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62" r:id="rId4"/>
    <p:sldId id="263" r:id="rId5"/>
    <p:sldId id="268" r:id="rId6"/>
    <p:sldId id="269" r:id="rId7"/>
    <p:sldId id="271" r:id="rId8"/>
    <p:sldId id="280" r:id="rId9"/>
    <p:sldId id="281" r:id="rId10"/>
    <p:sldId id="282" r:id="rId11"/>
    <p:sldId id="279" r:id="rId12"/>
    <p:sldId id="283" r:id="rId13"/>
    <p:sldId id="278" r:id="rId14"/>
    <p:sldId id="274" r:id="rId15"/>
    <p:sldId id="275" r:id="rId16"/>
    <p:sldId id="276" r:id="rId17"/>
    <p:sldId id="277" r:id="rId18"/>
    <p:sldId id="284" r:id="rId19"/>
    <p:sldId id="266" r:id="rId20"/>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1575" autoAdjust="0"/>
  </p:normalViewPr>
  <p:slideViewPr>
    <p:cSldViewPr>
      <p:cViewPr varScale="1">
        <p:scale>
          <a:sx n="81" d="100"/>
          <a:sy n="81" d="100"/>
        </p:scale>
        <p:origin x="123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0FB1C3F8-3F93-49B3-9B07-76EE6C315FAA}" type="datetimeFigureOut">
              <a:rPr lang="en-US" smtClean="0"/>
              <a:t>10/30/2015</a:t>
            </a:fld>
            <a:endParaRPr lang="en-US" dirty="0"/>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1F02703A-2DC3-40ED-88D7-8FCAF864CFCC}" type="slidenum">
              <a:rPr lang="en-US" smtClean="0"/>
              <a:t>‹#›</a:t>
            </a:fld>
            <a:endParaRPr lang="en-US" dirty="0"/>
          </a:p>
        </p:txBody>
      </p:sp>
    </p:spTree>
    <p:extLst>
      <p:ext uri="{BB962C8B-B14F-4D97-AF65-F5344CB8AC3E}">
        <p14:creationId xmlns:p14="http://schemas.microsoft.com/office/powerpoint/2010/main" val="282464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698ED02-3EBA-4AEA-92C7-B8D5D775CAF5}" type="slidenum">
              <a:rPr lang="en-US" smtClean="0"/>
              <a:pPr/>
              <a:t>2</a:t>
            </a:fld>
            <a:endParaRPr lang="en-US" dirty="0" smtClean="0"/>
          </a:p>
        </p:txBody>
      </p:sp>
      <p:sp>
        <p:nvSpPr>
          <p:cNvPr id="5" name="Notes Placeholder 4"/>
          <p:cNvSpPr>
            <a:spLocks noGrp="1"/>
          </p:cNvSpPr>
          <p:nvPr>
            <p:ph type="body" sz="quarter" idx="10"/>
          </p:nvPr>
        </p:nvSpPr>
        <p:spPr/>
        <p:txBody>
          <a:bodyPr>
            <a:normAutofit/>
          </a:bodyPr>
          <a:lstStyle/>
          <a:p>
            <a:endParaRPr lang="en-US" sz="1000" dirty="0"/>
          </a:p>
        </p:txBody>
      </p:sp>
      <p:sp>
        <p:nvSpPr>
          <p:cNvPr id="6" name="Slide Image Placeholder 5"/>
          <p:cNvSpPr>
            <a:spLocks noGrp="1" noRot="1" noChangeAspect="1"/>
          </p:cNvSpPr>
          <p:nvPr>
            <p:ph type="sldImg"/>
          </p:nvPr>
        </p:nvSpPr>
        <p:spPr>
          <a:xfrm>
            <a:off x="1687513" y="280988"/>
            <a:ext cx="3702050" cy="2776537"/>
          </a:xfrm>
        </p:spPr>
      </p:sp>
    </p:spTree>
    <p:extLst>
      <p:ext uri="{BB962C8B-B14F-4D97-AF65-F5344CB8AC3E}">
        <p14:creationId xmlns:p14="http://schemas.microsoft.com/office/powerpoint/2010/main" val="166815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Registration – and students</a:t>
            </a:r>
            <a:r>
              <a:rPr lang="en-US" baseline="0" dirty="0" smtClean="0"/>
              <a:t> need to register</a:t>
            </a:r>
            <a:endParaRPr lang="en-US" dirty="0"/>
          </a:p>
        </p:txBody>
      </p:sp>
      <p:sp>
        <p:nvSpPr>
          <p:cNvPr id="4" name="Slide Number Placeholder 3"/>
          <p:cNvSpPr>
            <a:spLocks noGrp="1"/>
          </p:cNvSpPr>
          <p:nvPr>
            <p:ph type="sldNum" sz="quarter" idx="10"/>
          </p:nvPr>
        </p:nvSpPr>
        <p:spPr/>
        <p:txBody>
          <a:bodyPr/>
          <a:lstStyle/>
          <a:p>
            <a:fld id="{92903E0E-C516-431F-89E7-EA998A3AE508}" type="slidenum">
              <a:rPr lang="en-US" smtClean="0"/>
              <a:t>3</a:t>
            </a:fld>
            <a:endParaRPr lang="en-US" dirty="0"/>
          </a:p>
        </p:txBody>
      </p:sp>
    </p:spTree>
    <p:extLst>
      <p:ext uri="{BB962C8B-B14F-4D97-AF65-F5344CB8AC3E}">
        <p14:creationId xmlns:p14="http://schemas.microsoft.com/office/powerpoint/2010/main" val="1739758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9DEF-25AF-4F1B-B7A8-77981755057C}" type="slidenum">
              <a:rPr lang="en-US" smtClean="0"/>
              <a:t>13</a:t>
            </a:fld>
            <a:endParaRPr lang="en-US"/>
          </a:p>
        </p:txBody>
      </p:sp>
    </p:spTree>
    <p:extLst>
      <p:ext uri="{BB962C8B-B14F-4D97-AF65-F5344CB8AC3E}">
        <p14:creationId xmlns:p14="http://schemas.microsoft.com/office/powerpoint/2010/main" val="127511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images of Console icon</a:t>
            </a:r>
            <a:r>
              <a:rPr lang="en-US" baseline="0" dirty="0" smtClean="0"/>
              <a:t>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02B69DEF-25AF-4F1B-B7A8-77981755057C}" type="slidenum">
              <a:rPr lang="en-US" smtClean="0"/>
              <a:t>14</a:t>
            </a:fld>
            <a:endParaRPr lang="en-US"/>
          </a:p>
        </p:txBody>
      </p:sp>
    </p:spTree>
    <p:extLst>
      <p:ext uri="{BB962C8B-B14F-4D97-AF65-F5344CB8AC3E}">
        <p14:creationId xmlns:p14="http://schemas.microsoft.com/office/powerpoint/2010/main" val="202170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BD3B4-A3E8-4EB3-94BF-AAD91DB87941}" type="slidenum">
              <a:rPr lang="en-US" smtClean="0"/>
              <a:t>19</a:t>
            </a:fld>
            <a:endParaRPr lang="en-US" dirty="0"/>
          </a:p>
        </p:txBody>
      </p:sp>
    </p:spTree>
    <p:extLst>
      <p:ext uri="{BB962C8B-B14F-4D97-AF65-F5344CB8AC3E}">
        <p14:creationId xmlns:p14="http://schemas.microsoft.com/office/powerpoint/2010/main" val="216068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0A487C3-1C23-4A44-91C2-58F2A5D4B5ED}" type="datetime1">
              <a:rPr lang="en-US" smtClean="0"/>
              <a:t>10/30/2015</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F2E9F660-E93A-4E6C-9C91-E06938EEAA45}" type="slidenum">
              <a:rPr lang="en-US" smtClean="0"/>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FFF06E-758F-4CF4-8C45-A4D87C1CD9DD}" type="datetime1">
              <a:rPr lang="en-US" smtClean="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E9F660-E93A-4E6C-9C91-E06938EEAA4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A66B4A-2D31-4808-85B9-27AB253251A8}" type="datetime1">
              <a:rPr lang="en-US" smtClean="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E9F660-E93A-4E6C-9C91-E06938EEAA45}"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7C4C7EA-2477-A742-80FC-F8FA9EC520D7}"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71E96-7477-FF4E-A519-E2AA419D3C1D}" type="slidenum">
              <a:rPr lang="en-US" smtClean="0"/>
              <a:t>‹#›</a:t>
            </a:fld>
            <a:endParaRPr lang="en-US"/>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9535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7C4C7EA-2477-A742-80FC-F8FA9EC520D7}"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71E96-7477-FF4E-A519-E2AA419D3C1D}" type="slidenum">
              <a:rPr lang="en-US" smtClean="0"/>
              <a:t>‹#›</a:t>
            </a:fld>
            <a:endParaRPr lang="en-US"/>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3534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868B39D-13B0-42F0-999D-C81B623C3C46}" type="datetime1">
              <a:rPr lang="en-US" smtClean="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E9F660-E93A-4E6C-9C91-E06938EEAA45}" type="slidenum">
              <a:rPr lang="en-US" smtClean="0"/>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6C8B3C7-2937-4727-ADA7-0B9726A8232C}" type="datetime1">
              <a:rPr lang="en-US" smtClean="0"/>
              <a:t>10/30/2015</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F2E9F660-E93A-4E6C-9C91-E06938EEAA45}"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0816A8-A1FB-48E5-B536-35A51F5476AB}" type="datetime1">
              <a:rPr lang="en-US" smtClean="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E9F660-E93A-4E6C-9C91-E06938EEAA45}" type="slidenum">
              <a:rPr lang="en-US" smtClean="0"/>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E96784C-69C5-494C-9840-E85C145E1E66}" type="datetime1">
              <a:rPr lang="en-US" smtClean="0"/>
              <a:t>10/30/2015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E9F660-E93A-4E6C-9C91-E06938EEAA45}" type="slidenum">
              <a:rPr lang="en-US" smtClean="0"/>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8EEDF0-116A-4F04-A143-A290EAB2DEC5}" type="datetime1">
              <a:rPr lang="en-US" smtClean="0"/>
              <a:t>10/30/2015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E9F660-E93A-4E6C-9C91-E06938EEAA45}"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E92BA-A2DF-4DD5-8169-6FBE661D23B4}" type="datetime1">
              <a:rPr lang="en-US" smtClean="0"/>
              <a:t>10/30/2015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E9F660-E93A-4E6C-9C91-E06938EEAA45}" type="slidenum">
              <a:rPr lang="en-US" smtClean="0"/>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EEA23E-6E5D-4626-9D08-EFCC41319898}" type="datetime1">
              <a:rPr lang="en-US" smtClean="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E9F660-E93A-4E6C-9C91-E06938EEAA45}"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8CF8D2-609D-4586-9536-38E1000616E7}" type="datetime1">
              <a:rPr lang="en-US" smtClean="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E9F660-E93A-4E6C-9C91-E06938EEAA45}"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BBB5EE6-2F0A-4EF2-B3EF-123210F4AF79}" type="datetime1">
              <a:rPr lang="en-US" smtClean="0"/>
              <a:t>10/30/2015</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2E9F660-E93A-4E6C-9C91-E06938EEAA45}" type="slidenum">
              <a:rPr lang="en-US" smtClean="0"/>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ertiport.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hyperlink" Target="http://www.certipor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86200"/>
            <a:ext cx="6858000" cy="990600"/>
          </a:xfrm>
        </p:spPr>
        <p:txBody>
          <a:bodyPr>
            <a:normAutofit fontScale="90000"/>
          </a:bodyPr>
          <a:lstStyle/>
          <a:p>
            <a:r>
              <a:rPr lang="en-US" dirty="0" smtClean="0"/>
              <a:t>Certiport Certification</a:t>
            </a:r>
            <a:br>
              <a:rPr lang="en-US" dirty="0" smtClean="0"/>
            </a:br>
            <a:r>
              <a:rPr lang="en-US" dirty="0" smtClean="0"/>
              <a:t>Testing</a:t>
            </a:r>
            <a:endParaRPr lang="en-US" dirty="0"/>
          </a:p>
        </p:txBody>
      </p:sp>
      <p:sp>
        <p:nvSpPr>
          <p:cNvPr id="3" name="Subtitle 2"/>
          <p:cNvSpPr>
            <a:spLocks noGrp="1"/>
          </p:cNvSpPr>
          <p:nvPr>
            <p:ph type="subTitle" idx="1"/>
          </p:nvPr>
        </p:nvSpPr>
        <p:spPr/>
        <p:txBody>
          <a:bodyPr/>
          <a:lstStyle/>
          <a:p>
            <a:r>
              <a:rPr lang="en-US" dirty="0" smtClean="0"/>
              <a:t>Overview of First Steps &amp; Tips</a:t>
            </a:r>
            <a:endParaRPr lang="en-US" dirty="0"/>
          </a:p>
        </p:txBody>
      </p:sp>
    </p:spTree>
    <p:extLst>
      <p:ext uri="{BB962C8B-B14F-4D97-AF65-F5344CB8AC3E}">
        <p14:creationId xmlns:p14="http://schemas.microsoft.com/office/powerpoint/2010/main" val="103200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145" y="218904"/>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Activating the Site License</a:t>
            </a:r>
          </a:p>
        </p:txBody>
      </p:sp>
      <p:sp>
        <p:nvSpPr>
          <p:cNvPr id="2" name="Rectangle 1"/>
          <p:cNvSpPr/>
          <p:nvPr/>
        </p:nvSpPr>
        <p:spPr>
          <a:xfrm>
            <a:off x="481145" y="1079896"/>
            <a:ext cx="4224020" cy="2292935"/>
          </a:xfrm>
          <a:prstGeom prst="rect">
            <a:avLst/>
          </a:prstGeom>
        </p:spPr>
        <p:txBody>
          <a:bodyPr wrap="square">
            <a:spAutoFit/>
          </a:bodyPr>
          <a:lstStyle/>
          <a:p>
            <a:r>
              <a:rPr lang="en-US" sz="1300"/>
              <a:t>Exam Site License of 500 exams</a:t>
            </a:r>
          </a:p>
          <a:p>
            <a:endParaRPr lang="en-US" sz="1300" dirty="0"/>
          </a:p>
          <a:p>
            <a:r>
              <a:rPr lang="en-US" sz="1300" dirty="0"/>
              <a:t>To administer exam, must accept the site license agreement</a:t>
            </a:r>
          </a:p>
          <a:p>
            <a:endParaRPr lang="en-US" sz="1300" dirty="0"/>
          </a:p>
          <a:p>
            <a:pPr marL="285750" indent="-285750">
              <a:buFont typeface="Wingdings" panose="05000000000000000000" pitchFamily="2" charset="2"/>
              <a:buChar char="§"/>
            </a:pPr>
            <a:r>
              <a:rPr lang="en-US" sz="1300" dirty="0"/>
              <a:t>Log in to Certiport; select Org Admin</a:t>
            </a:r>
          </a:p>
          <a:p>
            <a:pPr marL="285750" indent="-285750">
              <a:buFont typeface="Wingdings" panose="05000000000000000000" pitchFamily="2" charset="2"/>
              <a:buChar char="§"/>
            </a:pPr>
            <a:r>
              <a:rPr lang="en-US" sz="1300" dirty="0"/>
              <a:t>Hover My Certiport and click on License</a:t>
            </a:r>
          </a:p>
          <a:p>
            <a:endParaRPr lang="en-US" sz="1300" dirty="0"/>
          </a:p>
          <a:p>
            <a:r>
              <a:rPr lang="en-US" sz="1300" dirty="0"/>
              <a:t>Once you accept the agreement, “accept” will turn to “view” and status will be “active” and the white dot will turn green</a:t>
            </a:r>
          </a:p>
        </p:txBody>
      </p:sp>
      <p:pic>
        <p:nvPicPr>
          <p:cNvPr id="6" name="Picture 5"/>
          <p:cNvPicPr/>
          <p:nvPr/>
        </p:nvPicPr>
        <p:blipFill rotWithShape="1">
          <a:blip r:embed="rId2"/>
          <a:srcRect l="11383" t="13427" r="19679" b="49900"/>
          <a:stretch/>
        </p:blipFill>
        <p:spPr bwMode="auto">
          <a:xfrm>
            <a:off x="4877539" y="1307237"/>
            <a:ext cx="4095115" cy="1743075"/>
          </a:xfrm>
          <a:prstGeom prst="rect">
            <a:avLst/>
          </a:prstGeom>
          <a:ln>
            <a:noFill/>
          </a:ln>
          <a:extLst>
            <a:ext uri="{53640926-AAD7-44D8-BBD7-CCE9431645EC}">
              <a14:shadowObscured xmlns:a14="http://schemas.microsoft.com/office/drawing/2010/main"/>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0"/>
            <a:ext cx="7562850" cy="1547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158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04800"/>
            <a:ext cx="6858000" cy="5943600"/>
          </a:xfrm>
          <a:prstGeom prst="rect">
            <a:avLst/>
          </a:prstGeom>
        </p:spPr>
      </p:pic>
    </p:spTree>
    <p:extLst>
      <p:ext uri="{BB962C8B-B14F-4D97-AF65-F5344CB8AC3E}">
        <p14:creationId xmlns:p14="http://schemas.microsoft.com/office/powerpoint/2010/main" val="93161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145" y="218904"/>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Preparing the Lab - IT</a:t>
            </a:r>
          </a:p>
        </p:txBody>
      </p:sp>
      <p:sp>
        <p:nvSpPr>
          <p:cNvPr id="2" name="Rectangle 1"/>
          <p:cNvSpPr/>
          <p:nvPr/>
        </p:nvSpPr>
        <p:spPr>
          <a:xfrm>
            <a:off x="481145" y="1079897"/>
            <a:ext cx="2981146" cy="2862322"/>
          </a:xfrm>
          <a:prstGeom prst="rect">
            <a:avLst/>
          </a:prstGeom>
        </p:spPr>
        <p:txBody>
          <a:bodyPr wrap="square">
            <a:spAutoFit/>
          </a:bodyPr>
          <a:lstStyle/>
          <a:p>
            <a:r>
              <a:rPr lang="en-US" sz="1200" dirty="0"/>
              <a:t>In order to </a:t>
            </a:r>
            <a:r>
              <a:rPr lang="en-US" sz="1200" dirty="0" smtClean="0"/>
              <a:t>take Microsoft </a:t>
            </a:r>
            <a:r>
              <a:rPr lang="en-US" sz="1200" dirty="0"/>
              <a:t>Exams, </a:t>
            </a:r>
            <a:r>
              <a:rPr lang="en-US" sz="1200" dirty="0" err="1" smtClean="0"/>
              <a:t>Certiport’s</a:t>
            </a:r>
            <a:r>
              <a:rPr lang="en-US" sz="1200" dirty="0" smtClean="0"/>
              <a:t> </a:t>
            </a:r>
            <a:r>
              <a:rPr lang="en-US" sz="1200" dirty="0"/>
              <a:t>testing engine , Console 8 must be installed.</a:t>
            </a:r>
            <a:endParaRPr lang="en-US" sz="1200" b="1" dirty="0"/>
          </a:p>
          <a:p>
            <a:r>
              <a:rPr lang="en-US" sz="1200" dirty="0"/>
              <a:t>To install:</a:t>
            </a:r>
          </a:p>
          <a:p>
            <a:r>
              <a:rPr lang="en-US" sz="1200" dirty="0"/>
              <a:t>The person must have full local administration rights to the computer</a:t>
            </a:r>
          </a:p>
          <a:p>
            <a:r>
              <a:rPr lang="en-US" sz="1200" dirty="0"/>
              <a:t>They must be associated to the testing center</a:t>
            </a:r>
          </a:p>
          <a:p>
            <a:endParaRPr lang="en-US" sz="1200" dirty="0"/>
          </a:p>
          <a:p>
            <a:pPr marL="171450" indent="-171450">
              <a:buFont typeface="Arial" panose="020B0604020202020204" pitchFamily="34" charset="0"/>
              <a:buChar char="•"/>
            </a:pPr>
            <a:r>
              <a:rPr lang="en-US" sz="1200" dirty="0"/>
              <a:t>Log in to Certiport; select Org Member</a:t>
            </a:r>
          </a:p>
          <a:p>
            <a:pPr marL="171450" indent="-171450">
              <a:buFont typeface="Arial" panose="020B0604020202020204" pitchFamily="34" charset="0"/>
              <a:buChar char="•"/>
            </a:pPr>
            <a:r>
              <a:rPr lang="en-US" sz="1200" dirty="0"/>
              <a:t>Hover over Training &amp; Tools click on Console 8</a:t>
            </a:r>
          </a:p>
          <a:p>
            <a:pPr marL="171450" indent="-171450">
              <a:buFont typeface="Arial" panose="020B0604020202020204" pitchFamily="34" charset="0"/>
              <a:buChar char="•"/>
            </a:pPr>
            <a:r>
              <a:rPr lang="en-US" sz="1200" dirty="0"/>
              <a:t>Review Technical Requirements</a:t>
            </a:r>
          </a:p>
          <a:p>
            <a:pPr marL="171450" indent="-171450">
              <a:buFont typeface="Arial" panose="020B0604020202020204" pitchFamily="34" charset="0"/>
              <a:buChar char="•"/>
            </a:pPr>
            <a:r>
              <a:rPr lang="en-US" sz="1200" dirty="0"/>
              <a:t>Download the testing engine</a:t>
            </a:r>
          </a:p>
          <a:p>
            <a:pPr marL="171450" indent="-171450">
              <a:buFont typeface="Arial" panose="020B0604020202020204" pitchFamily="34" charset="0"/>
              <a:buChar char="•"/>
            </a:pPr>
            <a:r>
              <a:rPr lang="en-US" sz="1200" dirty="0"/>
              <a:t>Complete the User Rights after installation</a:t>
            </a: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4295"/>
          <a:stretch/>
        </p:blipFill>
        <p:spPr bwMode="auto">
          <a:xfrm>
            <a:off x="4779520" y="885381"/>
            <a:ext cx="3846991" cy="440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rotWithShape="1">
          <a:blip r:embed="rId3"/>
          <a:srcRect l="24110" t="12450" r="24799" b="53872"/>
          <a:stretch/>
        </p:blipFill>
        <p:spPr bwMode="auto">
          <a:xfrm>
            <a:off x="481145" y="4374045"/>
            <a:ext cx="3505200" cy="1371600"/>
          </a:xfrm>
          <a:prstGeom prst="rect">
            <a:avLst/>
          </a:prstGeom>
          <a:ln>
            <a:noFill/>
          </a:ln>
          <a:extLst>
            <a:ext uri="{53640926-AAD7-44D8-BBD7-CCE9431645EC}">
              <a14:shadowObscured xmlns:a14="http://schemas.microsoft.com/office/drawing/2010/main"/>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221" y="3450702"/>
            <a:ext cx="836712" cy="641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687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1219200"/>
            <a:ext cx="8229600" cy="5346700"/>
          </a:xfrm>
        </p:spPr>
        <p:txBody>
          <a:bodyPr/>
          <a:lstStyle/>
          <a:p>
            <a:pPr marL="342900" indent="-342900">
              <a:buFont typeface="Arial" panose="020B0604020202020204" pitchFamily="34" charset="0"/>
              <a:buChar char="•"/>
            </a:pPr>
            <a:r>
              <a:rPr lang="en-US" dirty="0" smtClean="0">
                <a:solidFill>
                  <a:schemeClr val="tx1"/>
                </a:solidFill>
              </a:rPr>
              <a:t>MS Office Certification exams runs on concurrent technology: Office Professional Software needed</a:t>
            </a:r>
          </a:p>
          <a:p>
            <a:pPr marL="342900" indent="-342900">
              <a:buFont typeface="Arial" panose="020B0604020202020204" pitchFamily="34" charset="0"/>
              <a:buChar char="•"/>
            </a:pPr>
            <a:r>
              <a:rPr lang="en-US" dirty="0" smtClean="0">
                <a:solidFill>
                  <a:schemeClr val="tx1"/>
                </a:solidFill>
              </a:rPr>
              <a:t>Office Software needs to be installed at 32Bit</a:t>
            </a:r>
          </a:p>
          <a:p>
            <a:pPr marL="342900" indent="-342900">
              <a:buFont typeface="Arial" panose="020B0604020202020204" pitchFamily="34" charset="0"/>
              <a:buChar char="•"/>
            </a:pPr>
            <a:r>
              <a:rPr lang="en-US" dirty="0" smtClean="0"/>
              <a:t>Schools can test on MAC as long as the computers are partitioned</a:t>
            </a:r>
          </a:p>
          <a:p>
            <a:pPr marL="342900" indent="-342900">
              <a:buFont typeface="Arial" panose="020B0604020202020204" pitchFamily="34" charset="0"/>
              <a:buChar char="•"/>
            </a:pPr>
            <a:r>
              <a:rPr lang="en-US" dirty="0" smtClean="0"/>
              <a:t>Group Policies should be removed</a:t>
            </a:r>
          </a:p>
          <a:p>
            <a:pPr marL="342900" indent="-342900">
              <a:buFont typeface="Arial" panose="020B0604020202020204" pitchFamily="34" charset="0"/>
              <a:buChar char="•"/>
            </a:pPr>
            <a:r>
              <a:rPr lang="en-US" dirty="0" smtClean="0"/>
              <a:t>Any type of Restoring Software (deep freeze) is recommended to be disabled during testing day</a:t>
            </a:r>
          </a:p>
          <a:p>
            <a:pPr marL="342900" indent="-342900">
              <a:buFont typeface="Arial" panose="020B0604020202020204" pitchFamily="34" charset="0"/>
              <a:buChar char="•"/>
            </a:pPr>
            <a:r>
              <a:rPr lang="en-US" dirty="0" smtClean="0"/>
              <a:t>New </a:t>
            </a:r>
            <a:r>
              <a:rPr lang="en-US" dirty="0" err="1" smtClean="0"/>
              <a:t>Lan</a:t>
            </a:r>
            <a:r>
              <a:rPr lang="en-US" dirty="0" smtClean="0"/>
              <a:t> Solution (Questions contact tech support 1-888-999-9830 x9)</a:t>
            </a:r>
          </a:p>
          <a:p>
            <a:pPr marL="342900" indent="-342900">
              <a:buFont typeface="Arial" panose="020B0604020202020204" pitchFamily="34" charset="0"/>
              <a:buChar char="•"/>
            </a:pPr>
            <a:endParaRPr lang="en-US" dirty="0" smtClean="0"/>
          </a:p>
          <a:p>
            <a:endParaRPr lang="en-US" dirty="0"/>
          </a:p>
        </p:txBody>
      </p:sp>
      <p:sp>
        <p:nvSpPr>
          <p:cNvPr id="5" name="TextBox 4"/>
          <p:cNvSpPr txBox="1"/>
          <p:nvPr/>
        </p:nvSpPr>
        <p:spPr>
          <a:xfrm>
            <a:off x="617674" y="234150"/>
            <a:ext cx="4735502" cy="461665"/>
          </a:xfrm>
          <a:prstGeom prst="rect">
            <a:avLst/>
          </a:prstGeom>
          <a:noFill/>
        </p:spPr>
        <p:txBody>
          <a:bodyPr wrap="square" rtlCol="0">
            <a:spAutoFit/>
          </a:bodyPr>
          <a:lstStyle/>
          <a:p>
            <a:r>
              <a:rPr lang="en-US" sz="2400" b="1" dirty="0" smtClean="0"/>
              <a:t>Lab Set Up: Items to Note</a:t>
            </a:r>
            <a:endParaRPr lang="en-US" sz="2400" b="1" dirty="0"/>
          </a:p>
        </p:txBody>
      </p:sp>
    </p:spTree>
    <p:extLst>
      <p:ext uri="{BB962C8B-B14F-4D97-AF65-F5344CB8AC3E}">
        <p14:creationId xmlns:p14="http://schemas.microsoft.com/office/powerpoint/2010/main" val="3213469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3684" y="270083"/>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Console 8</a:t>
            </a:r>
            <a:endParaRPr lang="en-US" sz="2200" dirty="0">
              <a:solidFill>
                <a:schemeClr val="tx1">
                  <a:lumMod val="75000"/>
                  <a:lumOff val="25000"/>
                </a:schemeClr>
              </a:solidFill>
              <a:latin typeface="+mj-lt"/>
              <a:cs typeface="Segoe Light"/>
            </a:endParaRPr>
          </a:p>
        </p:txBody>
      </p:sp>
      <p:sp>
        <p:nvSpPr>
          <p:cNvPr id="3" name="Content Placeholder 1"/>
          <p:cNvSpPr>
            <a:spLocks noGrp="1"/>
          </p:cNvSpPr>
          <p:nvPr>
            <p:ph sz="quarter" idx="13"/>
          </p:nvPr>
        </p:nvSpPr>
        <p:spPr>
          <a:xfrm>
            <a:off x="433684" y="1275800"/>
            <a:ext cx="2994212" cy="4724965"/>
          </a:xfrm>
        </p:spPr>
        <p:txBody>
          <a:bodyPr/>
          <a:lstStyle/>
          <a:p>
            <a:pPr>
              <a:buClrTx/>
              <a:buFont typeface="Arial" panose="020B0604020202020204" pitchFamily="34" charset="0"/>
              <a:buChar char="•"/>
            </a:pPr>
            <a:endParaRPr lang="en-US" sz="2000" dirty="0"/>
          </a:p>
          <a:p>
            <a:pPr>
              <a:buClrTx/>
              <a:buFont typeface="Arial" panose="020B0604020202020204" pitchFamily="34" charset="0"/>
              <a:buChar char="•"/>
            </a:pPr>
            <a:endParaRPr lang="en-US" sz="2000" dirty="0" smtClean="0"/>
          </a:p>
          <a:p>
            <a:pPr>
              <a:buClrTx/>
              <a:buFont typeface="Arial" panose="020B0604020202020204" pitchFamily="34" charset="0"/>
              <a:buChar char="•"/>
            </a:pPr>
            <a:endParaRPr lang="en-US" sz="2000" dirty="0" smtClean="0"/>
          </a:p>
          <a:p>
            <a:endParaRPr lang="en-US" dirty="0"/>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6229" y="2059568"/>
            <a:ext cx="837737" cy="856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1367"/>
          <a:stretch/>
        </p:blipFill>
        <p:spPr bwMode="auto">
          <a:xfrm>
            <a:off x="3541490" y="1199880"/>
            <a:ext cx="5392881"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9017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3684" y="161182"/>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Console 8</a:t>
            </a:r>
            <a:endParaRPr lang="en-US" sz="2200" dirty="0">
              <a:solidFill>
                <a:schemeClr val="tx1">
                  <a:lumMod val="75000"/>
                  <a:lumOff val="25000"/>
                </a:schemeClr>
              </a:solidFill>
              <a:latin typeface="+mj-lt"/>
              <a:cs typeface="Segoe Light"/>
            </a:endParaRPr>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62726" y="886577"/>
            <a:ext cx="2889099" cy="242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a:xfrm>
            <a:off x="557033" y="3705411"/>
            <a:ext cx="3700484" cy="219197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0081C4"/>
              </a:buClr>
              <a:buSzPct val="70000"/>
              <a:buFont typeface="Wingdings" charset="2"/>
              <a:buChar char="§"/>
              <a:tabLst/>
              <a:defRPr sz="2200" kern="1200" baseline="0">
                <a:solidFill>
                  <a:schemeClr val="tx1"/>
                </a:solidFill>
                <a:latin typeface="+mn-lt"/>
                <a:ea typeface="+mn-ea"/>
                <a:cs typeface="Segoe Light"/>
              </a:defRPr>
            </a:lvl1pPr>
            <a:lvl2pPr marL="800100" marR="0" indent="-342900" algn="l" defTabSz="914400" rtl="0" eaLnBrk="1" fontAlgn="auto" latinLnBrk="0" hangingPunct="1">
              <a:lnSpc>
                <a:spcPct val="100000"/>
              </a:lnSpc>
              <a:spcBef>
                <a:spcPct val="20000"/>
              </a:spcBef>
              <a:spcAft>
                <a:spcPts val="0"/>
              </a:spcAft>
              <a:buClr>
                <a:srgbClr val="0081C4"/>
              </a:buClr>
              <a:buSzPct val="70000"/>
              <a:buFont typeface="Wingdings" charset="2"/>
              <a:buChar char="§"/>
              <a:tabLst/>
              <a:defRPr sz="2200" kern="1200">
                <a:solidFill>
                  <a:schemeClr val="tx1"/>
                </a:solidFill>
                <a:latin typeface="+mn-lt"/>
                <a:ea typeface="+mn-ea"/>
                <a:cs typeface="Segoe Light"/>
              </a:defRPr>
            </a:lvl2pPr>
            <a:lvl3pPr marL="1257300" marR="0" indent="-342900" algn="l" defTabSz="914400" rtl="0" eaLnBrk="1" fontAlgn="auto" latinLnBrk="0" hangingPunct="1">
              <a:lnSpc>
                <a:spcPct val="100000"/>
              </a:lnSpc>
              <a:spcBef>
                <a:spcPct val="20000"/>
              </a:spcBef>
              <a:spcAft>
                <a:spcPts val="0"/>
              </a:spcAft>
              <a:buClr>
                <a:srgbClr val="0081C4"/>
              </a:buClr>
              <a:buSzPct val="70000"/>
              <a:buFont typeface="Wingdings" charset="2"/>
              <a:buChar char="§"/>
              <a:tabLst/>
              <a:defRPr sz="1800" kern="1200">
                <a:solidFill>
                  <a:schemeClr val="tx1"/>
                </a:solidFill>
                <a:latin typeface="+mn-lt"/>
                <a:ea typeface="+mn-ea"/>
                <a:cs typeface="Segoe Light"/>
              </a:defRPr>
            </a:lvl3pPr>
            <a:lvl4pPr marL="1657350" marR="0" indent="-285750" algn="l" defTabSz="914400" rtl="0" eaLnBrk="1" fontAlgn="auto" latinLnBrk="0" hangingPunct="1">
              <a:lnSpc>
                <a:spcPct val="100000"/>
              </a:lnSpc>
              <a:spcBef>
                <a:spcPct val="20000"/>
              </a:spcBef>
              <a:spcAft>
                <a:spcPts val="0"/>
              </a:spcAft>
              <a:buClr>
                <a:srgbClr val="0081C4"/>
              </a:buClr>
              <a:buSzPct val="70000"/>
              <a:buFont typeface="Wingdings" charset="2"/>
              <a:buChar char="§"/>
              <a:tabLst/>
              <a:defRPr sz="1600" kern="1200">
                <a:solidFill>
                  <a:schemeClr val="tx1"/>
                </a:solidFill>
                <a:latin typeface="+mn-lt"/>
                <a:ea typeface="+mn-ea"/>
                <a:cs typeface="Segoe Light"/>
              </a:defRPr>
            </a:lvl4pPr>
            <a:lvl5pPr marL="2114550" marR="0" indent="-285750" algn="l" defTabSz="914400" rtl="0" eaLnBrk="1" fontAlgn="auto" latinLnBrk="0" hangingPunct="1">
              <a:lnSpc>
                <a:spcPct val="100000"/>
              </a:lnSpc>
              <a:spcBef>
                <a:spcPct val="20000"/>
              </a:spcBef>
              <a:spcAft>
                <a:spcPts val="0"/>
              </a:spcAft>
              <a:buClr>
                <a:srgbClr val="0081C4"/>
              </a:buClr>
              <a:buSzPct val="70000"/>
              <a:buFont typeface="Wingdings" charset="2"/>
              <a:buChar char="§"/>
              <a:tabLst/>
              <a:defRPr sz="1400" kern="1200">
                <a:solidFill>
                  <a:schemeClr val="tx1"/>
                </a:solidFill>
                <a:latin typeface="+mn-lt"/>
                <a:ea typeface="+mn-ea"/>
                <a:cs typeface="Sego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200" dirty="0" smtClean="0"/>
              <a:t>Payment Method:</a:t>
            </a:r>
          </a:p>
          <a:p>
            <a:pPr marL="742950" lvl="1" indent="-285750">
              <a:buClrTx/>
              <a:buFont typeface="Arial" panose="020B0604020202020204" pitchFamily="34" charset="0"/>
              <a:buChar char="•"/>
            </a:pPr>
            <a:r>
              <a:rPr lang="en-US" sz="1200" dirty="0" smtClean="0"/>
              <a:t>Defaults to your license </a:t>
            </a:r>
          </a:p>
          <a:p>
            <a:pPr marL="285750" indent="-285750">
              <a:buClrTx/>
              <a:buFont typeface="Arial" panose="020B0604020202020204" pitchFamily="34" charset="0"/>
              <a:buChar char="•"/>
            </a:pPr>
            <a:endParaRPr lang="en-US" sz="1200" dirty="0"/>
          </a:p>
          <a:p>
            <a:pPr marL="285750" indent="-285750">
              <a:buClrTx/>
              <a:buFont typeface="Arial" panose="020B0604020202020204" pitchFamily="34" charset="0"/>
              <a:buChar char="•"/>
            </a:pPr>
            <a:r>
              <a:rPr lang="en-US" sz="1200" dirty="0" smtClean="0"/>
              <a:t>Exam Group:</a:t>
            </a:r>
          </a:p>
          <a:p>
            <a:pPr marL="742950" lvl="1" indent="-285750">
              <a:buClrTx/>
              <a:buFont typeface="Arial" panose="020B0604020202020204" pitchFamily="34" charset="0"/>
              <a:buChar char="•"/>
            </a:pPr>
            <a:r>
              <a:rPr lang="en-US" sz="1200" dirty="0" smtClean="0"/>
              <a:t>Optional report</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3463" y="3378801"/>
            <a:ext cx="5392308" cy="279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09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3684" y="161182"/>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Console 8</a:t>
            </a:r>
            <a:endParaRPr lang="en-US" sz="2200" dirty="0">
              <a:solidFill>
                <a:schemeClr val="tx1">
                  <a:lumMod val="75000"/>
                  <a:lumOff val="25000"/>
                </a:schemeClr>
              </a:solidFill>
              <a:latin typeface="+mj-lt"/>
              <a:cs typeface="Segoe Light"/>
            </a:endParaRPr>
          </a:p>
        </p:txBody>
      </p:sp>
      <p:pic>
        <p:nvPicPr>
          <p:cNvPr id="4" name="Picture 3"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6114" y="1719490"/>
            <a:ext cx="4131275" cy="2666655"/>
          </a:xfrm>
          <a:prstGeom prst="rect">
            <a:avLst/>
          </a:prstGeom>
        </p:spPr>
      </p:pic>
      <p:sp>
        <p:nvSpPr>
          <p:cNvPr id="6" name="Content Placeholder 1"/>
          <p:cNvSpPr txBox="1">
            <a:spLocks/>
          </p:cNvSpPr>
          <p:nvPr/>
        </p:nvSpPr>
        <p:spPr>
          <a:xfrm>
            <a:off x="457200" y="1810708"/>
            <a:ext cx="3700484" cy="219197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0081C4"/>
              </a:buClr>
              <a:buSzPct val="70000"/>
              <a:buFont typeface="Wingdings" charset="2"/>
              <a:buChar char="§"/>
              <a:tabLst/>
              <a:defRPr sz="2200" kern="1200" baseline="0">
                <a:solidFill>
                  <a:schemeClr val="tx1"/>
                </a:solidFill>
                <a:latin typeface="+mn-lt"/>
                <a:ea typeface="+mn-ea"/>
                <a:cs typeface="Segoe Light"/>
              </a:defRPr>
            </a:lvl1pPr>
            <a:lvl2pPr marL="800100" marR="0" indent="-342900" algn="l" defTabSz="914400" rtl="0" eaLnBrk="1" fontAlgn="auto" latinLnBrk="0" hangingPunct="1">
              <a:lnSpc>
                <a:spcPct val="100000"/>
              </a:lnSpc>
              <a:spcBef>
                <a:spcPct val="20000"/>
              </a:spcBef>
              <a:spcAft>
                <a:spcPts val="0"/>
              </a:spcAft>
              <a:buClr>
                <a:srgbClr val="0081C4"/>
              </a:buClr>
              <a:buSzPct val="70000"/>
              <a:buFont typeface="Wingdings" charset="2"/>
              <a:buChar char="§"/>
              <a:tabLst/>
              <a:defRPr sz="2200" kern="1200">
                <a:solidFill>
                  <a:schemeClr val="tx1"/>
                </a:solidFill>
                <a:latin typeface="+mn-lt"/>
                <a:ea typeface="+mn-ea"/>
                <a:cs typeface="Segoe Light"/>
              </a:defRPr>
            </a:lvl2pPr>
            <a:lvl3pPr marL="1257300" marR="0" indent="-342900" algn="l" defTabSz="914400" rtl="0" eaLnBrk="1" fontAlgn="auto" latinLnBrk="0" hangingPunct="1">
              <a:lnSpc>
                <a:spcPct val="100000"/>
              </a:lnSpc>
              <a:spcBef>
                <a:spcPct val="20000"/>
              </a:spcBef>
              <a:spcAft>
                <a:spcPts val="0"/>
              </a:spcAft>
              <a:buClr>
                <a:srgbClr val="0081C4"/>
              </a:buClr>
              <a:buSzPct val="70000"/>
              <a:buFont typeface="Wingdings" charset="2"/>
              <a:buChar char="§"/>
              <a:tabLst/>
              <a:defRPr sz="1800" kern="1200">
                <a:solidFill>
                  <a:schemeClr val="tx1"/>
                </a:solidFill>
                <a:latin typeface="+mn-lt"/>
                <a:ea typeface="+mn-ea"/>
                <a:cs typeface="Segoe Light"/>
              </a:defRPr>
            </a:lvl3pPr>
            <a:lvl4pPr marL="1657350" marR="0" indent="-285750" algn="l" defTabSz="914400" rtl="0" eaLnBrk="1" fontAlgn="auto" latinLnBrk="0" hangingPunct="1">
              <a:lnSpc>
                <a:spcPct val="100000"/>
              </a:lnSpc>
              <a:spcBef>
                <a:spcPct val="20000"/>
              </a:spcBef>
              <a:spcAft>
                <a:spcPts val="0"/>
              </a:spcAft>
              <a:buClr>
                <a:srgbClr val="0081C4"/>
              </a:buClr>
              <a:buSzPct val="70000"/>
              <a:buFont typeface="Wingdings" charset="2"/>
              <a:buChar char="§"/>
              <a:tabLst/>
              <a:defRPr sz="1600" kern="1200">
                <a:solidFill>
                  <a:schemeClr val="tx1"/>
                </a:solidFill>
                <a:latin typeface="+mn-lt"/>
                <a:ea typeface="+mn-ea"/>
                <a:cs typeface="Segoe Light"/>
              </a:defRPr>
            </a:lvl4pPr>
            <a:lvl5pPr marL="2114550" marR="0" indent="-285750" algn="l" defTabSz="914400" rtl="0" eaLnBrk="1" fontAlgn="auto" latinLnBrk="0" hangingPunct="1">
              <a:lnSpc>
                <a:spcPct val="100000"/>
              </a:lnSpc>
              <a:spcBef>
                <a:spcPct val="20000"/>
              </a:spcBef>
              <a:spcAft>
                <a:spcPts val="0"/>
              </a:spcAft>
              <a:buClr>
                <a:srgbClr val="0081C4"/>
              </a:buClr>
              <a:buSzPct val="70000"/>
              <a:buFont typeface="Wingdings" charset="2"/>
              <a:buChar char="§"/>
              <a:tabLst/>
              <a:defRPr sz="1400" kern="1200">
                <a:solidFill>
                  <a:schemeClr val="tx1"/>
                </a:solidFill>
                <a:latin typeface="+mn-lt"/>
                <a:ea typeface="+mn-ea"/>
                <a:cs typeface="Sego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200" dirty="0" smtClean="0"/>
              <a:t>Students will verify their information and agree to the NDA agreement by clicking on the icons to the right of the options. (Goal is to have all checks on the left hand side)</a:t>
            </a:r>
          </a:p>
          <a:p>
            <a:pPr marL="285750" indent="-285750">
              <a:buClrTx/>
              <a:buFont typeface="Arial" panose="020B0604020202020204" pitchFamily="34" charset="0"/>
              <a:buChar char="•"/>
            </a:pPr>
            <a:r>
              <a:rPr lang="en-US" sz="1200" dirty="0" smtClean="0"/>
              <a:t>If the student did not register to take the exam (during the student registration a form will pop up)</a:t>
            </a:r>
          </a:p>
          <a:p>
            <a:pPr marL="285750" indent="-285750">
              <a:buClrTx/>
              <a:buFont typeface="Arial" panose="020B0604020202020204" pitchFamily="34" charset="0"/>
              <a:buChar char="•"/>
            </a:pPr>
            <a:r>
              <a:rPr lang="en-US" sz="1200" dirty="0" smtClean="0"/>
              <a:t>Teacher/proctor will enter proctor information</a:t>
            </a:r>
          </a:p>
          <a:p>
            <a:pPr marL="285750" indent="-285750">
              <a:buClrTx/>
              <a:buFont typeface="Arial" panose="020B0604020202020204" pitchFamily="34" charset="0"/>
              <a:buChar char="•"/>
            </a:pPr>
            <a:r>
              <a:rPr lang="en-US" sz="1200" dirty="0" smtClean="0"/>
              <a:t>Exam will begin with instructions</a:t>
            </a:r>
          </a:p>
        </p:txBody>
      </p:sp>
      <p:sp>
        <p:nvSpPr>
          <p:cNvPr id="7" name="Content Placeholder 6"/>
          <p:cNvSpPr>
            <a:spLocks noGrp="1"/>
          </p:cNvSpPr>
          <p:nvPr>
            <p:ph sz="quarter" idx="13"/>
          </p:nvPr>
        </p:nvSpPr>
        <p:spPr>
          <a:xfrm>
            <a:off x="457200" y="1141107"/>
            <a:ext cx="8229600" cy="465271"/>
          </a:xfrm>
        </p:spPr>
        <p:txBody>
          <a:bodyPr/>
          <a:lstStyle/>
          <a:p>
            <a:r>
              <a:rPr lang="en-US" dirty="0" smtClean="0"/>
              <a:t>Proctor </a:t>
            </a:r>
            <a:endParaRPr lang="en-US" dirty="0"/>
          </a:p>
        </p:txBody>
      </p:sp>
    </p:spTree>
    <p:extLst>
      <p:ext uri="{BB962C8B-B14F-4D97-AF65-F5344CB8AC3E}">
        <p14:creationId xmlns:p14="http://schemas.microsoft.com/office/powerpoint/2010/main" val="2993251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3684" y="161182"/>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Signing in as Proctor</a:t>
            </a:r>
            <a:endParaRPr lang="en-US" sz="2200" dirty="0">
              <a:solidFill>
                <a:schemeClr val="tx1">
                  <a:lumMod val="75000"/>
                  <a:lumOff val="25000"/>
                </a:schemeClr>
              </a:solidFill>
              <a:latin typeface="+mj-lt"/>
              <a:cs typeface="Segoe Light"/>
            </a:endParaRPr>
          </a:p>
        </p:txBody>
      </p:sp>
      <p:pic>
        <p:nvPicPr>
          <p:cNvPr id="3" name="Content Placeholder 3"/>
          <p:cNvPicPr>
            <a:picLocks noGrp="1"/>
          </p:cNvPicPr>
          <p:nvPr>
            <p:ph idx="4294967295"/>
          </p:nvPr>
        </p:nvPicPr>
        <p:blipFill rotWithShape="1">
          <a:blip r:embed="rId2" cstate="email">
            <a:extLst>
              <a:ext uri="{28A0092B-C50C-407E-A947-70E740481C1C}">
                <a14:useLocalDpi xmlns:a14="http://schemas.microsoft.com/office/drawing/2010/main"/>
              </a:ext>
            </a:extLst>
          </a:blip>
          <a:srcRect/>
          <a:stretch/>
        </p:blipFill>
        <p:spPr bwMode="auto">
          <a:xfrm>
            <a:off x="235974" y="1183021"/>
            <a:ext cx="5423419" cy="393219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5890061" y="1321812"/>
            <a:ext cx="2838419" cy="3785652"/>
          </a:xfrm>
          <a:prstGeom prst="rect">
            <a:avLst/>
          </a:prstGeom>
        </p:spPr>
        <p:txBody>
          <a:bodyPr wrap="square">
            <a:spAutoFit/>
          </a:bodyPr>
          <a:lstStyle/>
          <a:p>
            <a:r>
              <a:rPr lang="en-US" sz="1600" dirty="0" smtClean="0"/>
              <a:t>“Proctor </a:t>
            </a:r>
            <a:r>
              <a:rPr lang="en-US" sz="1600" dirty="0"/>
              <a:t>A</a:t>
            </a:r>
            <a:r>
              <a:rPr lang="en-US" sz="1600" dirty="0" smtClean="0"/>
              <a:t>uthorization.” </a:t>
            </a:r>
          </a:p>
          <a:p>
            <a:endParaRPr lang="en-US" sz="1600" dirty="0" smtClean="0"/>
          </a:p>
          <a:p>
            <a:r>
              <a:rPr lang="en-US" sz="1600" dirty="0" smtClean="0"/>
              <a:t>You will need to go to each student’s computer who is taking the exam.</a:t>
            </a:r>
          </a:p>
          <a:p>
            <a:endParaRPr lang="en-US" sz="1600" dirty="0"/>
          </a:p>
          <a:p>
            <a:r>
              <a:rPr lang="en-US" sz="1600" dirty="0" smtClean="0"/>
              <a:t>Verify your student name, exam they are taking and your school name. </a:t>
            </a:r>
          </a:p>
          <a:p>
            <a:r>
              <a:rPr lang="en-US" sz="1600" dirty="0" smtClean="0"/>
              <a:t>If correct, check the box and  type your Certiport username </a:t>
            </a:r>
            <a:r>
              <a:rPr lang="en-US" sz="1600" dirty="0"/>
              <a:t>and </a:t>
            </a:r>
            <a:r>
              <a:rPr lang="en-US" sz="1600" dirty="0" smtClean="0"/>
              <a:t>password</a:t>
            </a:r>
            <a:endParaRPr lang="en-US" sz="1600" dirty="0"/>
          </a:p>
          <a:p>
            <a:endParaRPr lang="en-US" sz="1600" dirty="0" smtClean="0"/>
          </a:p>
          <a:p>
            <a:r>
              <a:rPr lang="en-US" sz="1600" dirty="0"/>
              <a:t>Click the arrow and go! Good </a:t>
            </a:r>
            <a:r>
              <a:rPr lang="en-US" sz="1600" dirty="0" smtClean="0"/>
              <a:t>luck!</a:t>
            </a:r>
            <a:endParaRPr lang="en-US" sz="1600" dirty="0"/>
          </a:p>
        </p:txBody>
      </p:sp>
      <p:sp>
        <p:nvSpPr>
          <p:cNvPr id="5" name="TextBox 4"/>
          <p:cNvSpPr txBox="1"/>
          <p:nvPr/>
        </p:nvSpPr>
        <p:spPr>
          <a:xfrm>
            <a:off x="1120346" y="5338119"/>
            <a:ext cx="6598508" cy="523220"/>
          </a:xfrm>
          <a:prstGeom prst="rect">
            <a:avLst/>
          </a:prstGeom>
          <a:noFill/>
        </p:spPr>
        <p:txBody>
          <a:bodyPr wrap="square" rtlCol="0">
            <a:spAutoFit/>
          </a:bodyPr>
          <a:lstStyle/>
          <a:p>
            <a:r>
              <a:rPr lang="en-US" sz="1400" dirty="0" smtClean="0"/>
              <a:t>The exam is 50 minutes long.  The exam will begin with the instructions</a:t>
            </a:r>
          </a:p>
          <a:p>
            <a:r>
              <a:rPr lang="en-US" sz="1400" dirty="0" smtClean="0"/>
              <a:t>Timer begins when the 1</a:t>
            </a:r>
            <a:r>
              <a:rPr lang="en-US" sz="1400" baseline="30000" dirty="0" smtClean="0"/>
              <a:t>st</a:t>
            </a:r>
            <a:r>
              <a:rPr lang="en-US" sz="1400" dirty="0" smtClean="0"/>
              <a:t> question appears</a:t>
            </a:r>
            <a:endParaRPr lang="en-US" sz="1400" dirty="0"/>
          </a:p>
        </p:txBody>
      </p:sp>
    </p:spTree>
    <p:extLst>
      <p:ext uri="{BB962C8B-B14F-4D97-AF65-F5344CB8AC3E}">
        <p14:creationId xmlns:p14="http://schemas.microsoft.com/office/powerpoint/2010/main" val="1767290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Registration:</a:t>
            </a:r>
          </a:p>
          <a:p>
            <a:pPr lvl="1">
              <a:buFont typeface="Courier New" panose="02070309020205020404" pitchFamily="49" charset="0"/>
              <a:buChar char="o"/>
            </a:pPr>
            <a:r>
              <a:rPr lang="en-US" sz="2000" dirty="0" smtClean="0"/>
              <a:t>Individual </a:t>
            </a:r>
          </a:p>
          <a:p>
            <a:pPr lvl="1">
              <a:buFont typeface="Courier New" panose="02070309020205020404" pitchFamily="49" charset="0"/>
              <a:buChar char="o"/>
            </a:pPr>
            <a:r>
              <a:rPr lang="en-US" sz="2000" dirty="0" smtClean="0"/>
              <a:t>School</a:t>
            </a:r>
          </a:p>
          <a:p>
            <a:r>
              <a:rPr lang="en-US" dirty="0" smtClean="0"/>
              <a:t>Everyone who will need to proctor exams, run reports and download the software needs to be associated to the testing center</a:t>
            </a:r>
          </a:p>
          <a:p>
            <a:pPr lvl="1">
              <a:buFont typeface="Courier New" panose="02070309020205020404" pitchFamily="49" charset="0"/>
              <a:buChar char="o"/>
            </a:pPr>
            <a:r>
              <a:rPr lang="en-US" sz="2000" dirty="0" smtClean="0"/>
              <a:t>Tab: </a:t>
            </a:r>
            <a:r>
              <a:rPr lang="en-US" sz="2000" b="1" u="sng" dirty="0" smtClean="0"/>
              <a:t>Org Profile – Associations</a:t>
            </a:r>
          </a:p>
          <a:p>
            <a:r>
              <a:rPr lang="en-US" dirty="0" smtClean="0"/>
              <a:t>Accept Site License </a:t>
            </a:r>
          </a:p>
          <a:p>
            <a:pPr lvl="1">
              <a:buFont typeface="Courier New" panose="02070309020205020404" pitchFamily="49" charset="0"/>
              <a:buChar char="o"/>
            </a:pPr>
            <a:r>
              <a:rPr lang="en-US" sz="2000" dirty="0" smtClean="0"/>
              <a:t>Tab: </a:t>
            </a:r>
            <a:r>
              <a:rPr lang="en-US" sz="2000" b="1" u="sng" dirty="0" err="1" smtClean="0"/>
              <a:t>MyCertiport</a:t>
            </a:r>
            <a:r>
              <a:rPr lang="en-US" sz="2000" b="1" u="sng" dirty="0" smtClean="0"/>
              <a:t> - Licenses</a:t>
            </a:r>
          </a:p>
          <a:p>
            <a:r>
              <a:rPr lang="en-US" dirty="0" smtClean="0"/>
              <a:t>Testing software will need to be downloaded on each testing computer</a:t>
            </a:r>
          </a:p>
          <a:p>
            <a:pPr lvl="1">
              <a:buFont typeface="Courier New" panose="02070309020205020404" pitchFamily="49" charset="0"/>
              <a:buChar char="o"/>
            </a:pPr>
            <a:r>
              <a:rPr lang="en-US" sz="2000" dirty="0" smtClean="0"/>
              <a:t>Tab: </a:t>
            </a:r>
            <a:r>
              <a:rPr lang="en-US" sz="2000" b="1" u="sng" dirty="0" smtClean="0"/>
              <a:t>Training and tools-Console 8</a:t>
            </a:r>
          </a:p>
        </p:txBody>
      </p:sp>
      <p:sp>
        <p:nvSpPr>
          <p:cNvPr id="3" name="TextBox 2"/>
          <p:cNvSpPr txBox="1"/>
          <p:nvPr/>
        </p:nvSpPr>
        <p:spPr>
          <a:xfrm>
            <a:off x="457200" y="193183"/>
            <a:ext cx="4887532" cy="523220"/>
          </a:xfrm>
          <a:prstGeom prst="rect">
            <a:avLst/>
          </a:prstGeom>
          <a:noFill/>
        </p:spPr>
        <p:txBody>
          <a:bodyPr wrap="square" rtlCol="0">
            <a:spAutoFit/>
          </a:bodyPr>
          <a:lstStyle/>
          <a:p>
            <a:r>
              <a:rPr lang="en-US" sz="2800" dirty="0" smtClean="0"/>
              <a:t>Quick Review</a:t>
            </a:r>
            <a:endParaRPr lang="en-US" sz="2800" dirty="0"/>
          </a:p>
        </p:txBody>
      </p:sp>
    </p:spTree>
    <p:extLst>
      <p:ext uri="{BB962C8B-B14F-4D97-AF65-F5344CB8AC3E}">
        <p14:creationId xmlns:p14="http://schemas.microsoft.com/office/powerpoint/2010/main" val="379832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447799"/>
          </a:xfrm>
        </p:spPr>
        <p:txBody>
          <a:bodyPr>
            <a:normAutofit fontScale="90000"/>
          </a:bodyPr>
          <a:lstStyle/>
          <a:p>
            <a:r>
              <a:rPr lang="en-US" sz="4800" dirty="0" smtClean="0">
                <a:latin typeface="+mj-lt"/>
              </a:rPr>
              <a:t>Thank you</a:t>
            </a:r>
            <a:br>
              <a:rPr lang="en-US" sz="4800" dirty="0" smtClean="0">
                <a:latin typeface="+mj-lt"/>
              </a:rPr>
            </a:br>
            <a:endParaRPr lang="en-US" sz="4800" dirty="0">
              <a:latin typeface="+mj-lt"/>
            </a:endParaRPr>
          </a:p>
        </p:txBody>
      </p:sp>
      <p:sp>
        <p:nvSpPr>
          <p:cNvPr id="3" name="Subtitle 2"/>
          <p:cNvSpPr>
            <a:spLocks noGrp="1"/>
          </p:cNvSpPr>
          <p:nvPr>
            <p:ph type="subTitle" idx="1"/>
          </p:nvPr>
        </p:nvSpPr>
        <p:spPr>
          <a:xfrm>
            <a:off x="1447800" y="3810000"/>
            <a:ext cx="6400800" cy="1143000"/>
          </a:xfrm>
        </p:spPr>
        <p:txBody>
          <a:bodyPr>
            <a:normAutofit/>
          </a:bodyPr>
          <a:lstStyle/>
          <a:p>
            <a:r>
              <a:rPr lang="en-US" dirty="0"/>
              <a:t>Customer Service / Tech Support</a:t>
            </a:r>
          </a:p>
          <a:p>
            <a:r>
              <a:rPr lang="en-US" dirty="0"/>
              <a:t>1-888</a:t>
            </a:r>
            <a:r>
              <a:rPr lang="en-US" dirty="0" smtClean="0"/>
              <a:t>-999-9830 #9</a:t>
            </a:r>
            <a:endParaRPr lang="en-US" dirty="0"/>
          </a:p>
        </p:txBody>
      </p:sp>
      <p:sp>
        <p:nvSpPr>
          <p:cNvPr id="4" name="TextBox 3"/>
          <p:cNvSpPr txBox="1"/>
          <p:nvPr/>
        </p:nvSpPr>
        <p:spPr>
          <a:xfrm>
            <a:off x="4114800" y="5029200"/>
            <a:ext cx="3733800" cy="754053"/>
          </a:xfrm>
          <a:prstGeom prst="rect">
            <a:avLst/>
          </a:prstGeom>
          <a:noFill/>
        </p:spPr>
        <p:txBody>
          <a:bodyPr wrap="square" rtlCol="0">
            <a:spAutoFit/>
          </a:bodyPr>
          <a:lstStyle/>
          <a:p>
            <a:pPr algn="r">
              <a:spcBef>
                <a:spcPts val="600"/>
              </a:spcBef>
              <a:buClr>
                <a:schemeClr val="accent1"/>
              </a:buClr>
              <a:buSzPct val="76000"/>
            </a:pPr>
            <a:r>
              <a:rPr lang="en-US" sz="1100" dirty="0" smtClean="0">
                <a:solidFill>
                  <a:schemeClr val="tx2"/>
                </a:solidFill>
                <a:latin typeface="+mj-lt"/>
                <a:ea typeface="+mj-ea"/>
                <a:cs typeface="+mj-cs"/>
              </a:rPr>
              <a:t>Sara Cox </a:t>
            </a:r>
          </a:p>
          <a:p>
            <a:pPr algn="r">
              <a:spcBef>
                <a:spcPts val="600"/>
              </a:spcBef>
              <a:buClr>
                <a:schemeClr val="accent1"/>
              </a:buClr>
              <a:buSzPct val="76000"/>
            </a:pPr>
            <a:r>
              <a:rPr lang="en-US" sz="1100" dirty="0" smtClean="0">
                <a:solidFill>
                  <a:schemeClr val="tx2"/>
                </a:solidFill>
                <a:latin typeface="+mj-lt"/>
                <a:ea typeface="+mj-ea"/>
                <a:cs typeface="+mj-cs"/>
              </a:rPr>
              <a:t>801-772-3203</a:t>
            </a:r>
          </a:p>
          <a:p>
            <a:pPr algn="r">
              <a:spcBef>
                <a:spcPts val="600"/>
              </a:spcBef>
              <a:buClr>
                <a:schemeClr val="accent1"/>
              </a:buClr>
              <a:buSzPct val="76000"/>
            </a:pPr>
            <a:r>
              <a:rPr lang="en-US" sz="1100" dirty="0" smtClean="0">
                <a:solidFill>
                  <a:schemeClr val="tx2"/>
                </a:solidFill>
                <a:latin typeface="+mj-lt"/>
                <a:ea typeface="+mj-ea"/>
                <a:cs typeface="+mj-cs"/>
              </a:rPr>
              <a:t>Sara.cox@pearson.com</a:t>
            </a:r>
            <a:endParaRPr lang="en-US" sz="1100" dirty="0">
              <a:solidFill>
                <a:schemeClr val="tx2"/>
              </a:solidFill>
              <a:latin typeface="+mj-lt"/>
              <a:ea typeface="+mj-ea"/>
              <a:cs typeface="+mj-cs"/>
            </a:endParaRPr>
          </a:p>
        </p:txBody>
      </p:sp>
    </p:spTree>
    <p:extLst>
      <p:ext uri="{BB962C8B-B14F-4D97-AF65-F5344CB8AC3E}">
        <p14:creationId xmlns:p14="http://schemas.microsoft.com/office/powerpoint/2010/main" val="892409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152400"/>
            <a:ext cx="8382000" cy="762000"/>
          </a:xfrm>
        </p:spPr>
        <p:txBody>
          <a:bodyPr/>
          <a:lstStyle/>
          <a:p>
            <a:pPr eaLnBrk="1" hangingPunct="1"/>
            <a:r>
              <a:rPr lang="en-US" dirty="0" smtClean="0"/>
              <a:t>5 Steps to MOS Testing</a:t>
            </a:r>
          </a:p>
        </p:txBody>
      </p:sp>
      <p:sp>
        <p:nvSpPr>
          <p:cNvPr id="28689" name="Rectangle 4"/>
          <p:cNvSpPr>
            <a:spLocks noChangeArrowheads="1"/>
          </p:cNvSpPr>
          <p:nvPr/>
        </p:nvSpPr>
        <p:spPr bwMode="ltGray">
          <a:xfrm>
            <a:off x="1001712" y="1371600"/>
            <a:ext cx="7671028" cy="785812"/>
          </a:xfrm>
          <a:prstGeom prst="rect">
            <a:avLst/>
          </a:prstGeom>
          <a:gradFill rotWithShape="1">
            <a:gsLst>
              <a:gs pos="0">
                <a:srgbClr val="0D4762"/>
              </a:gs>
              <a:gs pos="100000">
                <a:schemeClr val="bg1">
                  <a:alpha val="17998"/>
                </a:schemeClr>
              </a:gs>
              <a:gs pos="50000">
                <a:srgbClr val="678BA8"/>
              </a:gs>
            </a:gsLst>
            <a:lin ang="0" scaled="1"/>
          </a:gradFill>
          <a:ln w="9525" algn="ctr">
            <a:noFill/>
            <a:miter lim="800000"/>
            <a:headEnd/>
            <a:tailEnd/>
          </a:ln>
        </p:spPr>
        <p:txBody>
          <a:bodyPr wrap="none" lIns="457200" anchor="ctr"/>
          <a:lstStyle/>
          <a:p>
            <a:pPr algn="l">
              <a:spcBef>
                <a:spcPct val="50000"/>
              </a:spcBef>
            </a:pPr>
            <a:r>
              <a:rPr lang="en-US" dirty="0" smtClean="0">
                <a:solidFill>
                  <a:schemeClr val="bg1"/>
                </a:solidFill>
                <a:cs typeface="Arial" charset="0"/>
              </a:rPr>
              <a:t>Self-Register at Certiport and create a user account</a:t>
            </a:r>
            <a:endParaRPr lang="en-US" dirty="0">
              <a:solidFill>
                <a:schemeClr val="bg1"/>
              </a:solidFill>
              <a:cs typeface="Arial" charset="0"/>
            </a:endParaRPr>
          </a:p>
        </p:txBody>
      </p:sp>
      <p:sp>
        <p:nvSpPr>
          <p:cNvPr id="167941" name="Oval 5"/>
          <p:cNvSpPr>
            <a:spLocks noChangeArrowheads="1"/>
          </p:cNvSpPr>
          <p:nvPr/>
        </p:nvSpPr>
        <p:spPr bwMode="ltGray">
          <a:xfrm>
            <a:off x="685800" y="1455737"/>
            <a:ext cx="631825" cy="617537"/>
          </a:xfrm>
          <a:prstGeom prst="ellipse">
            <a:avLst/>
          </a:prstGeom>
          <a:solidFill>
            <a:schemeClr val="bg1"/>
          </a:solidFill>
          <a:ln w="9525">
            <a:solidFill>
              <a:schemeClr val="hlink"/>
            </a:solidFill>
            <a:round/>
            <a:headEnd/>
            <a:tailEnd/>
          </a:ln>
          <a:effectLst/>
        </p:spPr>
        <p:txBody>
          <a:bodyPr anchor="ctr"/>
          <a:lstStyle/>
          <a:p>
            <a:pPr algn="ctr">
              <a:defRPr/>
            </a:pPr>
            <a:r>
              <a:rPr lang="en-US" sz="2800" b="1" dirty="0">
                <a:solidFill>
                  <a:srgbClr val="DE9930"/>
                </a:solidFill>
                <a:cs typeface="Arial" charset="0"/>
              </a:rPr>
              <a:t>1</a:t>
            </a:r>
          </a:p>
        </p:txBody>
      </p:sp>
      <p:sp>
        <p:nvSpPr>
          <p:cNvPr id="28687" name="Rectangle 7"/>
          <p:cNvSpPr>
            <a:spLocks noChangeArrowheads="1"/>
          </p:cNvSpPr>
          <p:nvPr/>
        </p:nvSpPr>
        <p:spPr bwMode="ltGray">
          <a:xfrm>
            <a:off x="1003984" y="2281237"/>
            <a:ext cx="7671028" cy="785812"/>
          </a:xfrm>
          <a:prstGeom prst="rect">
            <a:avLst/>
          </a:prstGeom>
          <a:gradFill rotWithShape="1">
            <a:gsLst>
              <a:gs pos="0">
                <a:srgbClr val="0D4762"/>
              </a:gs>
              <a:gs pos="100000">
                <a:schemeClr val="bg1">
                  <a:alpha val="17998"/>
                </a:schemeClr>
              </a:gs>
              <a:gs pos="50000">
                <a:srgbClr val="678BA8"/>
              </a:gs>
            </a:gsLst>
            <a:lin ang="0" scaled="1"/>
          </a:gradFill>
          <a:ln w="9525" algn="ctr">
            <a:noFill/>
            <a:miter lim="800000"/>
            <a:headEnd/>
            <a:tailEnd/>
          </a:ln>
        </p:spPr>
        <p:txBody>
          <a:bodyPr wrap="none" lIns="457200" anchor="ctr"/>
          <a:lstStyle/>
          <a:p>
            <a:pPr>
              <a:spcBef>
                <a:spcPct val="50000"/>
              </a:spcBef>
            </a:pPr>
            <a:r>
              <a:rPr lang="en-US" dirty="0" smtClean="0">
                <a:solidFill>
                  <a:schemeClr val="bg1"/>
                </a:solidFill>
                <a:cs typeface="Arial" charset="0"/>
              </a:rPr>
              <a:t>Register your School as a Testing Center</a:t>
            </a:r>
            <a:endParaRPr lang="en-US" dirty="0">
              <a:solidFill>
                <a:schemeClr val="bg1"/>
              </a:solidFill>
              <a:cs typeface="Arial" charset="0"/>
            </a:endParaRPr>
          </a:p>
        </p:txBody>
      </p:sp>
      <p:sp>
        <p:nvSpPr>
          <p:cNvPr id="167944" name="Oval 8"/>
          <p:cNvSpPr>
            <a:spLocks noChangeArrowheads="1"/>
          </p:cNvSpPr>
          <p:nvPr/>
        </p:nvSpPr>
        <p:spPr bwMode="ltGray">
          <a:xfrm>
            <a:off x="685800" y="2354262"/>
            <a:ext cx="631825" cy="615950"/>
          </a:xfrm>
          <a:prstGeom prst="ellipse">
            <a:avLst/>
          </a:prstGeom>
          <a:solidFill>
            <a:schemeClr val="bg1"/>
          </a:solidFill>
          <a:ln w="9525">
            <a:solidFill>
              <a:schemeClr val="hlink"/>
            </a:solidFill>
            <a:round/>
            <a:headEnd/>
            <a:tailEnd/>
          </a:ln>
          <a:effectLst/>
        </p:spPr>
        <p:txBody>
          <a:bodyPr anchor="ctr"/>
          <a:lstStyle/>
          <a:p>
            <a:pPr algn="ctr"/>
            <a:r>
              <a:rPr lang="en-US" sz="2800" b="1" dirty="0">
                <a:solidFill>
                  <a:srgbClr val="DE9930"/>
                </a:solidFill>
                <a:cs typeface="Arial" charset="0"/>
              </a:rPr>
              <a:t>2</a:t>
            </a:r>
          </a:p>
        </p:txBody>
      </p:sp>
      <p:sp>
        <p:nvSpPr>
          <p:cNvPr id="28685" name="Rectangle 10"/>
          <p:cNvSpPr>
            <a:spLocks noChangeArrowheads="1"/>
          </p:cNvSpPr>
          <p:nvPr/>
        </p:nvSpPr>
        <p:spPr bwMode="ltGray">
          <a:xfrm>
            <a:off x="1003984" y="3181350"/>
            <a:ext cx="7671028" cy="787400"/>
          </a:xfrm>
          <a:prstGeom prst="rect">
            <a:avLst/>
          </a:prstGeom>
          <a:gradFill rotWithShape="1">
            <a:gsLst>
              <a:gs pos="0">
                <a:srgbClr val="0D4762"/>
              </a:gs>
              <a:gs pos="100000">
                <a:schemeClr val="bg1">
                  <a:alpha val="17998"/>
                </a:schemeClr>
              </a:gs>
              <a:gs pos="50000">
                <a:srgbClr val="678BA8"/>
              </a:gs>
            </a:gsLst>
            <a:lin ang="0" scaled="1"/>
          </a:gradFill>
          <a:ln w="9525" algn="ctr">
            <a:noFill/>
            <a:miter lim="800000"/>
            <a:headEnd/>
            <a:tailEnd/>
          </a:ln>
        </p:spPr>
        <p:txBody>
          <a:bodyPr wrap="none" lIns="457200" anchor="ctr"/>
          <a:lstStyle/>
          <a:p>
            <a:pPr>
              <a:spcBef>
                <a:spcPct val="50000"/>
              </a:spcBef>
            </a:pPr>
            <a:r>
              <a:rPr lang="en-US" dirty="0" smtClean="0">
                <a:solidFill>
                  <a:schemeClr val="bg1"/>
                </a:solidFill>
                <a:cs typeface="Arial" charset="0"/>
              </a:rPr>
              <a:t>Accepting site license</a:t>
            </a:r>
            <a:endParaRPr lang="en-US" dirty="0">
              <a:solidFill>
                <a:schemeClr val="bg1"/>
              </a:solidFill>
              <a:cs typeface="Arial" charset="0"/>
            </a:endParaRPr>
          </a:p>
        </p:txBody>
      </p:sp>
      <p:sp>
        <p:nvSpPr>
          <p:cNvPr id="167947" name="Oval 11"/>
          <p:cNvSpPr>
            <a:spLocks noChangeArrowheads="1"/>
          </p:cNvSpPr>
          <p:nvPr/>
        </p:nvSpPr>
        <p:spPr bwMode="ltGray">
          <a:xfrm>
            <a:off x="685800" y="3255963"/>
            <a:ext cx="631825" cy="615950"/>
          </a:xfrm>
          <a:prstGeom prst="ellipse">
            <a:avLst/>
          </a:prstGeom>
          <a:solidFill>
            <a:schemeClr val="bg1"/>
          </a:solidFill>
          <a:ln w="9525">
            <a:solidFill>
              <a:schemeClr val="hlink"/>
            </a:solidFill>
            <a:round/>
            <a:headEnd/>
            <a:tailEnd/>
          </a:ln>
          <a:effectLst/>
        </p:spPr>
        <p:txBody>
          <a:bodyPr anchor="ctr"/>
          <a:lstStyle/>
          <a:p>
            <a:pPr algn="ctr"/>
            <a:r>
              <a:rPr lang="en-US" sz="2800" b="1" dirty="0">
                <a:solidFill>
                  <a:srgbClr val="DE9930"/>
                </a:solidFill>
                <a:cs typeface="Arial" charset="0"/>
              </a:rPr>
              <a:t>3</a:t>
            </a:r>
          </a:p>
        </p:txBody>
      </p:sp>
      <p:sp>
        <p:nvSpPr>
          <p:cNvPr id="28683" name="Rectangle 13"/>
          <p:cNvSpPr>
            <a:spLocks noChangeArrowheads="1"/>
          </p:cNvSpPr>
          <p:nvPr/>
        </p:nvSpPr>
        <p:spPr bwMode="ltGray">
          <a:xfrm>
            <a:off x="1003984" y="4081462"/>
            <a:ext cx="7671028" cy="785812"/>
          </a:xfrm>
          <a:prstGeom prst="rect">
            <a:avLst/>
          </a:prstGeom>
          <a:gradFill rotWithShape="1">
            <a:gsLst>
              <a:gs pos="0">
                <a:srgbClr val="0D4762"/>
              </a:gs>
              <a:gs pos="100000">
                <a:schemeClr val="bg1">
                  <a:alpha val="17998"/>
                </a:schemeClr>
              </a:gs>
              <a:gs pos="50000">
                <a:srgbClr val="678BA8"/>
              </a:gs>
            </a:gsLst>
            <a:lin ang="0" scaled="1"/>
          </a:gradFill>
          <a:ln w="9525" algn="ctr">
            <a:noFill/>
            <a:miter lim="800000"/>
            <a:headEnd/>
            <a:tailEnd/>
          </a:ln>
        </p:spPr>
        <p:txBody>
          <a:bodyPr wrap="none" lIns="457200" anchor="ctr"/>
          <a:lstStyle/>
          <a:p>
            <a:pPr>
              <a:spcBef>
                <a:spcPct val="50000"/>
              </a:spcBef>
            </a:pPr>
            <a:r>
              <a:rPr lang="en-US" dirty="0" smtClean="0">
                <a:solidFill>
                  <a:schemeClr val="bg1"/>
                </a:solidFill>
                <a:cs typeface="Arial" charset="0"/>
              </a:rPr>
              <a:t>Lab Set up: items to note </a:t>
            </a:r>
            <a:endParaRPr lang="en-US" dirty="0">
              <a:solidFill>
                <a:schemeClr val="bg1"/>
              </a:solidFill>
              <a:cs typeface="Arial" charset="0"/>
            </a:endParaRPr>
          </a:p>
        </p:txBody>
      </p:sp>
      <p:sp>
        <p:nvSpPr>
          <p:cNvPr id="167950" name="Oval 14"/>
          <p:cNvSpPr>
            <a:spLocks noChangeArrowheads="1"/>
          </p:cNvSpPr>
          <p:nvPr/>
        </p:nvSpPr>
        <p:spPr bwMode="ltGray">
          <a:xfrm>
            <a:off x="685800" y="4156075"/>
            <a:ext cx="631825" cy="614362"/>
          </a:xfrm>
          <a:prstGeom prst="ellipse">
            <a:avLst/>
          </a:prstGeom>
          <a:solidFill>
            <a:schemeClr val="bg1"/>
          </a:solidFill>
          <a:ln w="9525">
            <a:solidFill>
              <a:schemeClr val="hlink"/>
            </a:solidFill>
            <a:round/>
            <a:headEnd/>
            <a:tailEnd/>
          </a:ln>
          <a:effectLst/>
        </p:spPr>
        <p:txBody>
          <a:bodyPr anchor="ctr"/>
          <a:lstStyle/>
          <a:p>
            <a:pPr algn="ctr"/>
            <a:r>
              <a:rPr lang="en-US" sz="2800" b="1" dirty="0">
                <a:solidFill>
                  <a:srgbClr val="DE9930"/>
                </a:solidFill>
                <a:cs typeface="Arial" charset="0"/>
              </a:rPr>
              <a:t>4</a:t>
            </a:r>
          </a:p>
        </p:txBody>
      </p:sp>
      <p:sp>
        <p:nvSpPr>
          <p:cNvPr id="28681" name="Rectangle 16"/>
          <p:cNvSpPr>
            <a:spLocks noChangeArrowheads="1"/>
          </p:cNvSpPr>
          <p:nvPr/>
        </p:nvSpPr>
        <p:spPr bwMode="ltGray">
          <a:xfrm>
            <a:off x="1003984" y="4981574"/>
            <a:ext cx="7671028" cy="785813"/>
          </a:xfrm>
          <a:prstGeom prst="rect">
            <a:avLst/>
          </a:prstGeom>
          <a:gradFill rotWithShape="1">
            <a:gsLst>
              <a:gs pos="0">
                <a:srgbClr val="0D4762"/>
              </a:gs>
              <a:gs pos="100000">
                <a:schemeClr val="bg1">
                  <a:alpha val="17998"/>
                </a:schemeClr>
              </a:gs>
              <a:gs pos="50000">
                <a:srgbClr val="678BA8"/>
              </a:gs>
            </a:gsLst>
            <a:lin ang="0" scaled="1"/>
          </a:gradFill>
          <a:ln w="9525" algn="ctr">
            <a:noFill/>
            <a:miter lim="800000"/>
            <a:headEnd/>
            <a:tailEnd/>
          </a:ln>
        </p:spPr>
        <p:txBody>
          <a:bodyPr wrap="none" lIns="457200" anchor="ctr"/>
          <a:lstStyle/>
          <a:p>
            <a:pPr>
              <a:spcBef>
                <a:spcPct val="50000"/>
              </a:spcBef>
            </a:pPr>
            <a:r>
              <a:rPr lang="en-US" dirty="0" smtClean="0">
                <a:solidFill>
                  <a:schemeClr val="bg1"/>
                </a:solidFill>
                <a:cs typeface="Arial" charset="0"/>
              </a:rPr>
              <a:t>Console 8</a:t>
            </a:r>
            <a:endParaRPr lang="en-US" dirty="0">
              <a:solidFill>
                <a:schemeClr val="bg1"/>
              </a:solidFill>
              <a:cs typeface="Arial" charset="0"/>
            </a:endParaRPr>
          </a:p>
        </p:txBody>
      </p:sp>
      <p:sp>
        <p:nvSpPr>
          <p:cNvPr id="167953" name="Oval 17"/>
          <p:cNvSpPr>
            <a:spLocks noChangeArrowheads="1"/>
          </p:cNvSpPr>
          <p:nvPr/>
        </p:nvSpPr>
        <p:spPr bwMode="ltGray">
          <a:xfrm>
            <a:off x="685800" y="5054600"/>
            <a:ext cx="631825" cy="617538"/>
          </a:xfrm>
          <a:prstGeom prst="ellipse">
            <a:avLst/>
          </a:prstGeom>
          <a:solidFill>
            <a:schemeClr val="bg1"/>
          </a:solidFill>
          <a:ln w="9525">
            <a:solidFill>
              <a:schemeClr val="hlink"/>
            </a:solidFill>
            <a:round/>
            <a:headEnd/>
            <a:tailEnd/>
          </a:ln>
          <a:effectLst/>
        </p:spPr>
        <p:txBody>
          <a:bodyPr anchor="ctr"/>
          <a:lstStyle/>
          <a:p>
            <a:pPr algn="ctr"/>
            <a:r>
              <a:rPr lang="en-US" sz="2800" b="1" dirty="0">
                <a:solidFill>
                  <a:srgbClr val="DE9930"/>
                </a:solidFill>
                <a:cs typeface="Arial" charset="0"/>
              </a:rPr>
              <a:t>5</a:t>
            </a:r>
          </a:p>
        </p:txBody>
      </p:sp>
      <p:sp>
        <p:nvSpPr>
          <p:cNvPr id="2" name="5-Point Star 1"/>
          <p:cNvSpPr/>
          <p:nvPr/>
        </p:nvSpPr>
        <p:spPr>
          <a:xfrm>
            <a:off x="228600" y="1535905"/>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228600" y="243363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3631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4400" dirty="0" smtClean="0">
                <a:latin typeface="+mj-lt"/>
              </a:rPr>
              <a:t>Registering Yourself at Certiport</a:t>
            </a:r>
            <a:endParaRPr lang="en-US" sz="4400" dirty="0">
              <a:latin typeface="+mj-lt"/>
            </a:endParaRPr>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4380112" y="1026780"/>
            <a:ext cx="4230487" cy="2935620"/>
          </a:xfrm>
          <a:prstGeom prst="rect">
            <a:avLst/>
          </a:prstGeom>
          <a:ln>
            <a:noFill/>
          </a:ln>
          <a:extLst>
            <a:ext uri="{53640926-AAD7-44D8-BBD7-CCE9431645EC}">
              <a14:shadowObscured xmlns:a14="http://schemas.microsoft.com/office/drawing/2010/main"/>
            </a:ext>
          </a:extLst>
        </p:spPr>
      </p:pic>
      <p:sp>
        <p:nvSpPr>
          <p:cNvPr id="5" name="Oval 4"/>
          <p:cNvSpPr/>
          <p:nvPr/>
        </p:nvSpPr>
        <p:spPr>
          <a:xfrm>
            <a:off x="7037773" y="914400"/>
            <a:ext cx="533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57200" y="1276165"/>
            <a:ext cx="2247530" cy="1015663"/>
          </a:xfrm>
          <a:prstGeom prst="rect">
            <a:avLst/>
          </a:prstGeom>
          <a:noFill/>
        </p:spPr>
        <p:txBody>
          <a:bodyPr wrap="square" rtlCol="0">
            <a:spAutoFit/>
          </a:bodyPr>
          <a:lstStyle/>
          <a:p>
            <a:r>
              <a:rPr lang="en-US" sz="1200" dirty="0" smtClean="0"/>
              <a:t>Go to </a:t>
            </a:r>
            <a:r>
              <a:rPr lang="en-US" sz="1200" dirty="0" smtClean="0">
                <a:hlinkClick r:id="rId4"/>
              </a:rPr>
              <a:t>www.certiport.com</a:t>
            </a:r>
            <a:r>
              <a:rPr lang="en-US" sz="1200" dirty="0" smtClean="0"/>
              <a:t> and register yourself.</a:t>
            </a:r>
          </a:p>
          <a:p>
            <a:r>
              <a:rPr lang="en-US" sz="1200" dirty="0" smtClean="0"/>
              <a:t>If you have previously registered do not register again – go to the next slide</a:t>
            </a:r>
            <a:endParaRPr lang="en-US" dirty="0"/>
          </a:p>
        </p:txBody>
      </p:sp>
      <p:pic>
        <p:nvPicPr>
          <p:cNvPr id="6" name="Picture 5"/>
          <p:cNvPicPr/>
          <p:nvPr/>
        </p:nvPicPr>
        <p:blipFill>
          <a:blip r:embed="rId5" cstate="email">
            <a:extLst>
              <a:ext uri="{28A0092B-C50C-407E-A947-70E740481C1C}">
                <a14:useLocalDpi xmlns:a14="http://schemas.microsoft.com/office/drawing/2010/main"/>
              </a:ext>
            </a:extLst>
          </a:blip>
          <a:stretch>
            <a:fillRect/>
          </a:stretch>
        </p:blipFill>
        <p:spPr>
          <a:xfrm>
            <a:off x="3048000" y="4495800"/>
            <a:ext cx="5943600" cy="1706245"/>
          </a:xfrm>
          <a:prstGeom prst="rect">
            <a:avLst/>
          </a:prstGeom>
        </p:spPr>
      </p:pic>
      <p:sp>
        <p:nvSpPr>
          <p:cNvPr id="7" name="TextBox 6"/>
          <p:cNvSpPr txBox="1"/>
          <p:nvPr/>
        </p:nvSpPr>
        <p:spPr>
          <a:xfrm>
            <a:off x="489751" y="5068877"/>
            <a:ext cx="2399930" cy="1015663"/>
          </a:xfrm>
          <a:prstGeom prst="rect">
            <a:avLst/>
          </a:prstGeom>
          <a:noFill/>
        </p:spPr>
        <p:txBody>
          <a:bodyPr wrap="square" rtlCol="0">
            <a:spAutoFit/>
          </a:bodyPr>
          <a:lstStyle/>
          <a:p>
            <a:r>
              <a:rPr lang="en-US" sz="1200" dirty="0" smtClean="0"/>
              <a:t>Tip: During </a:t>
            </a:r>
            <a:r>
              <a:rPr lang="en-US" sz="1200" dirty="0"/>
              <a:t>registration if you will be proctoring please accept the proctoring agreement during the </a:t>
            </a:r>
            <a:r>
              <a:rPr lang="en-US" sz="1200" dirty="0" smtClean="0"/>
              <a:t>Choose a Purpose page in the registration process</a:t>
            </a:r>
            <a:endParaRPr lang="en-US" sz="12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61805" y="3167204"/>
            <a:ext cx="13906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7200" y="2876601"/>
            <a:ext cx="1676400" cy="1384995"/>
          </a:xfrm>
          <a:prstGeom prst="rect">
            <a:avLst/>
          </a:prstGeom>
          <a:noFill/>
        </p:spPr>
        <p:txBody>
          <a:bodyPr wrap="square" rtlCol="0">
            <a:spAutoFit/>
          </a:bodyPr>
          <a:lstStyle/>
          <a:p>
            <a:r>
              <a:rPr lang="en-US" sz="1200" dirty="0" smtClean="0"/>
              <a:t>Tip: During the Account set up if you will be proctoring we recommend creating a short username and password that will be easily remembered</a:t>
            </a:r>
            <a:endParaRPr lang="en-US" sz="1200" dirty="0"/>
          </a:p>
        </p:txBody>
      </p:sp>
    </p:spTree>
    <p:extLst>
      <p:ext uri="{BB962C8B-B14F-4D97-AF65-F5344CB8AC3E}">
        <p14:creationId xmlns:p14="http://schemas.microsoft.com/office/powerpoint/2010/main" val="283677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sz="4400" dirty="0" smtClean="0">
                <a:latin typeface="+mj-lt"/>
              </a:rPr>
              <a:t>Registering Your Institution</a:t>
            </a:r>
            <a:endParaRPr lang="en-US" sz="4400" dirty="0">
              <a:latin typeface="+mj-lt"/>
            </a:endParaRPr>
          </a:p>
        </p:txBody>
      </p:sp>
      <p:sp>
        <p:nvSpPr>
          <p:cNvPr id="3" name="Content Placeholder 2"/>
          <p:cNvSpPr>
            <a:spLocks noGrp="1"/>
          </p:cNvSpPr>
          <p:nvPr>
            <p:ph sz="quarter" idx="1"/>
          </p:nvPr>
        </p:nvSpPr>
        <p:spPr>
          <a:xfrm>
            <a:off x="457200" y="1447800"/>
            <a:ext cx="8229600" cy="685800"/>
          </a:xfrm>
        </p:spPr>
        <p:txBody>
          <a:bodyPr>
            <a:noAutofit/>
          </a:bodyPr>
          <a:lstStyle/>
          <a:p>
            <a:r>
              <a:rPr lang="en-US" sz="1600" dirty="0" smtClean="0"/>
              <a:t>After you personally register, you will have a test candidate role under Welcome at the top. </a:t>
            </a:r>
          </a:p>
          <a:p>
            <a:r>
              <a:rPr lang="en-US" sz="1600" dirty="0" smtClean="0"/>
              <a:t>Click on “Register a Testing Center” (only one person to take responsibility)</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2453866"/>
            <a:ext cx="6027565" cy="386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019800" y="5899951"/>
            <a:ext cx="2133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636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Registration</a:t>
            </a:r>
            <a:endParaRPr lang="en-US" dirty="0"/>
          </a:p>
        </p:txBody>
      </p:sp>
      <p:pic>
        <p:nvPicPr>
          <p:cNvPr id="4" name="Content Placeholder 3"/>
          <p:cNvPicPr>
            <a:picLocks noGrp="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733800" y="1219200"/>
            <a:ext cx="5029200" cy="1600200"/>
          </a:xfrm>
          <a:prstGeom prst="rect">
            <a:avLst/>
          </a:prstGeom>
        </p:spPr>
      </p:pic>
      <p:sp>
        <p:nvSpPr>
          <p:cNvPr id="5" name="TextBox 4"/>
          <p:cNvSpPr txBox="1"/>
          <p:nvPr/>
        </p:nvSpPr>
        <p:spPr>
          <a:xfrm>
            <a:off x="746464" y="3364672"/>
            <a:ext cx="3124200" cy="307777"/>
          </a:xfrm>
          <a:prstGeom prst="rect">
            <a:avLst/>
          </a:prstGeom>
          <a:noFill/>
        </p:spPr>
        <p:txBody>
          <a:bodyPr wrap="square" rtlCol="0">
            <a:spAutoFit/>
          </a:bodyPr>
          <a:lstStyle/>
          <a:p>
            <a:r>
              <a:rPr lang="en-US" sz="1400" dirty="0" smtClean="0"/>
              <a:t>Tip:  You only need to fill in the * fields</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6199" y="4628225"/>
            <a:ext cx="49244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600" y="1415534"/>
            <a:ext cx="2819400" cy="1200329"/>
          </a:xfrm>
          <a:prstGeom prst="rect">
            <a:avLst/>
          </a:prstGeom>
          <a:noFill/>
        </p:spPr>
        <p:txBody>
          <a:bodyPr wrap="square" rtlCol="0">
            <a:spAutoFit/>
          </a:bodyPr>
          <a:lstStyle/>
          <a:p>
            <a:r>
              <a:rPr lang="en-US" dirty="0" smtClean="0"/>
              <a:t>First Page of Form</a:t>
            </a:r>
            <a:endParaRPr lang="en-US" dirty="0"/>
          </a:p>
          <a:p>
            <a:endParaRPr lang="en-US" dirty="0"/>
          </a:p>
          <a:p>
            <a:r>
              <a:rPr lang="en-US" dirty="0" smtClean="0"/>
              <a:t>Please proceed filling out the form </a:t>
            </a:r>
            <a:endParaRPr lang="en-US" dirty="0"/>
          </a:p>
        </p:txBody>
      </p:sp>
      <p:sp>
        <p:nvSpPr>
          <p:cNvPr id="7" name="TextBox 6"/>
          <p:cNvSpPr txBox="1"/>
          <p:nvPr/>
        </p:nvSpPr>
        <p:spPr>
          <a:xfrm>
            <a:off x="746464" y="4088907"/>
            <a:ext cx="2514600" cy="2246769"/>
          </a:xfrm>
          <a:prstGeom prst="rect">
            <a:avLst/>
          </a:prstGeom>
          <a:noFill/>
        </p:spPr>
        <p:txBody>
          <a:bodyPr wrap="square" rtlCol="0">
            <a:spAutoFit/>
          </a:bodyPr>
          <a:lstStyle/>
          <a:p>
            <a:r>
              <a:rPr lang="en-US" sz="1400" dirty="0" smtClean="0"/>
              <a:t>Tip: The primary contact information will auto fill with your information</a:t>
            </a:r>
          </a:p>
          <a:p>
            <a:endParaRPr lang="en-US" sz="1400" dirty="0"/>
          </a:p>
          <a:p>
            <a:r>
              <a:rPr lang="en-US" sz="1400" dirty="0" smtClean="0"/>
              <a:t>Tip: Accounts Payable field is required for contact reasons if your institution chooses to purchase other products from Certiport. Usually your CTE Director</a:t>
            </a:r>
            <a:endParaRPr lang="en-US" sz="1400" dirty="0"/>
          </a:p>
        </p:txBody>
      </p:sp>
    </p:spTree>
    <p:extLst>
      <p:ext uri="{BB962C8B-B14F-4D97-AF65-F5344CB8AC3E}">
        <p14:creationId xmlns:p14="http://schemas.microsoft.com/office/powerpoint/2010/main" val="98368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Registration </a:t>
            </a:r>
            <a:r>
              <a:rPr lang="en-US" dirty="0" err="1" smtClean="0"/>
              <a:t>con’t</a:t>
            </a:r>
            <a:endParaRPr lang="en-US" dirty="0"/>
          </a:p>
        </p:txBody>
      </p:sp>
      <p:sp>
        <p:nvSpPr>
          <p:cNvPr id="3" name="Content Placeholder 2"/>
          <p:cNvSpPr>
            <a:spLocks noGrp="1"/>
          </p:cNvSpPr>
          <p:nvPr>
            <p:ph sz="quarter" idx="1"/>
          </p:nvPr>
        </p:nvSpPr>
        <p:spPr>
          <a:xfrm>
            <a:off x="533400" y="1524000"/>
            <a:ext cx="2971800" cy="4572000"/>
          </a:xfrm>
        </p:spPr>
        <p:txBody>
          <a:bodyPr>
            <a:normAutofit/>
          </a:bodyPr>
          <a:lstStyle/>
          <a:p>
            <a:pPr marL="0" indent="0">
              <a:buNone/>
            </a:pPr>
            <a:r>
              <a:rPr lang="en-US" dirty="0" smtClean="0"/>
              <a:t>Public Center:</a:t>
            </a:r>
          </a:p>
          <a:p>
            <a:endParaRPr lang="en-US" dirty="0"/>
          </a:p>
          <a:p>
            <a:r>
              <a:rPr lang="en-US" sz="2000" dirty="0" smtClean="0"/>
              <a:t>This will allow your site to appear on our testing center locator for a test candidate to find a testing center location near them.</a:t>
            </a:r>
          </a:p>
          <a:p>
            <a:endParaRPr lang="en-US" sz="2000" dirty="0"/>
          </a:p>
          <a:p>
            <a:r>
              <a:rPr lang="en-US" sz="2000" dirty="0" smtClean="0"/>
              <a:t>K12 defaults to no, leave all </a:t>
            </a:r>
            <a:r>
              <a:rPr lang="en-US" sz="2000" smtClean="0"/>
              <a:t>fields blank, </a:t>
            </a:r>
            <a:r>
              <a:rPr lang="en-US" sz="2000" dirty="0" smtClean="0"/>
              <a:t>just click “next”</a:t>
            </a:r>
            <a:endParaRPr lang="en-US" sz="2000"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3886200" y="1794029"/>
            <a:ext cx="4900930" cy="3657600"/>
          </a:xfrm>
          <a:prstGeom prst="rect">
            <a:avLst/>
          </a:prstGeom>
        </p:spPr>
      </p:pic>
    </p:spTree>
    <p:extLst>
      <p:ext uri="{BB962C8B-B14F-4D97-AF65-F5344CB8AC3E}">
        <p14:creationId xmlns:p14="http://schemas.microsoft.com/office/powerpoint/2010/main" val="77539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Registration Page</a:t>
            </a:r>
            <a:endParaRPr lang="en-US" dirty="0"/>
          </a:p>
        </p:txBody>
      </p:sp>
      <p:sp>
        <p:nvSpPr>
          <p:cNvPr id="3" name="Content Placeholder 2"/>
          <p:cNvSpPr>
            <a:spLocks noGrp="1"/>
          </p:cNvSpPr>
          <p:nvPr>
            <p:ph sz="quarter" idx="1"/>
          </p:nvPr>
        </p:nvSpPr>
        <p:spPr>
          <a:xfrm>
            <a:off x="457200" y="1219200"/>
            <a:ext cx="3429000" cy="2590800"/>
          </a:xfrm>
        </p:spPr>
        <p:txBody>
          <a:bodyPr>
            <a:normAutofit fontScale="55000" lnSpcReduction="20000"/>
          </a:bodyPr>
          <a:lstStyle/>
          <a:p>
            <a:endParaRPr lang="en-US" dirty="0"/>
          </a:p>
          <a:p>
            <a:r>
              <a:rPr lang="en-US" dirty="0" smtClean="0"/>
              <a:t>To complete the Testing Center Registration you must view and accept the Testing Center Agreement.  </a:t>
            </a:r>
            <a:r>
              <a:rPr lang="en-US" dirty="0"/>
              <a:t>You may </a:t>
            </a:r>
            <a:r>
              <a:rPr lang="en-US" dirty="0" smtClean="0"/>
              <a:t>print </a:t>
            </a:r>
            <a:r>
              <a:rPr lang="en-US" dirty="0"/>
              <a:t>at any time during registration or after.  </a:t>
            </a:r>
            <a:endParaRPr lang="en-US" dirty="0" smtClean="0"/>
          </a:p>
          <a:p>
            <a:pPr marL="0" indent="0">
              <a:buNone/>
            </a:pPr>
            <a:r>
              <a:rPr lang="en-US" dirty="0"/>
              <a:t> </a:t>
            </a:r>
            <a:endParaRPr lang="en-US" dirty="0" smtClean="0"/>
          </a:p>
          <a:p>
            <a:r>
              <a:rPr lang="en-US" dirty="0" smtClean="0"/>
              <a:t>Please enter your name in the box EXACTLY as it is written below.</a:t>
            </a:r>
          </a:p>
          <a:p>
            <a:pPr marL="0" indent="0">
              <a:buNone/>
            </a:pPr>
            <a:r>
              <a:rPr lang="en-US" dirty="0"/>
              <a:t> </a:t>
            </a:r>
          </a:p>
          <a:p>
            <a:r>
              <a:rPr lang="en-US" dirty="0"/>
              <a:t>Click Accept</a:t>
            </a:r>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4305296" y="1219200"/>
            <a:ext cx="4578668" cy="3619500"/>
          </a:xfrm>
          <a:prstGeom prst="rect">
            <a:avLst/>
          </a:prstGeom>
        </p:spPr>
      </p:pic>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4038600" y="5143500"/>
            <a:ext cx="4921564" cy="1020265"/>
          </a:xfrm>
          <a:prstGeom prst="rect">
            <a:avLst/>
          </a:prstGeom>
        </p:spPr>
      </p:pic>
      <p:sp>
        <p:nvSpPr>
          <p:cNvPr id="6" name="TextBox 5"/>
          <p:cNvSpPr txBox="1"/>
          <p:nvPr/>
        </p:nvSpPr>
        <p:spPr>
          <a:xfrm>
            <a:off x="461639" y="5376632"/>
            <a:ext cx="3352800" cy="646331"/>
          </a:xfrm>
          <a:prstGeom prst="rect">
            <a:avLst/>
          </a:prstGeom>
          <a:noFill/>
        </p:spPr>
        <p:txBody>
          <a:bodyPr wrap="square" rtlCol="0">
            <a:spAutoFit/>
          </a:bodyPr>
          <a:lstStyle/>
          <a:p>
            <a:r>
              <a:rPr lang="en-US" sz="1200" dirty="0" smtClean="0"/>
              <a:t>Tip:  A snapshot </a:t>
            </a:r>
            <a:r>
              <a:rPr lang="en-US" sz="1200" dirty="0"/>
              <a:t>of a section in the agreement. This section is waived as the product has already been purchased on your behalf. </a:t>
            </a:r>
          </a:p>
        </p:txBody>
      </p:sp>
    </p:spTree>
    <p:extLst>
      <p:ext uri="{BB962C8B-B14F-4D97-AF65-F5344CB8AC3E}">
        <p14:creationId xmlns:p14="http://schemas.microsoft.com/office/powerpoint/2010/main" val="417425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145" y="218904"/>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Your Testing Center Portal</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58" y="1539608"/>
            <a:ext cx="8320087" cy="3558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199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145" y="218904"/>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Setting up Administrators</a:t>
            </a:r>
          </a:p>
        </p:txBody>
      </p:sp>
      <p:sp>
        <p:nvSpPr>
          <p:cNvPr id="2" name="Rectangle 1"/>
          <p:cNvSpPr/>
          <p:nvPr/>
        </p:nvSpPr>
        <p:spPr>
          <a:xfrm>
            <a:off x="481145" y="914408"/>
            <a:ext cx="2750327" cy="3970318"/>
          </a:xfrm>
          <a:prstGeom prst="rect">
            <a:avLst/>
          </a:prstGeom>
        </p:spPr>
        <p:txBody>
          <a:bodyPr wrap="square">
            <a:spAutoFit/>
          </a:bodyPr>
          <a:lstStyle/>
          <a:p>
            <a:pPr marL="0" lvl="1" indent="0">
              <a:buNone/>
            </a:pPr>
            <a:r>
              <a:rPr lang="en-US" sz="1400" dirty="0"/>
              <a:t>Everyone registers at Certiport to have access to the portal</a:t>
            </a:r>
          </a:p>
          <a:p>
            <a:pPr marL="742950" lvl="3" indent="-285750">
              <a:buFont typeface="Wingdings" panose="05000000000000000000" pitchFamily="2" charset="2"/>
              <a:buChar char="Ø"/>
            </a:pPr>
            <a:r>
              <a:rPr lang="en-US" sz="1400" dirty="0"/>
              <a:t>Teachers – reports / proctoring</a:t>
            </a:r>
          </a:p>
          <a:p>
            <a:pPr marL="742950" lvl="3" indent="-285750">
              <a:buFont typeface="Wingdings" panose="05000000000000000000" pitchFamily="2" charset="2"/>
              <a:buChar char="Ø"/>
            </a:pPr>
            <a:r>
              <a:rPr lang="en-US" sz="1400" dirty="0"/>
              <a:t>CTE Staff – reports</a:t>
            </a:r>
          </a:p>
          <a:p>
            <a:pPr marL="742950" lvl="3" indent="-285750">
              <a:buFont typeface="Wingdings" panose="05000000000000000000" pitchFamily="2" charset="2"/>
              <a:buChar char="Ø"/>
            </a:pPr>
            <a:r>
              <a:rPr lang="en-US" sz="1400" dirty="0"/>
              <a:t>IT Staff – to install the testing engines</a:t>
            </a:r>
          </a:p>
          <a:p>
            <a:pPr marL="0" lvl="1" indent="0">
              <a:buNone/>
            </a:pPr>
            <a:endParaRPr lang="en-US" sz="1400" dirty="0" smtClean="0"/>
          </a:p>
          <a:p>
            <a:pPr marL="0" lvl="1" indent="0">
              <a:buNone/>
            </a:pPr>
            <a:r>
              <a:rPr lang="en-US" sz="1400" dirty="0" smtClean="0"/>
              <a:t>Proctoring</a:t>
            </a:r>
            <a:r>
              <a:rPr lang="en-US" sz="1400" dirty="0"/>
              <a:t>: in addition to accepting the proctoring agreement when you registered </a:t>
            </a:r>
            <a:r>
              <a:rPr lang="en-US" sz="1400" b="1" u="sng" dirty="0"/>
              <a:t>you must also check the proctor box on the association </a:t>
            </a:r>
            <a:r>
              <a:rPr lang="en-US" sz="1400" b="1" u="sng" dirty="0" smtClean="0"/>
              <a:t>page.</a:t>
            </a:r>
            <a:endParaRPr lang="en-US" sz="1400" dirty="0" smtClean="0"/>
          </a:p>
          <a:p>
            <a:pPr marL="0" lvl="1" indent="0">
              <a:buNone/>
            </a:pPr>
            <a:endParaRPr lang="en-US" sz="1400" dirty="0" smtClean="0"/>
          </a:p>
          <a:p>
            <a:pPr marL="0" lvl="1" indent="0">
              <a:buNone/>
            </a:pPr>
            <a:r>
              <a:rPr lang="en-US" sz="1400" dirty="0" smtClean="0"/>
              <a:t>Main Admin will need to add any proctors to the account manually by searching their username in the “Find Users” area</a:t>
            </a:r>
          </a:p>
        </p:txBody>
      </p:sp>
      <p:pic>
        <p:nvPicPr>
          <p:cNvPr id="8" name="Picture 7"/>
          <p:cNvPicPr/>
          <p:nvPr/>
        </p:nvPicPr>
        <p:blipFill rotWithShape="1">
          <a:blip r:embed="rId2"/>
          <a:srcRect l="11704" t="12625" r="12626" b="59719"/>
          <a:stretch/>
        </p:blipFill>
        <p:spPr bwMode="auto">
          <a:xfrm>
            <a:off x="3976186" y="1248830"/>
            <a:ext cx="4495800" cy="131445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39108" t="73521" r="35569" b="14091"/>
          <a:stretch/>
        </p:blipFill>
        <p:spPr bwMode="auto">
          <a:xfrm>
            <a:off x="3976186" y="2926556"/>
            <a:ext cx="4671291" cy="162877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497802" y="4790883"/>
            <a:ext cx="5212944" cy="461665"/>
          </a:xfrm>
          <a:prstGeom prst="rect">
            <a:avLst/>
          </a:prstGeom>
        </p:spPr>
        <p:txBody>
          <a:bodyPr wrap="square">
            <a:spAutoFit/>
          </a:bodyPr>
          <a:lstStyle/>
          <a:p>
            <a:pPr lvl="1"/>
            <a:r>
              <a:rPr lang="en-US" sz="1200" b="1" dirty="0"/>
              <a:t>Where to find: </a:t>
            </a:r>
            <a:r>
              <a:rPr lang="en-US" sz="1200" dirty="0"/>
              <a:t>Log in as an Organizational Administrator, hover over “Org Profile” and click on “</a:t>
            </a:r>
            <a:r>
              <a:rPr lang="en-US" sz="1200" dirty="0" smtClean="0"/>
              <a:t>Associations”</a:t>
            </a:r>
            <a:endParaRPr lang="en-US" sz="1200" dirty="0"/>
          </a:p>
        </p:txBody>
      </p:sp>
      <p:sp>
        <p:nvSpPr>
          <p:cNvPr id="4" name="Rectangle 3"/>
          <p:cNvSpPr/>
          <p:nvPr/>
        </p:nvSpPr>
        <p:spPr>
          <a:xfrm>
            <a:off x="1193578" y="5459657"/>
            <a:ext cx="6804733" cy="523220"/>
          </a:xfrm>
          <a:prstGeom prst="rect">
            <a:avLst/>
          </a:prstGeom>
        </p:spPr>
        <p:txBody>
          <a:bodyPr wrap="square">
            <a:spAutoFit/>
          </a:bodyPr>
          <a:lstStyle/>
          <a:p>
            <a:pPr lvl="1"/>
            <a:r>
              <a:rPr lang="en-US" sz="1400" dirty="0"/>
              <a:t>Tip: If registered but not signed the proctor agreement login at </a:t>
            </a:r>
            <a:r>
              <a:rPr lang="en-US" sz="1400" dirty="0">
                <a:hlinkClick r:id="rId4"/>
              </a:rPr>
              <a:t>www.certiport.com</a:t>
            </a:r>
            <a:r>
              <a:rPr lang="en-US" sz="1400" dirty="0"/>
              <a:t> click on “my profile” click on “roles” tab.</a:t>
            </a:r>
          </a:p>
        </p:txBody>
      </p:sp>
    </p:spTree>
    <p:extLst>
      <p:ext uri="{BB962C8B-B14F-4D97-AF65-F5344CB8AC3E}">
        <p14:creationId xmlns:p14="http://schemas.microsoft.com/office/powerpoint/2010/main" val="30788166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8213</TotalTime>
  <Words>918</Words>
  <Application>Microsoft Office PowerPoint</Application>
  <PresentationFormat>On-screen Show (4:3)</PresentationFormat>
  <Paragraphs>131</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Bookman Old Style</vt:lpstr>
      <vt:lpstr>Calibri</vt:lpstr>
      <vt:lpstr>Courier New</vt:lpstr>
      <vt:lpstr>Gill Sans MT</vt:lpstr>
      <vt:lpstr>Kozuka Gothic Pr6N L</vt:lpstr>
      <vt:lpstr>Segoe Light</vt:lpstr>
      <vt:lpstr>Wingdings</vt:lpstr>
      <vt:lpstr>Wingdings 3</vt:lpstr>
      <vt:lpstr>Origin</vt:lpstr>
      <vt:lpstr>Certiport Certification Testing</vt:lpstr>
      <vt:lpstr>5 Steps to MOS Testing</vt:lpstr>
      <vt:lpstr>Registering Yourself at Certiport</vt:lpstr>
      <vt:lpstr>Registering Your Institution</vt:lpstr>
      <vt:lpstr>Site Registration</vt:lpstr>
      <vt:lpstr>Site Registration con’t</vt:lpstr>
      <vt:lpstr>Final Registration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Certiport,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Koehlinger-Troy</dc:creator>
  <cp:lastModifiedBy>Cox, Sara D</cp:lastModifiedBy>
  <cp:revision>89</cp:revision>
  <cp:lastPrinted>2012-12-10T19:29:49Z</cp:lastPrinted>
  <dcterms:created xsi:type="dcterms:W3CDTF">2012-09-10T19:05:07Z</dcterms:created>
  <dcterms:modified xsi:type="dcterms:W3CDTF">2015-10-30T14:46:26Z</dcterms:modified>
</cp:coreProperties>
</file>