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Override2.xml" ContentType="application/vnd.openxmlformats-officedocument.themeOverride+xml"/>
  <Override PartName="/ppt/theme/themeOverride1.xml" ContentType="application/vnd.openxmlformats-officedocument.themeOverr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ppt/tags/tag1.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80" r:id="rId3"/>
    <p:sldId id="258" r:id="rId4"/>
    <p:sldId id="276" r:id="rId5"/>
    <p:sldId id="259" r:id="rId6"/>
    <p:sldId id="262" r:id="rId7"/>
    <p:sldId id="277" r:id="rId8"/>
    <p:sldId id="266" r:id="rId9"/>
    <p:sldId id="279" r:id="rId10"/>
    <p:sldId id="278" r:id="rId11"/>
    <p:sldId id="271" r:id="rId12"/>
    <p:sldId id="272" r:id="rId13"/>
    <p:sldId id="273" r:id="rId14"/>
    <p:sldId id="264" r:id="rId15"/>
    <p:sldId id="260" r:id="rId16"/>
    <p:sldId id="274" r:id="rId17"/>
    <p:sldId id="261" r:id="rId18"/>
    <p:sldId id="267" r:id="rId19"/>
    <p:sldId id="269" r:id="rId20"/>
  </p:sldIdLst>
  <p:sldSz cx="9144000" cy="6858000" type="screen4x3"/>
  <p:notesSz cx="6858000" cy="91440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A049D14-F4DE-4F42-8A4B-37528E1E1EFF}" type="datetimeFigureOut">
              <a:rPr lang="en-US"/>
              <a:pPr>
                <a:defRPr/>
              </a:pPr>
              <a:t>12/20/2013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D5B6111-AF3F-4AEE-9A03-647576FE7852}" type="slidenum">
              <a:rPr lang="en-US"/>
              <a:pPr>
                <a:defRPr/>
              </a:pPr>
              <a:t>‹#›</a:t>
            </a:fld>
            <a:endParaRPr lang="en-US"/>
          </a:p>
        </p:txBody>
      </p:sp>
    </p:spTree>
    <p:extLst>
      <p:ext uri="{BB962C8B-B14F-4D97-AF65-F5344CB8AC3E}">
        <p14:creationId xmlns:p14="http://schemas.microsoft.com/office/powerpoint/2010/main" val="22835927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rgbClr val="FF6600"/>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37BF68A1-BA8B-458D-8D84-40749DC10324}" type="slidenum">
              <a:rPr lang="en-US"/>
              <a:pPr>
                <a:defRPr/>
              </a:pPr>
              <a:t>‹#›</a:t>
            </a:fld>
            <a:endParaRPr lang="en-US" dirty="0"/>
          </a:p>
        </p:txBody>
      </p:sp>
    </p:spTree>
    <p:extLst>
      <p:ext uri="{BB962C8B-B14F-4D97-AF65-F5344CB8AC3E}">
        <p14:creationId xmlns:p14="http://schemas.microsoft.com/office/powerpoint/2010/main" val="34827070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167F0E5-1E87-4386-9AA9-B573F5479FA6}" type="slidenum">
              <a:rPr lang="en-US"/>
              <a:pPr>
                <a:defRPr/>
              </a:pPr>
              <a:t>‹#›</a:t>
            </a:fld>
            <a:endParaRPr lang="en-US" dirty="0"/>
          </a:p>
        </p:txBody>
      </p:sp>
    </p:spTree>
    <p:extLst>
      <p:ext uri="{BB962C8B-B14F-4D97-AF65-F5344CB8AC3E}">
        <p14:creationId xmlns:p14="http://schemas.microsoft.com/office/powerpoint/2010/main" val="404840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E317A6D-F3A9-4138-8747-399AA86A3157}" type="slidenum">
              <a:rPr lang="en-US"/>
              <a:pPr>
                <a:defRPr/>
              </a:pPr>
              <a:t>‹#›</a:t>
            </a:fld>
            <a:endParaRPr lang="en-US" dirty="0"/>
          </a:p>
        </p:txBody>
      </p:sp>
    </p:spTree>
    <p:extLst>
      <p:ext uri="{BB962C8B-B14F-4D97-AF65-F5344CB8AC3E}">
        <p14:creationId xmlns:p14="http://schemas.microsoft.com/office/powerpoint/2010/main" val="128526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FF0000"/>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1"/>
          <p:cNvSpPr>
            <a:spLocks noGrp="1"/>
          </p:cNvSpPr>
          <p:nvPr>
            <p:ph type="ftr" sz="quarter" idx="10"/>
          </p:nvPr>
        </p:nvSpPr>
        <p:spPr>
          <a:xfrm>
            <a:off x="2286000" y="6400800"/>
            <a:ext cx="4191000" cy="365125"/>
          </a:xfrm>
        </p:spPr>
        <p:txBody>
          <a:bodyPr/>
          <a:lstStyle>
            <a:lvl1pPr algn="ctr">
              <a:defRPr sz="1000">
                <a:latin typeface="Times New Roman" pitchFamily="18" charset="0"/>
                <a:cs typeface="Times New Roman" pitchFamily="18" charset="0"/>
              </a:defRPr>
            </a:lvl1pPr>
          </a:lstStyle>
          <a:p>
            <a:pPr>
              <a:defRPr/>
            </a:pPr>
            <a:endParaRPr lang="en-US"/>
          </a:p>
        </p:txBody>
      </p:sp>
      <p:sp>
        <p:nvSpPr>
          <p:cNvPr id="5" name="Slide Number Placeholder 17"/>
          <p:cNvSpPr>
            <a:spLocks noGrp="1"/>
          </p:cNvSpPr>
          <p:nvPr>
            <p:ph type="sldNum" sz="quarter" idx="11"/>
          </p:nvPr>
        </p:nvSpPr>
        <p:spPr/>
        <p:txBody>
          <a:bodyPr/>
          <a:lstStyle>
            <a:lvl1pPr>
              <a:defRPr/>
            </a:lvl1pPr>
          </a:lstStyle>
          <a:p>
            <a:pPr>
              <a:defRPr/>
            </a:pPr>
            <a:fld id="{AE2BCCDB-2458-4A67-B2E5-93F4C06D557E}" type="slidenum">
              <a:rPr lang="en-US"/>
              <a:pPr>
                <a:defRPr/>
              </a:pPr>
              <a:t>‹#›</a:t>
            </a:fld>
            <a:endParaRPr lang="en-US" dirty="0"/>
          </a:p>
        </p:txBody>
      </p:sp>
    </p:spTree>
    <p:extLst>
      <p:ext uri="{BB962C8B-B14F-4D97-AF65-F5344CB8AC3E}">
        <p14:creationId xmlns:p14="http://schemas.microsoft.com/office/powerpoint/2010/main" val="3295673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E8EFB9-1AAE-49EF-847B-048686358C15}" type="slidenum">
              <a:rPr lang="en-US"/>
              <a:pPr>
                <a:defRPr/>
              </a:pPr>
              <a:t>‹#›</a:t>
            </a:fld>
            <a:endParaRPr lang="en-US" dirty="0"/>
          </a:p>
        </p:txBody>
      </p:sp>
    </p:spTree>
    <p:extLst>
      <p:ext uri="{BB962C8B-B14F-4D97-AF65-F5344CB8AC3E}">
        <p14:creationId xmlns:p14="http://schemas.microsoft.com/office/powerpoint/2010/main" val="28203007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EB2BEE5-EEC8-4F11-A66C-F2B4226A8FCF}" type="slidenum">
              <a:rPr lang="en-US"/>
              <a:pPr>
                <a:defRPr/>
              </a:pPr>
              <a:t>‹#›</a:t>
            </a:fld>
            <a:endParaRPr lang="en-US" dirty="0"/>
          </a:p>
        </p:txBody>
      </p:sp>
    </p:spTree>
    <p:extLst>
      <p:ext uri="{BB962C8B-B14F-4D97-AF65-F5344CB8AC3E}">
        <p14:creationId xmlns:p14="http://schemas.microsoft.com/office/powerpoint/2010/main" val="314745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60F718FE-D688-432D-9D00-29F3A131CDC6}" type="slidenum">
              <a:rPr lang="en-US"/>
              <a:pPr>
                <a:defRPr/>
              </a:pPr>
              <a:t>‹#›</a:t>
            </a:fld>
            <a:endParaRPr lang="en-US" dirty="0"/>
          </a:p>
        </p:txBody>
      </p:sp>
    </p:spTree>
    <p:extLst>
      <p:ext uri="{BB962C8B-B14F-4D97-AF65-F5344CB8AC3E}">
        <p14:creationId xmlns:p14="http://schemas.microsoft.com/office/powerpoint/2010/main" val="162085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CF705DB-AFD4-4013-8CB9-7BC43707D93E}" type="slidenum">
              <a:rPr lang="en-US"/>
              <a:pPr>
                <a:defRPr/>
              </a:pPr>
              <a:t>‹#›</a:t>
            </a:fld>
            <a:endParaRPr lang="en-US" dirty="0"/>
          </a:p>
        </p:txBody>
      </p:sp>
    </p:spTree>
    <p:extLst>
      <p:ext uri="{BB962C8B-B14F-4D97-AF65-F5344CB8AC3E}">
        <p14:creationId xmlns:p14="http://schemas.microsoft.com/office/powerpoint/2010/main" val="1291444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F651636-E889-488A-B9E9-42F41C08B90F}" type="slidenum">
              <a:rPr lang="en-US"/>
              <a:pPr>
                <a:defRPr/>
              </a:pPr>
              <a:t>‹#›</a:t>
            </a:fld>
            <a:endParaRPr lang="en-US" dirty="0"/>
          </a:p>
        </p:txBody>
      </p:sp>
    </p:spTree>
    <p:extLst>
      <p:ext uri="{BB962C8B-B14F-4D97-AF65-F5344CB8AC3E}">
        <p14:creationId xmlns:p14="http://schemas.microsoft.com/office/powerpoint/2010/main" val="119113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AA2CA69-736B-4087-8CD4-1B20306B7F46}" type="slidenum">
              <a:rPr lang="en-US"/>
              <a:pPr>
                <a:defRPr/>
              </a:pPr>
              <a:t>‹#›</a:t>
            </a:fld>
            <a:endParaRPr lang="en-US" dirty="0"/>
          </a:p>
        </p:txBody>
      </p:sp>
    </p:spTree>
    <p:extLst>
      <p:ext uri="{BB962C8B-B14F-4D97-AF65-F5344CB8AC3E}">
        <p14:creationId xmlns:p14="http://schemas.microsoft.com/office/powerpoint/2010/main" val="346159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EB9B312-B929-4EC0-AC5A-5981739EB417}" type="slidenum">
              <a:rPr lang="en-US"/>
              <a:pPr>
                <a:defRPr/>
              </a:pPr>
              <a:t>‹#›</a:t>
            </a:fld>
            <a:endParaRPr lang="en-US" dirty="0"/>
          </a:p>
        </p:txBody>
      </p:sp>
    </p:spTree>
    <p:extLst>
      <p:ext uri="{BB962C8B-B14F-4D97-AF65-F5344CB8AC3E}">
        <p14:creationId xmlns:p14="http://schemas.microsoft.com/office/powerpoint/2010/main" val="4255340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3EBD508-D556-43BA-99D2-06A3D2789888}"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793" r:id="rId4"/>
    <p:sldLayoutId id="2147483794" r:id="rId5"/>
    <p:sldLayoutId id="2147483795" r:id="rId6"/>
    <p:sldLayoutId id="2147483796" r:id="rId7"/>
    <p:sldLayoutId id="2147483797" r:id="rId8"/>
    <p:sldLayoutId id="2147483803" r:id="rId9"/>
    <p:sldLayoutId id="2147483798" r:id="rId10"/>
    <p:sldLayoutId id="2147483799"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j.msu.edu/~people/cp/20year.html" TargetMode="External"/><Relationship Id="rId2" Type="http://schemas.openxmlformats.org/officeDocument/2006/relationships/hyperlink" Target="http://www.ncjrs.gov/pdffiles/commp.pdf" TargetMode="External"/><Relationship Id="rId1" Type="http://schemas.openxmlformats.org/officeDocument/2006/relationships/slideLayout" Target="../slideLayouts/slideLayout2.xml"/><Relationship Id="rId4" Type="http://schemas.openxmlformats.org/officeDocument/2006/relationships/hyperlink" Target="http://www.cops.usdoj.gov/Default.asp?Item=36"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352" y="1447800"/>
            <a:ext cx="7851648" cy="3124200"/>
          </a:xfrm>
          <a:ln>
            <a:miter lim="800000"/>
            <a:headEnd/>
            <a:tailEnd/>
          </a:ln>
          <a:extLst/>
        </p:spPr>
        <p:txBody>
          <a:bodyPr>
            <a:normAutofit fontScale="90000"/>
          </a:bodyPr>
          <a:lstStyle/>
          <a:p>
            <a:pPr eaLnBrk="1" fontAlgn="auto" hangingPunct="1">
              <a:spcAft>
                <a:spcPts val="0"/>
              </a:spcAft>
              <a:defRPr/>
            </a:pPr>
            <a:r>
              <a:rPr lang="en-US" sz="8900" dirty="0" smtClean="0"/>
              <a:t>Community- Oriented Policing</a:t>
            </a:r>
            <a:r>
              <a:rPr lang="en-US" dirty="0" smtClean="0"/>
              <a:t/>
            </a:r>
            <a:br>
              <a:rPr lang="en-US" dirty="0" smtClean="0"/>
            </a:br>
            <a:endParaRPr lang="en-US" dirty="0"/>
          </a:p>
        </p:txBody>
      </p:sp>
      <p:sp>
        <p:nvSpPr>
          <p:cNvPr id="6147" name="Subtitle 2"/>
          <p:cNvSpPr>
            <a:spLocks noGrp="1"/>
          </p:cNvSpPr>
          <p:nvPr>
            <p:ph type="subTitle" idx="1"/>
          </p:nvPr>
        </p:nvSpPr>
        <p:spPr>
          <a:xfrm>
            <a:off x="533400" y="3810000"/>
            <a:ext cx="7854950" cy="1171575"/>
          </a:xfrm>
        </p:spPr>
        <p:txBody>
          <a:bodyPr/>
          <a:lstStyle/>
          <a:p>
            <a:pPr marR="0" eaLnBrk="1" hangingPunct="1"/>
            <a:r>
              <a:rPr lang="en-US" smtClean="0"/>
              <a:t> </a:t>
            </a:r>
            <a:r>
              <a:rPr lang="en-US" sz="3200" b="1" smtClean="0"/>
              <a:t>Law Enforcement I</a:t>
            </a:r>
            <a:endParaRPr lang="en-US" b="1" smtClean="0"/>
          </a:p>
        </p:txBody>
      </p:sp>
      <p:pic>
        <p:nvPicPr>
          <p:cNvPr id="6148" name="Picture 2" descr="LAW_SM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smtClean="0"/>
              <a:t>Data Findings (continued)</a:t>
            </a:r>
          </a:p>
        </p:txBody>
      </p:sp>
      <p:sp>
        <p:nvSpPr>
          <p:cNvPr id="15363" name="Content Placeholder 2"/>
          <p:cNvSpPr>
            <a:spLocks noGrp="1"/>
          </p:cNvSpPr>
          <p:nvPr>
            <p:ph idx="1"/>
          </p:nvPr>
        </p:nvSpPr>
        <p:spPr/>
        <p:txBody>
          <a:bodyPr/>
          <a:lstStyle/>
          <a:p>
            <a:r>
              <a:rPr lang="en-US" sz="2800" smtClean="0"/>
              <a:t>Answering the high number of 911 calls overwhelmed the police and left them little time for crime prevention</a:t>
            </a:r>
            <a:endParaRPr lang="en-US" sz="3200" b="1" smtClean="0"/>
          </a:p>
          <a:p>
            <a:r>
              <a:rPr lang="en-US" sz="2800" smtClean="0"/>
              <a:t>Detectives solved only a small percentage of the crimes; the majority of solved cases hinged on information obtained by patrol officers</a:t>
            </a:r>
            <a:endParaRPr lang="en-US" sz="3200" b="1" smtClean="0"/>
          </a:p>
          <a:p>
            <a:pPr lvl="1" eaLnBrk="1" hangingPunct="1"/>
            <a:endParaRPr lang="en-US" smtClean="0"/>
          </a:p>
        </p:txBody>
      </p:sp>
      <p:sp>
        <p:nvSpPr>
          <p:cNvPr id="4" name="Slide Number Placeholder 3"/>
          <p:cNvSpPr>
            <a:spLocks noGrp="1"/>
          </p:cNvSpPr>
          <p:nvPr>
            <p:ph type="sldNum" sz="quarter" idx="11"/>
          </p:nvPr>
        </p:nvSpPr>
        <p:spPr/>
        <p:txBody>
          <a:bodyPr/>
          <a:lstStyle/>
          <a:p>
            <a:pPr>
              <a:defRPr/>
            </a:pPr>
            <a:fld id="{C0A48D98-4495-4537-A3CB-6B45371A17EB}" type="slidenum">
              <a:rPr lang="en-US" smtClean="0"/>
              <a:pPr>
                <a:defRPr/>
              </a:pPr>
              <a:t>10</a:t>
            </a:fld>
            <a:endParaRPr lang="en-US" dirty="0"/>
          </a:p>
        </p:txBody>
      </p:sp>
      <p:pic>
        <p:nvPicPr>
          <p:cNvPr id="15365" name="Picture 5" descr="91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9675" y="4724400"/>
            <a:ext cx="20161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US" smtClean="0"/>
              <a:t>Recommendations</a:t>
            </a:r>
          </a:p>
        </p:txBody>
      </p:sp>
      <p:sp>
        <p:nvSpPr>
          <p:cNvPr id="16387" name="Content Placeholder 2"/>
          <p:cNvSpPr>
            <a:spLocks noGrp="1"/>
          </p:cNvSpPr>
          <p:nvPr>
            <p:ph idx="1"/>
          </p:nvPr>
        </p:nvSpPr>
        <p:spPr/>
        <p:txBody>
          <a:bodyPr/>
          <a:lstStyle/>
          <a:p>
            <a:pPr eaLnBrk="1" hangingPunct="1"/>
            <a:r>
              <a:rPr lang="en-US" smtClean="0"/>
              <a:t>Need for formal call-screening procedures to differentiate between emergency and nonemergency calls</a:t>
            </a:r>
          </a:p>
          <a:p>
            <a:pPr eaLnBrk="1" hangingPunct="1"/>
            <a:r>
              <a:rPr lang="en-US" smtClean="0"/>
              <a:t>When not handling calls, the officers could more profitably spend time addressing specific criminal activities, instead of performing randomized patrols. </a:t>
            </a:r>
          </a:p>
          <a:p>
            <a:r>
              <a:rPr lang="en-US" smtClean="0"/>
              <a:t>Police could identify the community “hot spots” and reduce the number of repeated calls to these locations.</a:t>
            </a:r>
            <a:endParaRPr lang="en-US" b="1" smtClean="0"/>
          </a:p>
          <a:p>
            <a:pPr lvl="1" eaLnBrk="1" hangingPunct="1">
              <a:buFont typeface="Wingdings 2" pitchFamily="18" charset="2"/>
              <a:buNone/>
            </a:pPr>
            <a:endParaRPr lang="en-US" smtClean="0"/>
          </a:p>
        </p:txBody>
      </p:sp>
      <p:sp>
        <p:nvSpPr>
          <p:cNvPr id="4" name="Slide Number Placeholder 3"/>
          <p:cNvSpPr>
            <a:spLocks noGrp="1"/>
          </p:cNvSpPr>
          <p:nvPr>
            <p:ph type="sldNum" sz="quarter" idx="11"/>
          </p:nvPr>
        </p:nvSpPr>
        <p:spPr/>
        <p:txBody>
          <a:bodyPr/>
          <a:lstStyle/>
          <a:p>
            <a:pPr>
              <a:defRPr/>
            </a:pPr>
            <a:fld id="{5D2530CE-0CA7-4878-B24A-045DAB9DD1A9}" type="slidenum">
              <a:rPr lang="en-US" smtClean="0"/>
              <a:pPr>
                <a:defRPr/>
              </a:pPr>
              <a:t>11</a:t>
            </a:fld>
            <a:endParaRPr lang="en-US" dirty="0"/>
          </a:p>
        </p:txBody>
      </p:sp>
      <p:sp>
        <p:nvSpPr>
          <p:cNvPr id="6"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r>
              <a:rPr lang="en-US" smtClean="0"/>
              <a:t>Recommendations (continued)</a:t>
            </a:r>
          </a:p>
        </p:txBody>
      </p:sp>
      <p:sp>
        <p:nvSpPr>
          <p:cNvPr id="17411" name="Content Placeholder 2"/>
          <p:cNvSpPr>
            <a:spLocks noGrp="1"/>
          </p:cNvSpPr>
          <p:nvPr>
            <p:ph idx="1"/>
          </p:nvPr>
        </p:nvSpPr>
        <p:spPr/>
        <p:txBody>
          <a:bodyPr/>
          <a:lstStyle/>
          <a:p>
            <a:pPr eaLnBrk="1" hangingPunct="1"/>
            <a:r>
              <a:rPr lang="en-US" smtClean="0"/>
              <a:t>Patrol officers should become knowledgeable about their beats through </a:t>
            </a:r>
            <a:r>
              <a:rPr lang="en-US" b="1" smtClean="0"/>
              <a:t>“beat-profiling” </a:t>
            </a:r>
            <a:r>
              <a:rPr lang="en-US" smtClean="0"/>
              <a:t>activities (studying  the demographics and call histories).</a:t>
            </a:r>
          </a:p>
          <a:p>
            <a:pPr eaLnBrk="1" hangingPunct="1"/>
            <a:r>
              <a:rPr lang="en-US" smtClean="0"/>
              <a:t>Officers should develop </a:t>
            </a:r>
            <a:r>
              <a:rPr lang="en-US" b="1" smtClean="0"/>
              <a:t>“tailored patrol” </a:t>
            </a:r>
            <a:r>
              <a:rPr lang="en-US" smtClean="0"/>
              <a:t>strategies to address the types of crime and citizen concerns revealed by their profiling activities.</a:t>
            </a:r>
          </a:p>
          <a:p>
            <a:pPr eaLnBrk="1" hangingPunct="1"/>
            <a:r>
              <a:rPr lang="en-US" smtClean="0"/>
              <a:t>Officers must be assigned to permanent shifts and beats if they are to participate in community activities.</a:t>
            </a:r>
          </a:p>
        </p:txBody>
      </p:sp>
      <p:sp>
        <p:nvSpPr>
          <p:cNvPr id="4" name="Slide Number Placeholder 3"/>
          <p:cNvSpPr>
            <a:spLocks noGrp="1"/>
          </p:cNvSpPr>
          <p:nvPr>
            <p:ph type="sldNum" sz="quarter" idx="11"/>
          </p:nvPr>
        </p:nvSpPr>
        <p:spPr/>
        <p:txBody>
          <a:bodyPr/>
          <a:lstStyle/>
          <a:p>
            <a:pPr>
              <a:defRPr/>
            </a:pPr>
            <a:fld id="{779FF72A-76D6-4845-9E35-8DB0C140EEFA}" type="slidenum">
              <a:rPr lang="en-US" smtClean="0"/>
              <a:pPr>
                <a:defRPr/>
              </a:pPr>
              <a:t>12</a:t>
            </a:fld>
            <a:endParaRPr lang="en-US" dirty="0"/>
          </a:p>
        </p:txBody>
      </p:sp>
      <p:sp>
        <p:nvSpPr>
          <p:cNvPr id="6"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smtClean="0"/>
              <a:t>Benefits of COP</a:t>
            </a:r>
          </a:p>
        </p:txBody>
      </p:sp>
      <p:sp>
        <p:nvSpPr>
          <p:cNvPr id="18435" name="Content Placeholder 2"/>
          <p:cNvSpPr>
            <a:spLocks noGrp="1"/>
          </p:cNvSpPr>
          <p:nvPr>
            <p:ph idx="1"/>
          </p:nvPr>
        </p:nvSpPr>
        <p:spPr>
          <a:xfrm>
            <a:off x="457200" y="1905000"/>
            <a:ext cx="8229600" cy="4389438"/>
          </a:xfrm>
        </p:spPr>
        <p:txBody>
          <a:bodyPr/>
          <a:lstStyle/>
          <a:p>
            <a:r>
              <a:rPr lang="en-US" sz="3200" smtClean="0"/>
              <a:t>Interaction can improve the attitudes of officers toward their jobs and the communities they serve, which encourages the officers to develop creative solutions to complex problems.</a:t>
            </a:r>
            <a:endParaRPr lang="en-US" sz="3200" b="1" i="1" smtClean="0"/>
          </a:p>
          <a:p>
            <a:pPr eaLnBrk="1" hangingPunct="1">
              <a:buFont typeface="Wingdings 2" pitchFamily="18" charset="2"/>
              <a:buNone/>
            </a:pPr>
            <a:endParaRPr lang="en-US" smtClean="0"/>
          </a:p>
        </p:txBody>
      </p:sp>
      <p:sp>
        <p:nvSpPr>
          <p:cNvPr id="4" name="Slide Number Placeholder 3"/>
          <p:cNvSpPr>
            <a:spLocks noGrp="1"/>
          </p:cNvSpPr>
          <p:nvPr>
            <p:ph type="sldNum" sz="quarter" idx="11"/>
          </p:nvPr>
        </p:nvSpPr>
        <p:spPr/>
        <p:txBody>
          <a:bodyPr/>
          <a:lstStyle/>
          <a:p>
            <a:pPr>
              <a:defRPr/>
            </a:pPr>
            <a:fld id="{BA4D0C2B-5B79-439F-8587-9997C1CFDB8D}" type="slidenum">
              <a:rPr lang="en-US" smtClean="0"/>
              <a:pPr>
                <a:defRPr/>
              </a:pPr>
              <a:t>13</a:t>
            </a:fld>
            <a:endParaRPr lang="en-US" dirty="0"/>
          </a:p>
        </p:txBody>
      </p:sp>
      <p:pic>
        <p:nvPicPr>
          <p:cNvPr id="18437" name="Picture 5" descr="woman c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038600"/>
            <a:ext cx="16351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r>
              <a:rPr lang="en-US" smtClean="0"/>
              <a:t>Benefits of COP (continued)</a:t>
            </a:r>
          </a:p>
        </p:txBody>
      </p:sp>
      <p:sp>
        <p:nvSpPr>
          <p:cNvPr id="19459" name="Content Placeholder 2"/>
          <p:cNvSpPr>
            <a:spLocks noGrp="1"/>
          </p:cNvSpPr>
          <p:nvPr>
            <p:ph idx="1"/>
          </p:nvPr>
        </p:nvSpPr>
        <p:spPr>
          <a:xfrm>
            <a:off x="457200" y="1935163"/>
            <a:ext cx="5791200" cy="4389437"/>
          </a:xfrm>
        </p:spPr>
        <p:txBody>
          <a:bodyPr/>
          <a:lstStyle/>
          <a:p>
            <a:r>
              <a:rPr lang="en-US" smtClean="0"/>
              <a:t>Officers are able to obtain valuable information about criminal activity and perpetrators by getting to know members of the community.</a:t>
            </a:r>
          </a:p>
          <a:p>
            <a:pPr>
              <a:buFont typeface="Wingdings 2" pitchFamily="18" charset="2"/>
              <a:buNone/>
            </a:pPr>
            <a:endParaRPr lang="en-US" smtClean="0"/>
          </a:p>
          <a:p>
            <a:r>
              <a:rPr lang="en-US" smtClean="0"/>
              <a:t>Officers can obtain realistic assessments of community members’ needs and their expectations of police services.</a:t>
            </a:r>
            <a:endParaRPr lang="en-US" b="1" i="1" smtClean="0"/>
          </a:p>
          <a:p>
            <a:endParaRPr lang="en-US" b="1" i="1" smtClean="0"/>
          </a:p>
          <a:p>
            <a:pPr eaLnBrk="1" hangingPunct="1">
              <a:buFont typeface="Wingdings 2" pitchFamily="18" charset="2"/>
              <a:buNone/>
            </a:pPr>
            <a:endParaRPr lang="en-US" smtClean="0"/>
          </a:p>
        </p:txBody>
      </p:sp>
      <p:sp>
        <p:nvSpPr>
          <p:cNvPr id="4" name="Slide Number Placeholder 3"/>
          <p:cNvSpPr>
            <a:spLocks noGrp="1"/>
          </p:cNvSpPr>
          <p:nvPr>
            <p:ph type="sldNum" sz="quarter" idx="11"/>
          </p:nvPr>
        </p:nvSpPr>
        <p:spPr/>
        <p:txBody>
          <a:bodyPr/>
          <a:lstStyle/>
          <a:p>
            <a:pPr>
              <a:defRPr/>
            </a:pPr>
            <a:fld id="{D8244DFC-A1B9-4B98-A764-02AABBE58EF9}" type="slidenum">
              <a:rPr lang="en-US" smtClean="0"/>
              <a:pPr>
                <a:defRPr/>
              </a:pPr>
              <a:t>14</a:t>
            </a:fld>
            <a:endParaRPr lang="en-US" dirty="0"/>
          </a:p>
        </p:txBody>
      </p:sp>
      <p:pic>
        <p:nvPicPr>
          <p:cNvPr id="19461" name="Picture 5" descr="neighborhoo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5075" y="2152650"/>
            <a:ext cx="2219325"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US" smtClean="0"/>
              <a:t>Challenges of COP</a:t>
            </a:r>
          </a:p>
        </p:txBody>
      </p:sp>
      <p:sp>
        <p:nvSpPr>
          <p:cNvPr id="20483" name="Content Placeholder 2"/>
          <p:cNvSpPr>
            <a:spLocks noGrp="1"/>
          </p:cNvSpPr>
          <p:nvPr>
            <p:ph idx="1"/>
          </p:nvPr>
        </p:nvSpPr>
        <p:spPr/>
        <p:txBody>
          <a:bodyPr/>
          <a:lstStyle/>
          <a:p>
            <a:pPr eaLnBrk="1" hangingPunct="1"/>
            <a:r>
              <a:rPr lang="en-US" smtClean="0"/>
              <a:t>Decentralization of decision-making</a:t>
            </a:r>
          </a:p>
          <a:p>
            <a:pPr lvl="1" eaLnBrk="1" hangingPunct="1"/>
            <a:r>
              <a:rPr lang="en-US" smtClean="0"/>
              <a:t>Officers are more comfortable with a structured leadership.</a:t>
            </a:r>
          </a:p>
          <a:p>
            <a:pPr eaLnBrk="1" hangingPunct="1"/>
            <a:r>
              <a:rPr lang="en-US" smtClean="0"/>
              <a:t>Need for retraining</a:t>
            </a:r>
          </a:p>
          <a:p>
            <a:pPr lvl="1" eaLnBrk="1" hangingPunct="1"/>
            <a:r>
              <a:rPr lang="en-US" smtClean="0"/>
              <a:t>This can be a huge shock to traditional officers who see the public as their enemy.</a:t>
            </a:r>
          </a:p>
          <a:p>
            <a:pPr eaLnBrk="1" hangingPunct="1"/>
            <a:r>
              <a:rPr lang="en-US" smtClean="0"/>
              <a:t>Crime displacement versus elimination</a:t>
            </a:r>
          </a:p>
          <a:p>
            <a:pPr lvl="1" eaLnBrk="1" hangingPunct="1"/>
            <a:r>
              <a:rPr lang="en-US" smtClean="0"/>
              <a:t>Is crime eliminated or  moved to another part of the community that is less vocal about it?</a:t>
            </a:r>
          </a:p>
        </p:txBody>
      </p:sp>
      <p:sp>
        <p:nvSpPr>
          <p:cNvPr id="4" name="Slide Number Placeholder 3"/>
          <p:cNvSpPr>
            <a:spLocks noGrp="1"/>
          </p:cNvSpPr>
          <p:nvPr>
            <p:ph type="sldNum" sz="quarter" idx="11"/>
          </p:nvPr>
        </p:nvSpPr>
        <p:spPr/>
        <p:txBody>
          <a:bodyPr/>
          <a:lstStyle/>
          <a:p>
            <a:pPr>
              <a:defRPr/>
            </a:pPr>
            <a:fld id="{A7725F33-B10A-45BA-91E1-4F804CF57871}" type="slidenum">
              <a:rPr lang="en-US" smtClean="0"/>
              <a:pPr>
                <a:defRPr/>
              </a:pPr>
              <a:t>15</a:t>
            </a:fld>
            <a:endParaRPr lang="en-US" dirty="0"/>
          </a:p>
        </p:txBody>
      </p:sp>
      <p:sp>
        <p:nvSpPr>
          <p:cNvPr id="6"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smtClean="0"/>
              <a:t>Challenges of COP</a:t>
            </a:r>
          </a:p>
        </p:txBody>
      </p:sp>
      <p:sp>
        <p:nvSpPr>
          <p:cNvPr id="21507" name="Content Placeholder 2"/>
          <p:cNvSpPr>
            <a:spLocks noGrp="1"/>
          </p:cNvSpPr>
          <p:nvPr>
            <p:ph idx="1"/>
          </p:nvPr>
        </p:nvSpPr>
        <p:spPr>
          <a:xfrm>
            <a:off x="457200" y="1935163"/>
            <a:ext cx="5562600" cy="4389437"/>
          </a:xfrm>
        </p:spPr>
        <p:txBody>
          <a:bodyPr/>
          <a:lstStyle/>
          <a:p>
            <a:r>
              <a:rPr lang="en-US" smtClean="0"/>
              <a:t>Acceptance by biased communities who may have a preconceived, negative stereotype of police</a:t>
            </a:r>
          </a:p>
          <a:p>
            <a:pPr>
              <a:buFont typeface="Wingdings 2" pitchFamily="18" charset="2"/>
              <a:buNone/>
            </a:pPr>
            <a:endParaRPr lang="en-US" b="1" i="1" smtClean="0"/>
          </a:p>
          <a:p>
            <a:r>
              <a:rPr lang="en-US" smtClean="0"/>
              <a:t>Tyranny of neighborhoods</a:t>
            </a:r>
          </a:p>
          <a:p>
            <a:pPr lvl="1"/>
            <a:r>
              <a:rPr lang="en-US" smtClean="0"/>
              <a:t>Suppresses persons who are considered objectionable</a:t>
            </a:r>
            <a:endParaRPr lang="en-US" b="1" i="1" smtClean="0"/>
          </a:p>
          <a:p>
            <a:pPr eaLnBrk="1" hangingPunct="1">
              <a:buFont typeface="Wingdings 2" pitchFamily="18" charset="2"/>
              <a:buNone/>
            </a:pPr>
            <a:endParaRPr lang="en-US" smtClean="0"/>
          </a:p>
        </p:txBody>
      </p:sp>
      <p:sp>
        <p:nvSpPr>
          <p:cNvPr id="4" name="Slide Number Placeholder 3"/>
          <p:cNvSpPr>
            <a:spLocks noGrp="1"/>
          </p:cNvSpPr>
          <p:nvPr>
            <p:ph type="sldNum" sz="quarter" idx="11"/>
          </p:nvPr>
        </p:nvSpPr>
        <p:spPr/>
        <p:txBody>
          <a:bodyPr/>
          <a:lstStyle/>
          <a:p>
            <a:pPr>
              <a:defRPr/>
            </a:pPr>
            <a:fld id="{D652878F-ECC4-46C2-8E03-C9925F4FB742}" type="slidenum">
              <a:rPr lang="en-US" smtClean="0"/>
              <a:pPr>
                <a:defRPr/>
              </a:pPr>
              <a:t>16</a:t>
            </a:fld>
            <a:endParaRPr lang="en-US" dirty="0"/>
          </a:p>
        </p:txBody>
      </p:sp>
      <p:pic>
        <p:nvPicPr>
          <p:cNvPr id="21509" name="Picture 5" descr="crime scene purpl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682875"/>
            <a:ext cx="2651125"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r>
              <a:rPr lang="en-US" smtClean="0"/>
              <a:t>Skills Needed</a:t>
            </a:r>
          </a:p>
        </p:txBody>
      </p:sp>
      <p:sp>
        <p:nvSpPr>
          <p:cNvPr id="22531" name="Content Placeholder 2"/>
          <p:cNvSpPr>
            <a:spLocks noGrp="1"/>
          </p:cNvSpPr>
          <p:nvPr>
            <p:ph idx="1"/>
          </p:nvPr>
        </p:nvSpPr>
        <p:spPr>
          <a:xfrm>
            <a:off x="457200" y="1905000"/>
            <a:ext cx="8229600" cy="4389438"/>
          </a:xfrm>
        </p:spPr>
        <p:txBody>
          <a:bodyPr/>
          <a:lstStyle/>
          <a:p>
            <a:pPr eaLnBrk="1" hangingPunct="1"/>
            <a:r>
              <a:rPr lang="en-US" smtClean="0"/>
              <a:t>Attentive</a:t>
            </a:r>
          </a:p>
          <a:p>
            <a:pPr eaLnBrk="1" hangingPunct="1"/>
            <a:r>
              <a:rPr lang="en-US" smtClean="0"/>
              <a:t>Non-judgmental</a:t>
            </a:r>
          </a:p>
          <a:p>
            <a:pPr eaLnBrk="1" hangingPunct="1"/>
            <a:r>
              <a:rPr lang="en-US" smtClean="0"/>
              <a:t>Effective communication</a:t>
            </a:r>
          </a:p>
          <a:p>
            <a:pPr eaLnBrk="1" hangingPunct="1"/>
            <a:r>
              <a:rPr lang="en-US" smtClean="0"/>
              <a:t>Resourceful</a:t>
            </a:r>
          </a:p>
          <a:p>
            <a:pPr eaLnBrk="1" hangingPunct="1"/>
            <a:r>
              <a:rPr lang="en-US" smtClean="0"/>
              <a:t>Open-minded</a:t>
            </a:r>
          </a:p>
          <a:p>
            <a:pPr eaLnBrk="1" hangingPunct="1"/>
            <a:r>
              <a:rPr lang="en-US" smtClean="0"/>
              <a:t>Flexible to change</a:t>
            </a:r>
          </a:p>
          <a:p>
            <a:pPr eaLnBrk="1" hangingPunct="1"/>
            <a:r>
              <a:rPr lang="en-US" smtClean="0"/>
              <a:t>Problem-solving</a:t>
            </a:r>
          </a:p>
          <a:p>
            <a:pPr eaLnBrk="1" hangingPunct="1"/>
            <a:r>
              <a:rPr lang="en-US" smtClean="0"/>
              <a:t>Hard-working</a:t>
            </a:r>
          </a:p>
          <a:p>
            <a:pPr eaLnBrk="1" hangingPunct="1"/>
            <a:r>
              <a:rPr lang="en-US" smtClean="0"/>
              <a:t>Outgoing</a:t>
            </a:r>
          </a:p>
          <a:p>
            <a:pPr lvl="1" eaLnBrk="1" hangingPunct="1"/>
            <a:endParaRPr lang="en-US" smtClean="0"/>
          </a:p>
        </p:txBody>
      </p:sp>
      <p:sp>
        <p:nvSpPr>
          <p:cNvPr id="4" name="Slide Number Placeholder 3"/>
          <p:cNvSpPr>
            <a:spLocks noGrp="1"/>
          </p:cNvSpPr>
          <p:nvPr>
            <p:ph type="sldNum" sz="quarter" idx="11"/>
          </p:nvPr>
        </p:nvSpPr>
        <p:spPr/>
        <p:txBody>
          <a:bodyPr/>
          <a:lstStyle/>
          <a:p>
            <a:pPr>
              <a:defRPr/>
            </a:pPr>
            <a:fld id="{AFA72E6D-5023-4FCE-AEDB-18CCCCAC4C21}" type="slidenum">
              <a:rPr lang="en-US" smtClean="0"/>
              <a:pPr>
                <a:defRPr/>
              </a:pPr>
              <a:t>17</a:t>
            </a:fld>
            <a:endParaRPr lang="en-US" dirty="0"/>
          </a:p>
        </p:txBody>
      </p:sp>
      <p:pic>
        <p:nvPicPr>
          <p:cNvPr id="22533" name="Picture 5" descr="cop rescue ki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027238"/>
            <a:ext cx="3503613" cy="384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685800"/>
            <a:ext cx="8229600" cy="1143000"/>
          </a:xfrm>
        </p:spPr>
        <p:txBody>
          <a:bodyPr/>
          <a:lstStyle/>
          <a:p>
            <a:pPr algn="ctr" eaLnBrk="1" hangingPunct="1"/>
            <a:r>
              <a:rPr lang="en-US" sz="5400" smtClean="0"/>
              <a:t>S.A.R.A.,</a:t>
            </a:r>
            <a:r>
              <a:rPr lang="en-US" smtClean="0"/>
              <a:t> a COP Method</a:t>
            </a:r>
          </a:p>
        </p:txBody>
      </p:sp>
      <p:sp>
        <p:nvSpPr>
          <p:cNvPr id="21507" name="Content Placeholder 2"/>
          <p:cNvSpPr>
            <a:spLocks noGrp="1"/>
          </p:cNvSpPr>
          <p:nvPr>
            <p:ph idx="1"/>
          </p:nvPr>
        </p:nvSpPr>
        <p:spPr/>
        <p:txBody>
          <a:bodyPr/>
          <a:lstStyle/>
          <a:p>
            <a:pPr eaLnBrk="1" hangingPunct="1">
              <a:spcBef>
                <a:spcPts val="0"/>
              </a:spcBef>
              <a:defRPr/>
            </a:pPr>
            <a:r>
              <a:rPr lang="en-US" sz="3600" b="1" dirty="0" smtClean="0">
                <a:solidFill>
                  <a:srgbClr val="FF3300"/>
                </a:solidFill>
              </a:rPr>
              <a:t>S</a:t>
            </a:r>
            <a:r>
              <a:rPr lang="en-US" dirty="0" smtClean="0"/>
              <a:t>canning </a:t>
            </a:r>
            <a:r>
              <a:rPr lang="en-US" b="1" i="1" dirty="0" smtClean="0"/>
              <a:t>– </a:t>
            </a:r>
            <a:r>
              <a:rPr lang="en-US" dirty="0" smtClean="0"/>
              <a:t>gather data to define the problem</a:t>
            </a:r>
          </a:p>
          <a:p>
            <a:pPr marL="287338" indent="-287338" eaLnBrk="1" hangingPunct="1">
              <a:spcBef>
                <a:spcPts val="0"/>
              </a:spcBef>
              <a:defRPr/>
            </a:pPr>
            <a:r>
              <a:rPr lang="en-US" sz="3600" b="1" dirty="0" smtClean="0">
                <a:solidFill>
                  <a:srgbClr val="FF3300"/>
                </a:solidFill>
              </a:rPr>
              <a:t>A</a:t>
            </a:r>
            <a:r>
              <a:rPr lang="en-US" dirty="0" smtClean="0"/>
              <a:t>nalysis </a:t>
            </a:r>
            <a:r>
              <a:rPr lang="en-US" b="1" i="1" dirty="0" smtClean="0"/>
              <a:t>– </a:t>
            </a:r>
            <a:r>
              <a:rPr lang="en-US" dirty="0" smtClean="0"/>
              <a:t>determine the nature of the problem, 	causes, and possible solutions</a:t>
            </a:r>
          </a:p>
          <a:p>
            <a:pPr eaLnBrk="1" hangingPunct="1">
              <a:spcBef>
                <a:spcPts val="0"/>
              </a:spcBef>
              <a:defRPr/>
            </a:pPr>
            <a:r>
              <a:rPr lang="en-US" sz="3600" b="1" dirty="0" smtClean="0">
                <a:solidFill>
                  <a:srgbClr val="FF3300"/>
                </a:solidFill>
              </a:rPr>
              <a:t>R</a:t>
            </a:r>
            <a:r>
              <a:rPr lang="en-US" dirty="0" smtClean="0"/>
              <a:t>esponse </a:t>
            </a:r>
            <a:r>
              <a:rPr lang="en-US" b="1" i="1" dirty="0" smtClean="0"/>
              <a:t>– </a:t>
            </a:r>
            <a:r>
              <a:rPr lang="en-US" dirty="0" smtClean="0"/>
              <a:t>work with people, groups, and agencies to 	implement solutions</a:t>
            </a:r>
          </a:p>
          <a:p>
            <a:pPr eaLnBrk="1" hangingPunct="1">
              <a:spcBef>
                <a:spcPts val="0"/>
              </a:spcBef>
              <a:defRPr/>
            </a:pPr>
            <a:r>
              <a:rPr lang="en-US" sz="3600" b="1" dirty="0" smtClean="0">
                <a:solidFill>
                  <a:srgbClr val="FF3300"/>
                </a:solidFill>
              </a:rPr>
              <a:t>A</a:t>
            </a:r>
            <a:r>
              <a:rPr lang="en-US" dirty="0" smtClean="0"/>
              <a:t>ssessment </a:t>
            </a:r>
            <a:r>
              <a:rPr lang="en-US" b="1" i="1" dirty="0" smtClean="0"/>
              <a:t>–</a:t>
            </a:r>
            <a:r>
              <a:rPr lang="en-US" dirty="0" smtClean="0"/>
              <a:t> follow up on the initiatives taken</a:t>
            </a:r>
          </a:p>
        </p:txBody>
      </p:sp>
      <p:sp>
        <p:nvSpPr>
          <p:cNvPr id="4" name="Slide Number Placeholder 3"/>
          <p:cNvSpPr>
            <a:spLocks noGrp="1"/>
          </p:cNvSpPr>
          <p:nvPr>
            <p:ph type="sldNum" sz="quarter" idx="11"/>
          </p:nvPr>
        </p:nvSpPr>
        <p:spPr/>
        <p:txBody>
          <a:bodyPr/>
          <a:lstStyle/>
          <a:p>
            <a:pPr>
              <a:defRPr/>
            </a:pPr>
            <a:fld id="{F5071416-2E5B-45FA-A2F3-28570B21E6C2}" type="slidenum">
              <a:rPr lang="en-US" smtClean="0"/>
              <a:pPr>
                <a:defRPr/>
              </a:pPr>
              <a:t>18</a:t>
            </a:fld>
            <a:endParaRPr lang="en-US" dirty="0"/>
          </a:p>
        </p:txBody>
      </p:sp>
      <p:sp>
        <p:nvSpPr>
          <p:cNvPr id="6"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eaLnBrk="1" hangingPunct="1"/>
            <a:r>
              <a:rPr lang="en-US" smtClean="0"/>
              <a:t>Resources</a:t>
            </a:r>
          </a:p>
        </p:txBody>
      </p:sp>
      <p:sp>
        <p:nvSpPr>
          <p:cNvPr id="24579" name="Content Placeholder 2"/>
          <p:cNvSpPr>
            <a:spLocks noGrp="1"/>
          </p:cNvSpPr>
          <p:nvPr>
            <p:ph idx="1"/>
          </p:nvPr>
        </p:nvSpPr>
        <p:spPr>
          <a:xfrm>
            <a:off x="381000" y="2057400"/>
            <a:ext cx="8229600" cy="4389438"/>
          </a:xfrm>
        </p:spPr>
        <p:txBody>
          <a:bodyPr/>
          <a:lstStyle/>
          <a:p>
            <a:r>
              <a:rPr lang="en-US" smtClean="0"/>
              <a:t>U.S. Department of Justice 	</a:t>
            </a:r>
            <a:r>
              <a:rPr lang="en-US" u="sng" smtClean="0">
                <a:hlinkClick r:id="rId2"/>
              </a:rPr>
              <a:t>http://www.ncjrs.gov/pdffiles/commp.pdf</a:t>
            </a:r>
            <a:r>
              <a:rPr lang="en-US" smtClean="0"/>
              <a:t> </a:t>
            </a:r>
          </a:p>
          <a:p>
            <a:r>
              <a:rPr lang="en-US" smtClean="0"/>
              <a:t>National Center for Community Policing </a:t>
            </a:r>
            <a:r>
              <a:rPr lang="en-US" smtClean="0">
                <a:solidFill>
                  <a:srgbClr val="FF0000"/>
                </a:solidFill>
              </a:rPr>
              <a:t>	</a:t>
            </a:r>
            <a:r>
              <a:rPr lang="en-US" u="sng" smtClean="0">
                <a:solidFill>
                  <a:srgbClr val="FF0000"/>
                </a:solidFill>
                <a:hlinkClick r:id="rId3"/>
              </a:rPr>
              <a:t>http://www.cj.msu.edu/~people/cp/20year.html</a:t>
            </a:r>
            <a:r>
              <a:rPr lang="en-US" smtClean="0">
                <a:solidFill>
                  <a:srgbClr val="FF0000"/>
                </a:solidFill>
              </a:rPr>
              <a:t> </a:t>
            </a:r>
          </a:p>
          <a:p>
            <a:r>
              <a:rPr lang="en-US" smtClean="0"/>
              <a:t>Community Oriented Policing Services 	</a:t>
            </a:r>
            <a:r>
              <a:rPr lang="en-US" u="sng" smtClean="0">
                <a:hlinkClick r:id="rId4"/>
              </a:rPr>
              <a:t>http://www.cops.usdoj.gov/Default.asp?Item=36</a:t>
            </a:r>
            <a:r>
              <a:rPr lang="en-US" smtClean="0"/>
              <a:t> </a:t>
            </a:r>
          </a:p>
          <a:p>
            <a:r>
              <a:rPr lang="en-US" smtClean="0"/>
              <a:t>020547893X, </a:t>
            </a:r>
            <a:r>
              <a:rPr lang="en-US" i="1" smtClean="0"/>
              <a:t>Criminal Justice </a:t>
            </a:r>
            <a:r>
              <a:rPr lang="en-US" smtClean="0"/>
              <a:t>(Second Edition),</a:t>
            </a:r>
            <a:r>
              <a:rPr lang="en-US" i="1" smtClean="0"/>
              <a:t> </a:t>
            </a:r>
            <a:r>
              <a:rPr lang="en-US" smtClean="0"/>
              <a:t>James 	A. Fagin</a:t>
            </a:r>
          </a:p>
          <a:p>
            <a:pPr eaLnBrk="1" hangingPunct="1">
              <a:buFont typeface="Wingdings 2" pitchFamily="18" charset="2"/>
              <a:buNone/>
            </a:pPr>
            <a:endParaRPr lang="en-US" smtClean="0"/>
          </a:p>
        </p:txBody>
      </p:sp>
      <p:sp>
        <p:nvSpPr>
          <p:cNvPr id="4" name="Slide Number Placeholder 3"/>
          <p:cNvSpPr>
            <a:spLocks noGrp="1"/>
          </p:cNvSpPr>
          <p:nvPr>
            <p:ph type="sldNum" sz="quarter" idx="11"/>
          </p:nvPr>
        </p:nvSpPr>
        <p:spPr/>
        <p:txBody>
          <a:bodyPr/>
          <a:lstStyle/>
          <a:p>
            <a:pPr>
              <a:defRPr/>
            </a:pPr>
            <a:fld id="{EBF54B87-4BF8-4858-8BD3-48C386E9504D}" type="slidenum">
              <a:rPr lang="en-US" smtClean="0"/>
              <a:pPr>
                <a:defRPr/>
              </a:pPr>
              <a:t>19</a:t>
            </a:fld>
            <a:endParaRPr lang="en-US" dirty="0"/>
          </a:p>
        </p:txBody>
      </p:sp>
      <p:sp>
        <p:nvSpPr>
          <p:cNvPr id="6"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14C0C69-030B-4D94-AACB-24641A0B373A}" type="slidenum">
              <a:rPr lang="en-US" smtClean="0"/>
              <a:pPr>
                <a:defRPr/>
              </a:pPr>
              <a:t>2</a:t>
            </a:fld>
            <a:endParaRPr lang="en-US" dirty="0"/>
          </a:p>
        </p:txBody>
      </p:sp>
      <p:sp>
        <p:nvSpPr>
          <p:cNvPr id="6" name="Content Placeholder 2"/>
          <p:cNvSpPr>
            <a:spLocks noGrp="1"/>
          </p:cNvSpPr>
          <p:nvPr>
            <p:ph idx="1"/>
          </p:nvPr>
        </p:nvSpPr>
        <p:spPr>
          <a:xfrm>
            <a:off x="457200" y="914400"/>
            <a:ext cx="8229600" cy="5410200"/>
          </a:xfrm>
        </p:spPr>
        <p:txBody>
          <a:bodyPr/>
          <a:lstStyle/>
          <a:p>
            <a:pPr marL="0" indent="0">
              <a:lnSpc>
                <a:spcPct val="80000"/>
              </a:lnSpc>
              <a:buClr>
                <a:schemeClr val="accent1"/>
              </a:buClr>
              <a:buSzPct val="85000"/>
              <a:buFontTx/>
              <a:buNone/>
              <a:defRPr/>
            </a:pPr>
            <a:r>
              <a:rPr lang="en-US" sz="1500" b="1" dirty="0"/>
              <a:t>Copyright and Terms of Service</a:t>
            </a:r>
          </a:p>
          <a:p>
            <a:pPr marL="274320" indent="-274320">
              <a:lnSpc>
                <a:spcPct val="80000"/>
              </a:lnSpc>
              <a:buClr>
                <a:schemeClr val="accent1"/>
              </a:buClr>
              <a:buSzPct val="85000"/>
              <a:defRPr/>
            </a:pPr>
            <a:endParaRPr lang="en-US" sz="1500" dirty="0"/>
          </a:p>
          <a:p>
            <a:pPr marL="0" indent="0">
              <a:lnSpc>
                <a:spcPct val="80000"/>
              </a:lnSpc>
              <a:buClr>
                <a:schemeClr val="accent1"/>
              </a:buClr>
              <a:buSzPct val="85000"/>
              <a:buFontTx/>
              <a:buNone/>
              <a:defRPr/>
            </a:pPr>
            <a:r>
              <a:rPr lang="en-US" sz="1500" dirty="0"/>
              <a:t>Copyright © Texas Education Agency, 2011. These materials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Aft>
                <a:spcPts val="0"/>
              </a:spcAft>
              <a:buClr>
                <a:schemeClr val="accent1"/>
              </a:buClr>
              <a:buSzPct val="85000"/>
              <a:buFontTx/>
              <a:buNone/>
              <a:defRPr/>
            </a:pPr>
            <a:endParaRPr lang="en-US" sz="1500" dirty="0"/>
          </a:p>
          <a:p>
            <a:pPr marL="274320" indent="-274320" eaLnBrk="1" fontAlgn="auto" hangingPunct="1">
              <a:lnSpc>
                <a:spcPct val="80000"/>
              </a:lnSpc>
              <a:spcAft>
                <a:spcPts val="600"/>
              </a:spcAft>
              <a:buClr>
                <a:schemeClr val="accent1"/>
              </a:buClr>
              <a:buSzPct val="85000"/>
              <a:buFontTx/>
              <a:buNone/>
              <a:defRPr/>
            </a:pPr>
            <a:r>
              <a:rPr lang="en-US" sz="1500" dirty="0"/>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Aft>
                <a:spcPts val="600"/>
              </a:spcAft>
              <a:buClr>
                <a:schemeClr val="accent1"/>
              </a:buClr>
              <a:buSzPct val="85000"/>
              <a:buFontTx/>
              <a:buNone/>
              <a:defRPr/>
            </a:pPr>
            <a:r>
              <a:rPr lang="en-US" sz="1500" dirty="0"/>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Aft>
                <a:spcPts val="600"/>
              </a:spcAft>
              <a:buClr>
                <a:schemeClr val="accent1"/>
              </a:buClr>
              <a:buSzPct val="85000"/>
              <a:buFontTx/>
              <a:buNone/>
              <a:defRPr/>
            </a:pPr>
            <a:r>
              <a:rPr lang="en-US" sz="1500" dirty="0"/>
              <a:t>3)  Any portion reproduced must be reproduced in its entirety and remain unedited, unaltered and unchanged in any way.</a:t>
            </a:r>
          </a:p>
          <a:p>
            <a:pPr marL="274320" indent="-274320" eaLnBrk="1" fontAlgn="auto" hangingPunct="1">
              <a:lnSpc>
                <a:spcPct val="80000"/>
              </a:lnSpc>
              <a:spcAft>
                <a:spcPts val="0"/>
              </a:spcAft>
              <a:buClr>
                <a:schemeClr val="accent1"/>
              </a:buClr>
              <a:buSzPct val="85000"/>
              <a:buFontTx/>
              <a:buNone/>
              <a:defRPr/>
            </a:pPr>
            <a:r>
              <a:rPr lang="en-US" sz="1500" dirty="0"/>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Aft>
                <a:spcPts val="0"/>
              </a:spcAft>
              <a:buClr>
                <a:schemeClr val="accent1"/>
              </a:buClr>
              <a:buSzPct val="85000"/>
              <a:buFontTx/>
              <a:buNone/>
              <a:defRPr/>
            </a:pPr>
            <a:endParaRPr lang="en-US" sz="1500" dirty="0"/>
          </a:p>
          <a:p>
            <a:pPr marL="0" indent="0" eaLnBrk="1" fontAlgn="auto" hangingPunct="1">
              <a:lnSpc>
                <a:spcPct val="80000"/>
              </a:lnSpc>
              <a:spcAft>
                <a:spcPts val="0"/>
              </a:spcAft>
              <a:buClr>
                <a:schemeClr val="accent1"/>
              </a:buClr>
              <a:buSzPct val="85000"/>
              <a:buFontTx/>
              <a:buNone/>
              <a:defRPr/>
            </a:pPr>
            <a:r>
              <a:rPr lang="en-US" sz="1500" dirty="0"/>
              <a:t>Private entities or persons located in Texas that are </a:t>
            </a:r>
            <a:r>
              <a:rPr lang="en-US" sz="1500" b="1" dirty="0"/>
              <a:t>not</a:t>
            </a:r>
            <a:r>
              <a:rPr lang="en-US" sz="1500" dirty="0"/>
              <a:t> Texas public school districts, Texas Education Service Centers, or Texas charter schools or any entity, whether public or private, educational or non-educational, located </a:t>
            </a:r>
            <a:r>
              <a:rPr lang="en-US" sz="1500" b="1" dirty="0"/>
              <a:t>outside the state of Texas</a:t>
            </a:r>
            <a:r>
              <a:rPr lang="en-US" sz="1500" dirty="0"/>
              <a:t> </a:t>
            </a:r>
            <a:r>
              <a:rPr lang="en-US" sz="1500" i="1" dirty="0"/>
              <a:t>MUST</a:t>
            </a:r>
            <a:r>
              <a:rPr lang="en-US" sz="1500" dirty="0"/>
              <a:t> obtain written approval from TEA and will be required to enter into a license agreement that may involve the payment of a licensing fee or a royalty.</a:t>
            </a:r>
          </a:p>
          <a:p>
            <a:pPr marL="274320" indent="-274320" eaLnBrk="1" fontAlgn="auto" hangingPunct="1">
              <a:lnSpc>
                <a:spcPct val="80000"/>
              </a:lnSpc>
              <a:spcAft>
                <a:spcPts val="0"/>
              </a:spcAft>
              <a:buClr>
                <a:schemeClr val="accent1"/>
              </a:buClr>
              <a:buSzPct val="85000"/>
              <a:buFontTx/>
              <a:buNone/>
              <a:defRPr/>
            </a:pPr>
            <a:endParaRPr lang="en-US" sz="1500" dirty="0"/>
          </a:p>
          <a:p>
            <a:pPr marL="0" indent="0">
              <a:buFontTx/>
              <a:buNone/>
              <a:defRPr/>
            </a:pPr>
            <a:r>
              <a:rPr lang="en-US" sz="1500" dirty="0"/>
              <a:t>Contact </a:t>
            </a:r>
            <a:r>
              <a:rPr lang="en-US" sz="1500" b="1" dirty="0">
                <a:hlinkClick r:id="rId2" tooltip="copyrights@tea.state.tx.us"/>
              </a:rPr>
              <a:t>TEA Copyrights</a:t>
            </a:r>
            <a:r>
              <a:rPr lang="en-US" sz="1500" dirty="0"/>
              <a:t> with any questions you may have.</a:t>
            </a:r>
          </a:p>
          <a:p>
            <a:pPr>
              <a:defRPr/>
            </a:pPr>
            <a:endParaRPr lang="en-US" sz="1500" dirty="0"/>
          </a:p>
        </p:txBody>
      </p:sp>
      <p:sp>
        <p:nvSpPr>
          <p:cNvPr id="7"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US" sz="4000" smtClean="0"/>
              <a:t>What is Community-Oriented Policing?</a:t>
            </a:r>
          </a:p>
        </p:txBody>
      </p:sp>
      <p:sp>
        <p:nvSpPr>
          <p:cNvPr id="8195" name="Content Placeholder 2"/>
          <p:cNvSpPr>
            <a:spLocks noGrp="1"/>
          </p:cNvSpPr>
          <p:nvPr>
            <p:ph idx="1"/>
          </p:nvPr>
        </p:nvSpPr>
        <p:spPr/>
        <p:txBody>
          <a:bodyPr/>
          <a:lstStyle/>
          <a:p>
            <a:pPr eaLnBrk="1" hangingPunct="1"/>
            <a:r>
              <a:rPr lang="en-US" sz="2800" smtClean="0"/>
              <a:t>Community Oriented Policing (COP) is:</a:t>
            </a:r>
          </a:p>
          <a:p>
            <a:pPr lvl="1" eaLnBrk="1" hangingPunct="1"/>
            <a:r>
              <a:rPr lang="en-US" sz="2800" smtClean="0"/>
              <a:t>Decentralized policing programs that focus on</a:t>
            </a:r>
          </a:p>
          <a:p>
            <a:pPr lvl="2" eaLnBrk="1" hangingPunct="1"/>
            <a:r>
              <a:rPr lang="en-US" sz="2400" smtClean="0"/>
              <a:t>Crime prevention</a:t>
            </a:r>
          </a:p>
          <a:p>
            <a:pPr lvl="2" eaLnBrk="1" hangingPunct="1"/>
            <a:r>
              <a:rPr lang="en-US" sz="2400" smtClean="0"/>
              <a:t>Community quality of life</a:t>
            </a:r>
          </a:p>
          <a:p>
            <a:pPr lvl="2" eaLnBrk="1" hangingPunct="1"/>
            <a:r>
              <a:rPr lang="en-US" sz="2400" smtClean="0"/>
              <a:t>Public order</a:t>
            </a:r>
          </a:p>
          <a:p>
            <a:pPr lvl="2" eaLnBrk="1" hangingPunct="1"/>
            <a:r>
              <a:rPr lang="en-US" sz="2400" smtClean="0"/>
              <a:t>Alternatives to arrest</a:t>
            </a:r>
          </a:p>
          <a:p>
            <a:pPr lvl="1" eaLnBrk="1" hangingPunct="1"/>
            <a:endParaRPr lang="en-US" smtClean="0"/>
          </a:p>
          <a:p>
            <a:pPr lvl="1" eaLnBrk="1" hangingPunct="1">
              <a:buFont typeface="Wingdings 2" pitchFamily="18" charset="2"/>
              <a:buNone/>
            </a:pPr>
            <a:endParaRPr lang="en-US" smtClean="0"/>
          </a:p>
        </p:txBody>
      </p:sp>
      <p:sp>
        <p:nvSpPr>
          <p:cNvPr id="4" name="Slide Number Placeholder 3"/>
          <p:cNvSpPr>
            <a:spLocks noGrp="1"/>
          </p:cNvSpPr>
          <p:nvPr>
            <p:ph type="sldNum" sz="quarter" idx="11"/>
          </p:nvPr>
        </p:nvSpPr>
        <p:spPr/>
        <p:txBody>
          <a:bodyPr/>
          <a:lstStyle/>
          <a:p>
            <a:pPr>
              <a:defRPr/>
            </a:pPr>
            <a:fld id="{CA887717-AE03-4563-BA34-4E67A69EEE35}" type="slidenum">
              <a:rPr lang="en-US" smtClean="0"/>
              <a:pPr>
                <a:defRPr/>
              </a:pPr>
              <a:t>3</a:t>
            </a:fld>
            <a:endParaRPr lang="en-US" dirty="0"/>
          </a:p>
        </p:txBody>
      </p:sp>
      <p:pic>
        <p:nvPicPr>
          <p:cNvPr id="8197" name="Picture 5" descr="badg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429000"/>
            <a:ext cx="1833563" cy="201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sz="4000" smtClean="0"/>
              <a:t>What is Community-Oriented Policing?</a:t>
            </a:r>
          </a:p>
        </p:txBody>
      </p:sp>
      <p:sp>
        <p:nvSpPr>
          <p:cNvPr id="9219" name="Content Placeholder 2"/>
          <p:cNvSpPr>
            <a:spLocks noGrp="1"/>
          </p:cNvSpPr>
          <p:nvPr>
            <p:ph idx="1"/>
          </p:nvPr>
        </p:nvSpPr>
        <p:spPr>
          <a:xfrm>
            <a:off x="457200" y="1935163"/>
            <a:ext cx="7391400" cy="4389437"/>
          </a:xfrm>
        </p:spPr>
        <p:txBody>
          <a:bodyPr/>
          <a:lstStyle/>
          <a:p>
            <a:pPr eaLnBrk="1" hangingPunct="1"/>
            <a:r>
              <a:rPr lang="en-US" sz="2400" smtClean="0"/>
              <a:t>Problem-Oriented Policing (associated with COP) is:</a:t>
            </a:r>
          </a:p>
          <a:p>
            <a:pPr lvl="1" eaLnBrk="1" hangingPunct="1"/>
            <a:r>
              <a:rPr lang="en-US" smtClean="0"/>
              <a:t>A proactive type of community policing that focuses on solving the underlying problems of delinquency and crime</a:t>
            </a:r>
          </a:p>
          <a:p>
            <a:pPr lvl="1" eaLnBrk="1" hangingPunct="1">
              <a:buFont typeface="Wingdings 2" pitchFamily="18" charset="2"/>
              <a:buNone/>
            </a:pPr>
            <a:endParaRPr lang="en-US" smtClean="0"/>
          </a:p>
        </p:txBody>
      </p:sp>
      <p:sp>
        <p:nvSpPr>
          <p:cNvPr id="4" name="Slide Number Placeholder 3"/>
          <p:cNvSpPr>
            <a:spLocks noGrp="1"/>
          </p:cNvSpPr>
          <p:nvPr>
            <p:ph type="sldNum" sz="quarter" idx="11"/>
          </p:nvPr>
        </p:nvSpPr>
        <p:spPr/>
        <p:txBody>
          <a:bodyPr/>
          <a:lstStyle/>
          <a:p>
            <a:pPr>
              <a:defRPr/>
            </a:pPr>
            <a:fld id="{0C4EAFDB-DD8C-4399-8280-FE6E601506DB}" type="slidenum">
              <a:rPr lang="en-US" smtClean="0"/>
              <a:pPr>
                <a:defRPr/>
              </a:pPr>
              <a:t>4</a:t>
            </a:fld>
            <a:endParaRPr lang="en-US" dirty="0"/>
          </a:p>
        </p:txBody>
      </p:sp>
      <p:sp>
        <p:nvSpPr>
          <p:cNvPr id="6"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smtClean="0"/>
              <a:t>Characteristics of COP</a:t>
            </a:r>
          </a:p>
        </p:txBody>
      </p:sp>
      <p:sp>
        <p:nvSpPr>
          <p:cNvPr id="10243" name="Content Placeholder 2"/>
          <p:cNvSpPr>
            <a:spLocks noGrp="1"/>
          </p:cNvSpPr>
          <p:nvPr>
            <p:ph idx="1"/>
          </p:nvPr>
        </p:nvSpPr>
        <p:spPr/>
        <p:txBody>
          <a:bodyPr/>
          <a:lstStyle/>
          <a:p>
            <a:pPr eaLnBrk="1" hangingPunct="1"/>
            <a:r>
              <a:rPr lang="en-US" smtClean="0"/>
              <a:t>Focus is on proactive crime prevention rather than emergency response</a:t>
            </a:r>
            <a:endParaRPr lang="en-US" sz="2400" smtClean="0"/>
          </a:p>
          <a:p>
            <a:pPr eaLnBrk="1" hangingPunct="1"/>
            <a:r>
              <a:rPr lang="en-US" smtClean="0"/>
              <a:t>Encourages officers to see citizens as partners</a:t>
            </a:r>
            <a:endParaRPr lang="en-US" sz="2400" smtClean="0"/>
          </a:p>
          <a:p>
            <a:pPr eaLnBrk="1" hangingPunct="1"/>
            <a:r>
              <a:rPr lang="en-US" smtClean="0"/>
              <a:t>Shifts decision-making downward to patrol officers</a:t>
            </a:r>
          </a:p>
          <a:p>
            <a:pPr eaLnBrk="1" hangingPunct="1"/>
            <a:r>
              <a:rPr lang="en-US" smtClean="0"/>
              <a:t>More visible operations</a:t>
            </a:r>
          </a:p>
        </p:txBody>
      </p:sp>
      <p:sp>
        <p:nvSpPr>
          <p:cNvPr id="4" name="Slide Number Placeholder 3"/>
          <p:cNvSpPr>
            <a:spLocks noGrp="1"/>
          </p:cNvSpPr>
          <p:nvPr>
            <p:ph type="sldNum" sz="quarter" idx="11"/>
          </p:nvPr>
        </p:nvSpPr>
        <p:spPr/>
        <p:txBody>
          <a:bodyPr/>
          <a:lstStyle/>
          <a:p>
            <a:pPr>
              <a:defRPr/>
            </a:pPr>
            <a:fld id="{6C520C4C-60AB-4314-88B9-E11DF2609BB0}" type="slidenum">
              <a:rPr lang="en-US" smtClean="0"/>
              <a:pPr>
                <a:defRPr/>
              </a:pPr>
              <a:t>5</a:t>
            </a:fld>
            <a:endParaRPr lang="en-US" dirty="0"/>
          </a:p>
        </p:txBody>
      </p:sp>
      <p:pic>
        <p:nvPicPr>
          <p:cNvPr id="10245" name="Picture 5" descr="copandwoma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57788" y="3886200"/>
            <a:ext cx="1928812"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0" y="1981200"/>
            <a:ext cx="4800600" cy="4622800"/>
          </a:xfrm>
        </p:spPr>
        <p:txBody>
          <a:bodyPr>
            <a:spAutoFit/>
          </a:bodyPr>
          <a:lstStyle/>
          <a:p>
            <a:pPr lvl="1" eaLnBrk="1" hangingPunct="1"/>
            <a:r>
              <a:rPr lang="en-US" smtClean="0"/>
              <a:t>Rapid response</a:t>
            </a:r>
          </a:p>
          <a:p>
            <a:pPr lvl="1" eaLnBrk="1" hangingPunct="1"/>
            <a:r>
              <a:rPr lang="en-US" smtClean="0"/>
              <a:t>Crime investigation	</a:t>
            </a:r>
          </a:p>
          <a:p>
            <a:pPr lvl="1" eaLnBrk="1" hangingPunct="1"/>
            <a:r>
              <a:rPr lang="en-US" smtClean="0"/>
              <a:t>Apprehension of criminal</a:t>
            </a:r>
          </a:p>
          <a:p>
            <a:pPr lvl="1" eaLnBrk="1" hangingPunct="1">
              <a:spcBef>
                <a:spcPct val="0"/>
              </a:spcBef>
              <a:buFont typeface="Wingdings 2" pitchFamily="18" charset="2"/>
              <a:buNone/>
            </a:pPr>
            <a:endParaRPr lang="en-US" sz="3600" smtClean="0"/>
          </a:p>
          <a:p>
            <a:pPr lvl="1" eaLnBrk="1" hangingPunct="1">
              <a:spcBef>
                <a:spcPct val="0"/>
              </a:spcBef>
            </a:pPr>
            <a:r>
              <a:rPr lang="en-US" smtClean="0"/>
              <a:t>Law enforcement</a:t>
            </a:r>
          </a:p>
          <a:p>
            <a:pPr lvl="1" eaLnBrk="1" hangingPunct="1">
              <a:spcBef>
                <a:spcPct val="0"/>
              </a:spcBef>
            </a:pPr>
            <a:endParaRPr lang="en-US" smtClean="0"/>
          </a:p>
          <a:p>
            <a:pPr lvl="1" eaLnBrk="1" hangingPunct="1">
              <a:spcBef>
                <a:spcPct val="0"/>
              </a:spcBef>
              <a:buFont typeface="Wingdings 2" pitchFamily="18" charset="2"/>
              <a:buNone/>
            </a:pPr>
            <a:endParaRPr lang="en-US" smtClean="0"/>
          </a:p>
          <a:p>
            <a:pPr lvl="1" eaLnBrk="1" hangingPunct="1">
              <a:spcBef>
                <a:spcPct val="0"/>
              </a:spcBef>
              <a:buFont typeface="Wingdings 2" pitchFamily="18" charset="2"/>
              <a:buNone/>
            </a:pPr>
            <a:endParaRPr lang="en-US" sz="2800" smtClean="0"/>
          </a:p>
          <a:p>
            <a:pPr lvl="1" eaLnBrk="1" hangingPunct="1">
              <a:spcBef>
                <a:spcPct val="0"/>
              </a:spcBef>
            </a:pPr>
            <a:r>
              <a:rPr lang="en-US" smtClean="0"/>
              <a:t>Responding to symptoms</a:t>
            </a:r>
          </a:p>
          <a:p>
            <a:pPr lvl="1" eaLnBrk="1" hangingPunct="1">
              <a:spcBef>
                <a:spcPct val="0"/>
              </a:spcBef>
            </a:pPr>
            <a:endParaRPr lang="en-US" smtClean="0"/>
          </a:p>
          <a:p>
            <a:pPr lvl="1" eaLnBrk="1" hangingPunct="1">
              <a:buFont typeface="Wingdings 2" pitchFamily="18" charset="2"/>
              <a:buNone/>
            </a:pPr>
            <a:endParaRPr lang="en-US" smtClean="0"/>
          </a:p>
        </p:txBody>
      </p:sp>
      <p:sp>
        <p:nvSpPr>
          <p:cNvPr id="4" name="Slide Number Placeholder 3"/>
          <p:cNvSpPr>
            <a:spLocks noGrp="1"/>
          </p:cNvSpPr>
          <p:nvPr>
            <p:ph type="sldNum" sz="quarter" idx="11"/>
          </p:nvPr>
        </p:nvSpPr>
        <p:spPr/>
        <p:txBody>
          <a:bodyPr/>
          <a:lstStyle/>
          <a:p>
            <a:pPr>
              <a:defRPr/>
            </a:pPr>
            <a:fld id="{E8D2F862-AD0C-4F18-9775-FE4AF5C4EE4D}" type="slidenum">
              <a:rPr lang="en-US" smtClean="0"/>
              <a:pPr>
                <a:defRPr/>
              </a:pPr>
              <a:t>6</a:t>
            </a:fld>
            <a:endParaRPr lang="en-US" dirty="0"/>
          </a:p>
        </p:txBody>
      </p:sp>
      <p:sp>
        <p:nvSpPr>
          <p:cNvPr id="6" name="Right Arrow 5"/>
          <p:cNvSpPr/>
          <p:nvPr/>
        </p:nvSpPr>
        <p:spPr>
          <a:xfrm>
            <a:off x="4267200" y="2362200"/>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ight Arrow 6"/>
          <p:cNvSpPr/>
          <p:nvPr/>
        </p:nvSpPr>
        <p:spPr>
          <a:xfrm>
            <a:off x="4267200" y="3810000"/>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8"/>
          <p:cNvSpPr txBox="1"/>
          <p:nvPr/>
        </p:nvSpPr>
        <p:spPr>
          <a:xfrm>
            <a:off x="5715000" y="2057400"/>
            <a:ext cx="2895600" cy="1200150"/>
          </a:xfrm>
          <a:prstGeom prst="rect">
            <a:avLst/>
          </a:prstGeom>
          <a:solidFill>
            <a:srgbClr val="FFFF66"/>
          </a:solidFill>
          <a:ln>
            <a:solidFill>
              <a:srgbClr val="FF3300"/>
            </a:solidFill>
          </a:ln>
        </p:spPr>
        <p:txBody>
          <a:bodyPr>
            <a:spAutoFit/>
          </a:bodyPr>
          <a:lstStyle/>
          <a:p>
            <a:pPr>
              <a:defRPr/>
            </a:pPr>
            <a:r>
              <a:rPr lang="en-US" sz="2400" dirty="0">
                <a:latin typeface="+mn-lt"/>
              </a:rPr>
              <a:t>Strategies that promote crime prevention</a:t>
            </a:r>
            <a:endParaRPr lang="en-US" dirty="0"/>
          </a:p>
        </p:txBody>
      </p:sp>
      <p:sp>
        <p:nvSpPr>
          <p:cNvPr id="10" name="TextBox 9"/>
          <p:cNvSpPr txBox="1"/>
          <p:nvPr/>
        </p:nvSpPr>
        <p:spPr>
          <a:xfrm>
            <a:off x="5715000" y="3505200"/>
            <a:ext cx="2895600" cy="1200150"/>
          </a:xfrm>
          <a:prstGeom prst="rect">
            <a:avLst/>
          </a:prstGeom>
          <a:solidFill>
            <a:srgbClr val="FFFF66"/>
          </a:solidFill>
          <a:ln>
            <a:solidFill>
              <a:srgbClr val="FF3300"/>
            </a:solidFill>
          </a:ln>
        </p:spPr>
        <p:txBody>
          <a:bodyPr>
            <a:spAutoFit/>
          </a:bodyPr>
          <a:lstStyle/>
          <a:p>
            <a:pPr marL="0" lvl="1">
              <a:defRPr/>
            </a:pPr>
            <a:r>
              <a:rPr lang="en-US" sz="2400" dirty="0">
                <a:latin typeface="+mn-lt"/>
              </a:rPr>
              <a:t>Promote community quality of life and public order</a:t>
            </a:r>
            <a:endParaRPr lang="en-US" dirty="0"/>
          </a:p>
        </p:txBody>
      </p:sp>
      <p:sp>
        <p:nvSpPr>
          <p:cNvPr id="11" name="TextBox 10"/>
          <p:cNvSpPr txBox="1"/>
          <p:nvPr/>
        </p:nvSpPr>
        <p:spPr>
          <a:xfrm>
            <a:off x="5715000" y="1044575"/>
            <a:ext cx="1981200" cy="708025"/>
          </a:xfrm>
          <a:prstGeom prst="rect">
            <a:avLst/>
          </a:prstGeom>
          <a:noFill/>
        </p:spPr>
        <p:txBody>
          <a:bodyPr>
            <a:spAutoFit/>
          </a:bodyPr>
          <a:lstStyle/>
          <a:p>
            <a:pPr>
              <a:defRPr/>
            </a:pPr>
            <a:r>
              <a:rPr lang="en-US" sz="4000" b="1" u="sng" dirty="0">
                <a:solidFill>
                  <a:srgbClr val="FF3300"/>
                </a:solidFill>
                <a:latin typeface="+mn-lt"/>
              </a:rPr>
              <a:t>COP</a:t>
            </a:r>
            <a:endParaRPr lang="en-US" sz="4000" b="1" dirty="0">
              <a:solidFill>
                <a:srgbClr val="FF3300"/>
              </a:solidFill>
              <a:latin typeface="+mn-lt"/>
            </a:endParaRPr>
          </a:p>
        </p:txBody>
      </p:sp>
      <p:sp>
        <p:nvSpPr>
          <p:cNvPr id="13" name="TextBox 12"/>
          <p:cNvSpPr txBox="1"/>
          <p:nvPr/>
        </p:nvSpPr>
        <p:spPr>
          <a:xfrm>
            <a:off x="609600" y="838200"/>
            <a:ext cx="3352800" cy="954088"/>
          </a:xfrm>
          <a:prstGeom prst="rect">
            <a:avLst/>
          </a:prstGeom>
          <a:noFill/>
        </p:spPr>
        <p:txBody>
          <a:bodyPr>
            <a:spAutoFit/>
          </a:bodyPr>
          <a:lstStyle/>
          <a:p>
            <a:pPr>
              <a:defRPr/>
            </a:pPr>
            <a:r>
              <a:rPr lang="en-US" sz="2800" b="1" u="sng" dirty="0">
                <a:solidFill>
                  <a:srgbClr val="FF3300"/>
                </a:solidFill>
                <a:latin typeface="+mn-lt"/>
              </a:rPr>
              <a:t>Traditional </a:t>
            </a:r>
          </a:p>
          <a:p>
            <a:pPr>
              <a:defRPr/>
            </a:pPr>
            <a:r>
              <a:rPr lang="en-US" sz="2800" b="1" u="sng" dirty="0">
                <a:solidFill>
                  <a:srgbClr val="FF3300"/>
                </a:solidFill>
                <a:latin typeface="+mn-lt"/>
              </a:rPr>
              <a:t>Law Enforcement</a:t>
            </a:r>
            <a:endParaRPr lang="en-US" sz="2800" b="1" dirty="0">
              <a:solidFill>
                <a:srgbClr val="FF3300"/>
              </a:solidFill>
              <a:latin typeface="+mn-lt"/>
            </a:endParaRPr>
          </a:p>
        </p:txBody>
      </p:sp>
      <p:sp>
        <p:nvSpPr>
          <p:cNvPr id="16" name="Right Arrow 15"/>
          <p:cNvSpPr/>
          <p:nvPr/>
        </p:nvSpPr>
        <p:spPr>
          <a:xfrm>
            <a:off x="4267200" y="5334000"/>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Box 16"/>
          <p:cNvSpPr txBox="1"/>
          <p:nvPr/>
        </p:nvSpPr>
        <p:spPr>
          <a:xfrm>
            <a:off x="5715000" y="5029200"/>
            <a:ext cx="2895600" cy="1200150"/>
          </a:xfrm>
          <a:prstGeom prst="rect">
            <a:avLst/>
          </a:prstGeom>
          <a:solidFill>
            <a:srgbClr val="FFFF66"/>
          </a:solidFill>
          <a:ln>
            <a:solidFill>
              <a:srgbClr val="FF3300"/>
            </a:solidFill>
          </a:ln>
        </p:spPr>
        <p:txBody>
          <a:bodyPr>
            <a:spAutoFit/>
          </a:bodyPr>
          <a:lstStyle/>
          <a:p>
            <a:pPr marL="0" lvl="1">
              <a:defRPr/>
            </a:pPr>
            <a:r>
              <a:rPr lang="en-US" sz="2400" dirty="0">
                <a:latin typeface="+mn-lt"/>
              </a:rPr>
              <a:t>Use of alternatives to arrest and force to solve the problem</a:t>
            </a:r>
          </a:p>
        </p:txBody>
      </p:sp>
      <p:sp>
        <p:nvSpPr>
          <p:cNvPr id="14"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eaLnBrk="1" hangingPunct="1"/>
            <a:r>
              <a:rPr lang="en-US" smtClean="0"/>
              <a:t>Origin of COP</a:t>
            </a:r>
          </a:p>
        </p:txBody>
      </p:sp>
      <p:sp>
        <p:nvSpPr>
          <p:cNvPr id="12291" name="Content Placeholder 2"/>
          <p:cNvSpPr>
            <a:spLocks noGrp="1"/>
          </p:cNvSpPr>
          <p:nvPr>
            <p:ph idx="1"/>
          </p:nvPr>
        </p:nvSpPr>
        <p:spPr/>
        <p:txBody>
          <a:bodyPr/>
          <a:lstStyle/>
          <a:p>
            <a:pPr eaLnBrk="1" hangingPunct="1"/>
            <a:endParaRPr lang="en-US" smtClean="0"/>
          </a:p>
          <a:p>
            <a:pPr eaLnBrk="1" hangingPunct="1"/>
            <a:endParaRPr lang="en-US" smtClean="0"/>
          </a:p>
        </p:txBody>
      </p:sp>
      <p:sp>
        <p:nvSpPr>
          <p:cNvPr id="4" name="Slide Number Placeholder 3"/>
          <p:cNvSpPr>
            <a:spLocks noGrp="1"/>
          </p:cNvSpPr>
          <p:nvPr>
            <p:ph type="sldNum" sz="quarter" idx="11"/>
          </p:nvPr>
        </p:nvSpPr>
        <p:spPr/>
        <p:txBody>
          <a:bodyPr/>
          <a:lstStyle/>
          <a:p>
            <a:pPr>
              <a:defRPr/>
            </a:pPr>
            <a:fld id="{9C270ED6-CD9F-4E6F-B188-B2BE2B3BD229}" type="slidenum">
              <a:rPr lang="en-US" smtClean="0"/>
              <a:pPr>
                <a:defRPr/>
              </a:pPr>
              <a:t>7</a:t>
            </a:fld>
            <a:endParaRPr lang="en-US" dirty="0"/>
          </a:p>
        </p:txBody>
      </p:sp>
      <p:sp>
        <p:nvSpPr>
          <p:cNvPr id="6" name="TextBox 5"/>
          <p:cNvSpPr txBox="1"/>
          <p:nvPr/>
        </p:nvSpPr>
        <p:spPr>
          <a:xfrm>
            <a:off x="2362200" y="1981200"/>
            <a:ext cx="4343400" cy="646113"/>
          </a:xfrm>
          <a:prstGeom prst="rect">
            <a:avLst/>
          </a:prstGeom>
          <a:solidFill>
            <a:srgbClr val="FFFF66"/>
          </a:solidFill>
          <a:ln>
            <a:solidFill>
              <a:srgbClr val="FF3300"/>
            </a:solidFill>
          </a:ln>
        </p:spPr>
        <p:txBody>
          <a:bodyPr>
            <a:spAutoFit/>
          </a:bodyPr>
          <a:lstStyle/>
          <a:p>
            <a:pPr>
              <a:defRPr/>
            </a:pPr>
            <a:r>
              <a:rPr lang="en-US" sz="3600" b="1" dirty="0">
                <a:latin typeface="+mn-lt"/>
              </a:rPr>
              <a:t>Events of the 1960’s</a:t>
            </a:r>
          </a:p>
        </p:txBody>
      </p:sp>
      <p:sp>
        <p:nvSpPr>
          <p:cNvPr id="7" name="TextBox 6"/>
          <p:cNvSpPr txBox="1"/>
          <p:nvPr/>
        </p:nvSpPr>
        <p:spPr>
          <a:xfrm>
            <a:off x="838200" y="3205163"/>
            <a:ext cx="3276600" cy="461962"/>
          </a:xfrm>
          <a:prstGeom prst="rect">
            <a:avLst/>
          </a:prstGeom>
          <a:solidFill>
            <a:srgbClr val="FFFF66"/>
          </a:solidFill>
          <a:ln>
            <a:solidFill>
              <a:srgbClr val="FF3300"/>
            </a:solidFill>
          </a:ln>
        </p:spPr>
        <p:txBody>
          <a:bodyPr>
            <a:spAutoFit/>
          </a:bodyPr>
          <a:lstStyle/>
          <a:p>
            <a:pPr algn="ctr">
              <a:defRPr/>
            </a:pPr>
            <a:r>
              <a:rPr lang="en-US" sz="2400" b="1" dirty="0">
                <a:latin typeface="+mn-lt"/>
              </a:rPr>
              <a:t>Police Research</a:t>
            </a:r>
          </a:p>
        </p:txBody>
      </p:sp>
      <p:sp>
        <p:nvSpPr>
          <p:cNvPr id="8" name="TextBox 7"/>
          <p:cNvSpPr txBox="1"/>
          <p:nvPr/>
        </p:nvSpPr>
        <p:spPr>
          <a:xfrm>
            <a:off x="4572000" y="3200400"/>
            <a:ext cx="4038600" cy="461963"/>
          </a:xfrm>
          <a:prstGeom prst="rect">
            <a:avLst/>
          </a:prstGeom>
          <a:solidFill>
            <a:srgbClr val="FFFF66"/>
          </a:solidFill>
          <a:ln>
            <a:solidFill>
              <a:srgbClr val="FF3300"/>
            </a:solidFill>
          </a:ln>
        </p:spPr>
        <p:txBody>
          <a:bodyPr>
            <a:spAutoFit/>
          </a:bodyPr>
          <a:lstStyle/>
          <a:p>
            <a:pPr algn="ctr">
              <a:defRPr/>
            </a:pPr>
            <a:r>
              <a:rPr lang="en-US" sz="2400" b="1" dirty="0">
                <a:latin typeface="+mn-lt"/>
              </a:rPr>
              <a:t>Presidential Commissions</a:t>
            </a:r>
          </a:p>
        </p:txBody>
      </p:sp>
      <p:sp>
        <p:nvSpPr>
          <p:cNvPr id="9" name="TextBox 8"/>
          <p:cNvSpPr txBox="1"/>
          <p:nvPr/>
        </p:nvSpPr>
        <p:spPr>
          <a:xfrm>
            <a:off x="3505200" y="4267200"/>
            <a:ext cx="2286000" cy="461963"/>
          </a:xfrm>
          <a:prstGeom prst="rect">
            <a:avLst/>
          </a:prstGeom>
          <a:solidFill>
            <a:srgbClr val="FFFF66"/>
          </a:solidFill>
          <a:ln>
            <a:solidFill>
              <a:srgbClr val="FF3300"/>
            </a:solidFill>
          </a:ln>
        </p:spPr>
        <p:txBody>
          <a:bodyPr>
            <a:spAutoFit/>
          </a:bodyPr>
          <a:lstStyle/>
          <a:p>
            <a:pPr algn="ctr">
              <a:defRPr/>
            </a:pPr>
            <a:r>
              <a:rPr lang="en-US" sz="2400" b="1" dirty="0">
                <a:latin typeface="+mn-lt"/>
              </a:rPr>
              <a:t>Data findings</a:t>
            </a:r>
          </a:p>
        </p:txBody>
      </p:sp>
      <p:sp>
        <p:nvSpPr>
          <p:cNvPr id="10" name="TextBox 9"/>
          <p:cNvSpPr txBox="1"/>
          <p:nvPr/>
        </p:nvSpPr>
        <p:spPr>
          <a:xfrm>
            <a:off x="3200400" y="5410200"/>
            <a:ext cx="2971800" cy="461963"/>
          </a:xfrm>
          <a:prstGeom prst="rect">
            <a:avLst/>
          </a:prstGeom>
          <a:solidFill>
            <a:srgbClr val="FFFF66"/>
          </a:solidFill>
          <a:ln>
            <a:solidFill>
              <a:srgbClr val="FF3300"/>
            </a:solidFill>
          </a:ln>
        </p:spPr>
        <p:txBody>
          <a:bodyPr>
            <a:spAutoFit/>
          </a:bodyPr>
          <a:lstStyle/>
          <a:p>
            <a:pPr algn="ctr">
              <a:defRPr/>
            </a:pPr>
            <a:r>
              <a:rPr lang="en-US" sz="2400" b="1" dirty="0">
                <a:latin typeface="+mn-lt"/>
              </a:rPr>
              <a:t>Recommendations</a:t>
            </a:r>
          </a:p>
        </p:txBody>
      </p:sp>
      <p:sp>
        <p:nvSpPr>
          <p:cNvPr id="14" name="Down Arrow 13"/>
          <p:cNvSpPr/>
          <p:nvPr/>
        </p:nvSpPr>
        <p:spPr>
          <a:xfrm>
            <a:off x="2895600" y="2743200"/>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Down Arrow 14"/>
          <p:cNvSpPr/>
          <p:nvPr/>
        </p:nvSpPr>
        <p:spPr>
          <a:xfrm>
            <a:off x="6172200" y="2743200"/>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Down Arrow 16"/>
          <p:cNvSpPr/>
          <p:nvPr/>
        </p:nvSpPr>
        <p:spPr>
          <a:xfrm>
            <a:off x="4648200" y="4876800"/>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Down Arrow 17"/>
          <p:cNvSpPr/>
          <p:nvPr/>
        </p:nvSpPr>
        <p:spPr>
          <a:xfrm rot="-2700000">
            <a:off x="3552825" y="3781425"/>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Down Arrow 18"/>
          <p:cNvSpPr/>
          <p:nvPr/>
        </p:nvSpPr>
        <p:spPr>
          <a:xfrm rot="2700000">
            <a:off x="5667375" y="3781425"/>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2303" name="Picture 15" descr="hippi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88975"/>
            <a:ext cx="1347788"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US" smtClean="0"/>
              <a:t>Data Findings</a:t>
            </a:r>
          </a:p>
        </p:txBody>
      </p:sp>
      <p:sp>
        <p:nvSpPr>
          <p:cNvPr id="13315" name="Content Placeholder 2"/>
          <p:cNvSpPr>
            <a:spLocks noGrp="1"/>
          </p:cNvSpPr>
          <p:nvPr>
            <p:ph idx="1"/>
          </p:nvPr>
        </p:nvSpPr>
        <p:spPr/>
        <p:txBody>
          <a:bodyPr/>
          <a:lstStyle/>
          <a:p>
            <a:r>
              <a:rPr lang="en-US" sz="2800" smtClean="0"/>
              <a:t>Analysis of crime statistics showed that the current emphasis on crime fighting has had a limited effect on reducing crime.</a:t>
            </a:r>
            <a:endParaRPr lang="en-US" sz="3200" b="1" smtClean="0"/>
          </a:p>
          <a:p>
            <a:r>
              <a:rPr lang="en-US" sz="2800" smtClean="0"/>
              <a:t>Police isolation </a:t>
            </a:r>
            <a:endParaRPr lang="en-US" sz="3200" b="1" smtClean="0"/>
          </a:p>
          <a:p>
            <a:pPr lvl="1"/>
            <a:r>
              <a:rPr lang="en-US" smtClean="0"/>
              <a:t>Prevented strong ties to the community</a:t>
            </a:r>
            <a:endParaRPr lang="en-US" sz="2800" b="1" smtClean="0"/>
          </a:p>
          <a:p>
            <a:pPr lvl="1"/>
            <a:r>
              <a:rPr lang="en-US" smtClean="0"/>
              <a:t>Hampered crime-fighting efforts</a:t>
            </a:r>
            <a:endParaRPr lang="en-US" sz="2800" b="1" smtClean="0"/>
          </a:p>
          <a:p>
            <a:pPr lvl="1"/>
            <a:r>
              <a:rPr lang="en-US" smtClean="0"/>
              <a:t>Resulted in ignorance of unreported crimes</a:t>
            </a:r>
            <a:endParaRPr lang="en-US" sz="2800" b="1" smtClean="0"/>
          </a:p>
          <a:p>
            <a:pPr lvl="1" eaLnBrk="1" hangingPunct="1">
              <a:buFont typeface="Wingdings 2" pitchFamily="18" charset="2"/>
              <a:buNone/>
            </a:pPr>
            <a:endParaRPr lang="en-US" smtClean="0"/>
          </a:p>
        </p:txBody>
      </p:sp>
      <p:sp>
        <p:nvSpPr>
          <p:cNvPr id="4" name="Slide Number Placeholder 3"/>
          <p:cNvSpPr>
            <a:spLocks noGrp="1"/>
          </p:cNvSpPr>
          <p:nvPr>
            <p:ph type="sldNum" sz="quarter" idx="11"/>
          </p:nvPr>
        </p:nvSpPr>
        <p:spPr/>
        <p:txBody>
          <a:bodyPr/>
          <a:lstStyle/>
          <a:p>
            <a:pPr>
              <a:defRPr/>
            </a:pPr>
            <a:fld id="{705B7C27-9D10-4D4A-8CF2-251900C9431B}" type="slidenum">
              <a:rPr lang="en-US" smtClean="0"/>
              <a:pPr>
                <a:defRPr/>
              </a:pPr>
              <a:t>8</a:t>
            </a:fld>
            <a:endParaRPr lang="en-US" dirty="0"/>
          </a:p>
        </p:txBody>
      </p:sp>
      <p:sp>
        <p:nvSpPr>
          <p:cNvPr id="6"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eaLnBrk="1" hangingPunct="1"/>
            <a:r>
              <a:rPr lang="en-US" smtClean="0"/>
              <a:t>Data Findings (continued)</a:t>
            </a:r>
          </a:p>
        </p:txBody>
      </p:sp>
      <p:sp>
        <p:nvSpPr>
          <p:cNvPr id="14339" name="Content Placeholder 2"/>
          <p:cNvSpPr>
            <a:spLocks noGrp="1"/>
          </p:cNvSpPr>
          <p:nvPr>
            <p:ph idx="1"/>
          </p:nvPr>
        </p:nvSpPr>
        <p:spPr/>
        <p:txBody>
          <a:bodyPr/>
          <a:lstStyle/>
          <a:p>
            <a:r>
              <a:rPr lang="en-US" sz="2800" smtClean="0"/>
              <a:t>Randomized patrol had a limited impact on crime</a:t>
            </a:r>
            <a:endParaRPr lang="en-US" sz="2800" b="1" smtClean="0"/>
          </a:p>
          <a:p>
            <a:r>
              <a:rPr lang="en-US" sz="2800" smtClean="0"/>
              <a:t>A large portion of serious crimes were not deterred by rapid response</a:t>
            </a:r>
          </a:p>
          <a:p>
            <a:r>
              <a:rPr lang="en-US" sz="2800" smtClean="0"/>
              <a:t>There was less friendly foot patrolling because of the reimplementation of automobiles</a:t>
            </a:r>
            <a:endParaRPr lang="en-US" sz="2800" b="1" smtClean="0"/>
          </a:p>
          <a:p>
            <a:endParaRPr lang="en-US" sz="2800" b="1" smtClean="0"/>
          </a:p>
          <a:p>
            <a:pPr lvl="1" eaLnBrk="1" hangingPunct="1"/>
            <a:endParaRPr lang="en-US" smtClean="0"/>
          </a:p>
        </p:txBody>
      </p:sp>
      <p:sp>
        <p:nvSpPr>
          <p:cNvPr id="4" name="Slide Number Placeholder 3"/>
          <p:cNvSpPr>
            <a:spLocks noGrp="1"/>
          </p:cNvSpPr>
          <p:nvPr>
            <p:ph type="sldNum" sz="quarter" idx="11"/>
          </p:nvPr>
        </p:nvSpPr>
        <p:spPr/>
        <p:txBody>
          <a:bodyPr/>
          <a:lstStyle/>
          <a:p>
            <a:pPr>
              <a:defRPr/>
            </a:pPr>
            <a:fld id="{0B566C9D-235A-44CF-944D-E9A7EB395986}" type="slidenum">
              <a:rPr lang="en-US" smtClean="0"/>
              <a:pPr>
                <a:defRPr/>
              </a:pPr>
              <a:t>9</a:t>
            </a:fld>
            <a:endParaRPr lang="en-US" dirty="0"/>
          </a:p>
        </p:txBody>
      </p:sp>
      <p:pic>
        <p:nvPicPr>
          <p:cNvPr id="14341" name="Picture 5" descr="walkc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08550" y="4495800"/>
            <a:ext cx="16986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21"/>
          <p:cNvSpPr>
            <a:spLocks noGrp="1"/>
          </p:cNvSpPr>
          <p:nvPr>
            <p:ph type="ftr" sz="quarter" idx="10"/>
          </p:nvPr>
        </p:nvSpPr>
        <p:spPr/>
        <p:txBody>
          <a:bodyPr/>
          <a:lstStyle>
            <a:lvl1pPr algn="ctr">
              <a:defRPr sz="1000">
                <a:latin typeface="Times New Roman" pitchFamily="18" charset="0"/>
                <a:cs typeface="Times New Roman" pitchFamily="18" charset="0"/>
              </a:defRPr>
            </a:lvl1pPr>
          </a:lstStyle>
          <a:p>
            <a:pPr>
              <a:defRPr/>
            </a:pPr>
            <a:r>
              <a:rPr lang="en-US" smtClean="0">
                <a:solidFill>
                  <a:schemeClr val="tx2">
                    <a:lumMod val="75000"/>
                  </a:schemeClr>
                </a:solidFill>
              </a:rPr>
              <a:t>Copyright © Texas Education Agency 2011. All rights reserved.</a:t>
            </a:r>
          </a:p>
          <a:p>
            <a:pPr>
              <a:defRPr/>
            </a:pPr>
            <a:r>
              <a:rPr lang="en-US" smtClean="0">
                <a:solidFill>
                  <a:schemeClr val="tx2">
                    <a:lumMod val="75000"/>
                  </a:schemeClr>
                </a:solidFill>
              </a:rPr>
              <a:t>Images and other multimedia content used with permission</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munity- Oriented Policing&amp;#x0D;&amp;#x0A;&amp;quot;&quot;/&gt;&lt;property id=&quot;20307&quot; value=&quot;256&quot;/&gt;&lt;/object&gt;&lt;object type=&quot;3&quot; unique_id=&quot;10005&quot;&gt;&lt;property id=&quot;20148&quot; value=&quot;5&quot;/&gt;&lt;property id=&quot;20300&quot; value=&quot;Slide 2&quot;/&gt;&lt;property id=&quot;20307&quot; value=&quot;280&quot;/&gt;&lt;/object&gt;&lt;object type=&quot;3&quot; unique_id=&quot;10006&quot;&gt;&lt;property id=&quot;20148&quot; value=&quot;5&quot;/&gt;&lt;property id=&quot;20300&quot; value=&quot;Slide 3 - &amp;quot;What is Community-Oriented Policing?&amp;quot;&quot;/&gt;&lt;property id=&quot;20307&quot; value=&quot;258&quot;/&gt;&lt;/object&gt;&lt;object type=&quot;3&quot; unique_id=&quot;10007&quot;&gt;&lt;property id=&quot;20148&quot; value=&quot;5&quot;/&gt;&lt;property id=&quot;20300&quot; value=&quot;Slide 4 - &amp;quot;What is Community-Oriented Policing?&amp;quot;&quot;/&gt;&lt;property id=&quot;20307&quot; value=&quot;276&quot;/&gt;&lt;/object&gt;&lt;object type=&quot;3&quot; unique_id=&quot;10008&quot;&gt;&lt;property id=&quot;20148&quot; value=&quot;5&quot;/&gt;&lt;property id=&quot;20300&quot; value=&quot;Slide 5 - &amp;quot;Characteristics of COP&amp;quot;&quot;/&gt;&lt;property id=&quot;20307&quot; value=&quot;259&quot;/&gt;&lt;/object&gt;&lt;object type=&quot;3&quot; unique_id=&quot;10009&quot;&gt;&lt;property id=&quot;20148&quot; value=&quot;5&quot;/&gt;&lt;property id=&quot;20300&quot; value=&quot;Slide 6&quot;/&gt;&lt;property id=&quot;20307&quot; value=&quot;262&quot;/&gt;&lt;/object&gt;&lt;object type=&quot;3&quot; unique_id=&quot;10010&quot;&gt;&lt;property id=&quot;20148&quot; value=&quot;5&quot;/&gt;&lt;property id=&quot;20300&quot; value=&quot;Slide 7 - &amp;quot;Origin of COP&amp;quot;&quot;/&gt;&lt;property id=&quot;20307&quot; value=&quot;277&quot;/&gt;&lt;/object&gt;&lt;object type=&quot;3&quot; unique_id=&quot;10011&quot;&gt;&lt;property id=&quot;20148&quot; value=&quot;5&quot;/&gt;&lt;property id=&quot;20300&quot; value=&quot;Slide 8 - &amp;quot;Data Findings&amp;quot;&quot;/&gt;&lt;property id=&quot;20307&quot; value=&quot;266&quot;/&gt;&lt;/object&gt;&lt;object type=&quot;3&quot; unique_id=&quot;10012&quot;&gt;&lt;property id=&quot;20148&quot; value=&quot;5&quot;/&gt;&lt;property id=&quot;20300&quot; value=&quot;Slide 9 - &amp;quot;Data Findings (continued)&amp;quot;&quot;/&gt;&lt;property id=&quot;20307&quot; value=&quot;279&quot;/&gt;&lt;/object&gt;&lt;object type=&quot;3&quot; unique_id=&quot;10013&quot;&gt;&lt;property id=&quot;20148&quot; value=&quot;5&quot;/&gt;&lt;property id=&quot;20300&quot; value=&quot;Slide 10 - &amp;quot;Data Findings (continued)&amp;quot;&quot;/&gt;&lt;property id=&quot;20307&quot; value=&quot;278&quot;/&gt;&lt;/object&gt;&lt;object type=&quot;3&quot; unique_id=&quot;10014&quot;&gt;&lt;property id=&quot;20148&quot; value=&quot;5&quot;/&gt;&lt;property id=&quot;20300&quot; value=&quot;Slide 11 - &amp;quot;Recommendations&amp;quot;&quot;/&gt;&lt;property id=&quot;20307&quot; value=&quot;271&quot;/&gt;&lt;/object&gt;&lt;object type=&quot;3&quot; unique_id=&quot;10015&quot;&gt;&lt;property id=&quot;20148&quot; value=&quot;5&quot;/&gt;&lt;property id=&quot;20300&quot; value=&quot;Slide 12 - &amp;quot;Recommendations (continued)&amp;quot;&quot;/&gt;&lt;property id=&quot;20307&quot; value=&quot;272&quot;/&gt;&lt;/object&gt;&lt;object type=&quot;3&quot; unique_id=&quot;10016&quot;&gt;&lt;property id=&quot;20148&quot; value=&quot;5&quot;/&gt;&lt;property id=&quot;20300&quot; value=&quot;Slide 13 - &amp;quot;Benefits of COP&amp;quot;&quot;/&gt;&lt;property id=&quot;20307&quot; value=&quot;273&quot;/&gt;&lt;/object&gt;&lt;object type=&quot;3&quot; unique_id=&quot;10017&quot;&gt;&lt;property id=&quot;20148&quot; value=&quot;5&quot;/&gt;&lt;property id=&quot;20300&quot; value=&quot;Slide 14 - &amp;quot;Benefits of COP (continued)&amp;quot;&quot;/&gt;&lt;property id=&quot;20307&quot; value=&quot;264&quot;/&gt;&lt;/object&gt;&lt;object type=&quot;3&quot; unique_id=&quot;10018&quot;&gt;&lt;property id=&quot;20148&quot; value=&quot;5&quot;/&gt;&lt;property id=&quot;20300&quot; value=&quot;Slide 15 - &amp;quot;Challenges of COP&amp;quot;&quot;/&gt;&lt;property id=&quot;20307&quot; value=&quot;260&quot;/&gt;&lt;/object&gt;&lt;object type=&quot;3&quot; unique_id=&quot;10019&quot;&gt;&lt;property id=&quot;20148&quot; value=&quot;5&quot;/&gt;&lt;property id=&quot;20300&quot; value=&quot;Slide 16 - &amp;quot;Challenges of COP&amp;quot;&quot;/&gt;&lt;property id=&quot;20307&quot; value=&quot;274&quot;/&gt;&lt;/object&gt;&lt;object type=&quot;3&quot; unique_id=&quot;10020&quot;&gt;&lt;property id=&quot;20148&quot; value=&quot;5&quot;/&gt;&lt;property id=&quot;20300&quot; value=&quot;Slide 17 - &amp;quot;Skills Needed&amp;quot;&quot;/&gt;&lt;property id=&quot;20307&quot; value=&quot;261&quot;/&gt;&lt;/object&gt;&lt;object type=&quot;3&quot; unique_id=&quot;10021&quot;&gt;&lt;property id=&quot;20148&quot; value=&quot;5&quot;/&gt;&lt;property id=&quot;20300&quot; value=&quot;Slide 18 - &amp;quot;S.A.R.A., a COP Method&amp;quot;&quot;/&gt;&lt;property id=&quot;20307&quot; value=&quot;267&quot;/&gt;&lt;/object&gt;&lt;object type=&quot;3&quot; unique_id=&quot;10022&quot;&gt;&lt;property id=&quot;20148&quot; value=&quot;5&quot;/&gt;&lt;property id=&quot;20300&quot; value=&quot;Slide 19 - &amp;quot;Resources&amp;quot;&quot;/&gt;&lt;property id=&quot;20307&quot; value=&quot;26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6939D80F13D04C842068E6DAEF9091" ma:contentTypeVersion="0" ma:contentTypeDescription="Create a new document." ma:contentTypeScope="" ma:versionID="2c4aa466b8205f3fe3f2e96703bb2697">
  <xsd:schema xmlns:xsd="http://www.w3.org/2001/XMLSchema" xmlns:xs="http://www.w3.org/2001/XMLSchema" xmlns:p="http://schemas.microsoft.com/office/2006/metadata/properties" targetNamespace="http://schemas.microsoft.com/office/2006/metadata/properties" ma:root="true" ma:fieldsID="a5f38646212b75357fd8aefbef45405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D7D2C8-A072-4D78-BACE-0C7EEA11AF87}"/>
</file>

<file path=customXml/itemProps2.xml><?xml version="1.0" encoding="utf-8"?>
<ds:datastoreItem xmlns:ds="http://schemas.openxmlformats.org/officeDocument/2006/customXml" ds:itemID="{0B98C108-AF23-483B-B082-44BE371FBBE0}"/>
</file>

<file path=customXml/itemProps3.xml><?xml version="1.0" encoding="utf-8"?>
<ds:datastoreItem xmlns:ds="http://schemas.openxmlformats.org/officeDocument/2006/customXml" ds:itemID="{028CE99C-3987-480C-AE5B-3402B350D216}"/>
</file>

<file path=docProps/app.xml><?xml version="1.0" encoding="utf-8"?>
<Properties xmlns="http://schemas.openxmlformats.org/officeDocument/2006/extended-properties" xmlns:vt="http://schemas.openxmlformats.org/officeDocument/2006/docPropsVTypes">
  <Template>Flow</Template>
  <TotalTime>5037</TotalTime>
  <Words>1000</Words>
  <Application>Microsoft Office PowerPoint</Application>
  <PresentationFormat>On-screen Show (4:3)</PresentationFormat>
  <Paragraphs>163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Community- Oriented Policing </vt:lpstr>
      <vt:lpstr>PowerPoint Presentation</vt:lpstr>
      <vt:lpstr>What is Community-Oriented Policing?</vt:lpstr>
      <vt:lpstr>What is Community-Oriented Policing?</vt:lpstr>
      <vt:lpstr>Characteristics of COP</vt:lpstr>
      <vt:lpstr>PowerPoint Presentation</vt:lpstr>
      <vt:lpstr>Origin of COP</vt:lpstr>
      <vt:lpstr>Data Findings</vt:lpstr>
      <vt:lpstr>Data Findings (continued)</vt:lpstr>
      <vt:lpstr>Data Findings (continued)</vt:lpstr>
      <vt:lpstr>Recommendations</vt:lpstr>
      <vt:lpstr>Recommendations (continued)</vt:lpstr>
      <vt:lpstr>Benefits of COP</vt:lpstr>
      <vt:lpstr>Benefits of COP (continued)</vt:lpstr>
      <vt:lpstr>Challenges of COP</vt:lpstr>
      <vt:lpstr>Challenges of COP</vt:lpstr>
      <vt:lpstr>Skills Needed</vt:lpstr>
      <vt:lpstr>S.A.R.A., a COP Method</vt:lpstr>
      <vt:lpstr>Resources</vt:lpstr>
    </vt:vector>
  </TitlesOfParts>
  <Company>Burleson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Oriented Policing</dc:title>
  <dc:creator>Burleson</dc:creator>
  <cp:lastModifiedBy>Matthew Yardley</cp:lastModifiedBy>
  <cp:revision>55</cp:revision>
  <dcterms:created xsi:type="dcterms:W3CDTF">2010-05-17T23:20:52Z</dcterms:created>
  <dcterms:modified xsi:type="dcterms:W3CDTF">2013-12-20T13:30:08Z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0x0101009B6939D80F13D04C842068E6DAEF9091</vt:lpwstr>
  </property>
  <property fmtid="{D5CDD505-2E9C-101B-9397-08002B2CF9AE}" pid="3" name="IsMyDocuments">
    <vt:bool>true</vt:bool>
  </property>
</Properties>
</file>