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9.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23.xml" ContentType="application/vnd.openxmlformats-officedocument.presentationml.notesSlide+xml"/>
  <Override PartName="/ppt/notesSlides/notesSlide26.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8.xml" ContentType="application/vnd.openxmlformats-officedocument.presentationml.notesSlide+xml"/>
  <Override PartName="/ppt/notesSlides/notesSlide24.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theme/theme3.xml" ContentType="application/vnd.openxmlformats-officedocument.theme+xml"/>
  <Override PartName="/ppt/theme/theme2.xml" ContentType="application/vnd.openxmlformats-officedocument.theme+xml"/>
  <Override PartName="/ppt/theme/themeOverride2.xml" ContentType="application/vnd.openxmlformats-officedocument.themeOverr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Override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39"/>
  </p:notesMasterIdLst>
  <p:handoutMasterIdLst>
    <p:handoutMasterId r:id="rId40"/>
  </p:handoutMasterIdLst>
  <p:sldIdLst>
    <p:sldId id="256" r:id="rId2"/>
    <p:sldId id="298" r:id="rId3"/>
    <p:sldId id="257" r:id="rId4"/>
    <p:sldId id="258" r:id="rId5"/>
    <p:sldId id="274" r:id="rId6"/>
    <p:sldId id="259" r:id="rId7"/>
    <p:sldId id="260" r:id="rId8"/>
    <p:sldId id="261" r:id="rId9"/>
    <p:sldId id="285" r:id="rId10"/>
    <p:sldId id="276" r:id="rId11"/>
    <p:sldId id="262" r:id="rId12"/>
    <p:sldId id="263" r:id="rId13"/>
    <p:sldId id="264" r:id="rId14"/>
    <p:sldId id="278" r:id="rId15"/>
    <p:sldId id="266" r:id="rId16"/>
    <p:sldId id="279" r:id="rId17"/>
    <p:sldId id="267" r:id="rId18"/>
    <p:sldId id="281" r:id="rId19"/>
    <p:sldId id="268" r:id="rId20"/>
    <p:sldId id="280" r:id="rId21"/>
    <p:sldId id="269" r:id="rId22"/>
    <p:sldId id="282" r:id="rId23"/>
    <p:sldId id="270" r:id="rId24"/>
    <p:sldId id="286" r:id="rId25"/>
    <p:sldId id="271" r:id="rId26"/>
    <p:sldId id="284" r:id="rId27"/>
    <p:sldId id="272" r:id="rId28"/>
    <p:sldId id="288" r:id="rId29"/>
    <p:sldId id="289" r:id="rId30"/>
    <p:sldId id="290" r:id="rId31"/>
    <p:sldId id="291" r:id="rId32"/>
    <p:sldId id="292" r:id="rId33"/>
    <p:sldId id="293" r:id="rId34"/>
    <p:sldId id="294" r:id="rId35"/>
    <p:sldId id="295" r:id="rId36"/>
    <p:sldId id="296" r:id="rId37"/>
    <p:sldId id="297" r:id="rId3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615" autoAdjust="0"/>
    <p:restoredTop sz="86477" autoAdjust="0"/>
  </p:normalViewPr>
  <p:slideViewPr>
    <p:cSldViewPr>
      <p:cViewPr>
        <p:scale>
          <a:sx n="100" d="100"/>
          <a:sy n="100" d="100"/>
        </p:scale>
        <p:origin x="-504" y="-24"/>
      </p:cViewPr>
      <p:guideLst>
        <p:guide orient="horz" pos="2160"/>
        <p:guide pos="2880"/>
      </p:guideLst>
    </p:cSldViewPr>
  </p:slideViewPr>
  <p:outlineViewPr>
    <p:cViewPr>
      <p:scale>
        <a:sx n="33" d="100"/>
        <a:sy n="33" d="100"/>
      </p:scale>
      <p:origin x="48" y="138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64" tIns="46582" rIns="93164" bIns="46582" rtlCol="0"/>
          <a:lstStyle>
            <a:lvl1pPr algn="l" eaLnBrk="0" hangingPunct="0">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64" tIns="46582" rIns="93164" bIns="46582" rtlCol="0"/>
          <a:lstStyle>
            <a:lvl1pPr algn="r" eaLnBrk="0" hangingPunct="0">
              <a:defRPr sz="1200"/>
            </a:lvl1pPr>
          </a:lstStyle>
          <a:p>
            <a:pPr>
              <a:defRPr/>
            </a:pPr>
            <a:fld id="{6AB4B6B2-6FFD-4DF4-A370-4B8E0D824764}" type="datetimeFigureOut">
              <a:rPr lang="en-US"/>
              <a:pPr>
                <a:defRPr/>
              </a:pPr>
              <a:t>12/20/2013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64" tIns="46582" rIns="93164" bIns="46582" rtlCol="0" anchor="b"/>
          <a:lstStyle>
            <a:lvl1pPr algn="l" eaLnBrk="0" hangingPunct="0">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64" tIns="46582" rIns="93164" bIns="46582" rtlCol="0" anchor="b"/>
          <a:lstStyle>
            <a:lvl1pPr algn="r" eaLnBrk="0" hangingPunct="0">
              <a:defRPr sz="1200"/>
            </a:lvl1pPr>
          </a:lstStyle>
          <a:p>
            <a:pPr>
              <a:defRPr/>
            </a:pPr>
            <a:fld id="{056EAD3E-7ADB-47A2-9F15-D5E6788EC0EC}" type="slidenum">
              <a:rPr lang="en-US"/>
              <a:pPr>
                <a:defRPr/>
              </a:pPr>
              <a:t>‹#›</a:t>
            </a:fld>
            <a:endParaRPr lang="en-US" dirty="0"/>
          </a:p>
        </p:txBody>
      </p:sp>
    </p:spTree>
    <p:extLst>
      <p:ext uri="{BB962C8B-B14F-4D97-AF65-F5344CB8AC3E}">
        <p14:creationId xmlns:p14="http://schemas.microsoft.com/office/powerpoint/2010/main" val="684309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27" tIns="45713" rIns="91427" bIns="45713"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27" tIns="45713" rIns="91427" bIns="45713" rtlCol="0"/>
          <a:lstStyle>
            <a:lvl1pPr algn="r" eaLnBrk="0" hangingPunct="0">
              <a:defRPr sz="1200"/>
            </a:lvl1pPr>
          </a:lstStyle>
          <a:p>
            <a:pPr>
              <a:defRPr/>
            </a:pPr>
            <a:fld id="{542A51DB-A577-419D-BE17-3D84BD9C98FC}" type="datetimeFigureOut">
              <a:rPr lang="en-US"/>
              <a:pPr>
                <a:defRPr/>
              </a:pPr>
              <a:t>12/20/2013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27" tIns="45713" rIns="91427" bIns="4571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27" tIns="45713" rIns="91427" bIns="45713"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27" tIns="45713" rIns="91427" bIns="45713" rtlCol="0" anchor="b"/>
          <a:lstStyle>
            <a:lvl1pPr algn="r" eaLnBrk="0" hangingPunct="0">
              <a:defRPr sz="1200"/>
            </a:lvl1pPr>
          </a:lstStyle>
          <a:p>
            <a:pPr>
              <a:defRPr/>
            </a:pPr>
            <a:fld id="{95AA1944-F046-4FA0-A97F-8EF6BFD00197}" type="slidenum">
              <a:rPr lang="en-US"/>
              <a:pPr>
                <a:defRPr/>
              </a:pPr>
              <a:t>‹#›</a:t>
            </a:fld>
            <a:endParaRPr lang="en-US" dirty="0"/>
          </a:p>
        </p:txBody>
      </p:sp>
    </p:spTree>
    <p:extLst>
      <p:ext uri="{BB962C8B-B14F-4D97-AF65-F5344CB8AC3E}">
        <p14:creationId xmlns:p14="http://schemas.microsoft.com/office/powerpoint/2010/main" val="1678065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85C9CE4-A85F-4F40-BB9A-79276355B12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7E7283D-7496-42E5-AC14-BC669BAC496E}"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F7A3CB6-EB91-4C52-9A87-9F93445995E3}"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02B8E65-F34A-4C03-93CC-2FCAC80013C7}"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5C6F835-539E-4130-A744-E1C295D04796}"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CAD8547-1660-4E96-A298-B56F3F79F7E0}"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12AB08E-201F-44D2-A559-4CEC47FEF972}"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F83736F-DC4C-4FF2-A752-C33CF7258608}"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C1EDED2-5E78-40BF-859C-D87AFECF380E}"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E40A3D-C787-4F58-8215-F0C2F2F73EB5}"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0CA8033-8C06-4FF5-8CD5-DDA4E9956E6E}"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9DA505D-E367-4F6D-8EB9-13BCE789C90A}"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21506E-6D5D-48FE-9688-2FB2BFB319BC}"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0915161-DC5B-4D0B-B5E2-DB885666986D}"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3107D6B-76E6-45D0-9C86-FF8337FE196E}"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A8CF949-5231-4E2E-94A6-BA86BBB6B038}"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2D509C0-C2B7-40F5-9502-49E7B27F6679}"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C9D9B5-371F-450D-8498-802C5876CE89}" type="slidenum">
              <a:rPr lang="en-US" smtClean="0"/>
              <a:pPr/>
              <a:t>26</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ED49FF3-C800-4245-866B-2FF86E2E0085}" type="slidenum">
              <a:rPr lang="en-US" smtClean="0"/>
              <a:pPr/>
              <a:t>27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056D8F-0E37-4E63-9FE4-1B428AEFADDB}"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35D998-D1F5-449F-8E52-C75914D4B21C}"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E821B3A-0580-49DE-BFCB-54767A515AFD}"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7C887C3-9A6C-4168-B089-4C7762B4EB09}"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496D09-853D-47BA-9FE9-9C73D4E184DF}"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2E61825-42B3-4C7C-8E2B-79BCDB3F4017}"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A02DE59-D626-49A7-87D1-1095CF4E058E}"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lgn="ctr">
              <a:defRPr sz="2000">
                <a:solidFill>
                  <a:srgbClr val="FFFFFF"/>
                </a:solidFill>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F9535F2-D786-4BBD-80FF-FE76301162E6}" type="slidenum">
              <a:rPr lang="en-US"/>
              <a:pPr>
                <a:defRPr/>
              </a:pPr>
              <a:t>‹#›</a:t>
            </a:fld>
            <a:endParaRPr lang="en-US" dirty="0">
              <a:solidFill>
                <a:schemeClr val="tx2"/>
              </a:solidFill>
            </a:endParaRPr>
          </a:p>
        </p:txBody>
      </p:sp>
    </p:spTree>
    <p:extLst>
      <p:ext uri="{BB962C8B-B14F-4D97-AF65-F5344CB8AC3E}">
        <p14:creationId xmlns:p14="http://schemas.microsoft.com/office/powerpoint/2010/main" val="41905056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6CD734-0BA2-43C8-BD21-F6631B3FDD51}" type="slidenum">
              <a:rPr lang="en-US"/>
              <a:pPr>
                <a:defRPr/>
              </a:pPr>
              <a:t>‹#›</a:t>
            </a:fld>
            <a:endParaRPr lang="en-US" dirty="0"/>
          </a:p>
        </p:txBody>
      </p:sp>
    </p:spTree>
    <p:extLst>
      <p:ext uri="{BB962C8B-B14F-4D97-AF65-F5344CB8AC3E}">
        <p14:creationId xmlns:p14="http://schemas.microsoft.com/office/powerpoint/2010/main" val="1949109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6987E8B-5C0A-4724-BF13-7F97AF83F7AC}" type="slidenum">
              <a:rPr lang="en-US"/>
              <a:pPr>
                <a:defRPr/>
              </a:pPr>
              <a:t>‹#›</a:t>
            </a:fld>
            <a:endParaRPr lang="en-US" dirty="0"/>
          </a:p>
        </p:txBody>
      </p:sp>
    </p:spTree>
    <p:extLst>
      <p:ext uri="{BB962C8B-B14F-4D97-AF65-F5344CB8AC3E}">
        <p14:creationId xmlns:p14="http://schemas.microsoft.com/office/powerpoint/2010/main" val="28894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7"/>
          <p:cNvSpPr txBox="1">
            <a:spLocks/>
          </p:cNvSpPr>
          <p:nvPr userDrawn="1"/>
        </p:nvSpPr>
        <p:spPr bwMode="auto">
          <a:xfrm>
            <a:off x="2332038"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sz="1000" dirty="0" smtClean="0">
                <a:solidFill>
                  <a:schemeClr val="tx2">
                    <a:lumMod val="75000"/>
                  </a:schemeClr>
                </a:solidFill>
                <a:cs typeface="Times New Roman" pitchFamily="18" charset="0"/>
              </a:rPr>
              <a:t>Copyright © Texas Education Agency 2011. All rights reserved.</a:t>
            </a:r>
          </a:p>
          <a:p>
            <a:pPr algn="ctr" eaLnBrk="1" hangingPunct="1">
              <a:defRPr/>
            </a:pPr>
            <a:r>
              <a:rPr lang="en-US" sz="1000" dirty="0" smtClean="0">
                <a:solidFill>
                  <a:schemeClr val="tx2">
                    <a:lumMod val="75000"/>
                  </a:schemeClr>
                </a:solidFill>
                <a:cs typeface="Times New Roman" pitchFamily="18" charset="0"/>
              </a:rPr>
              <a:t>Images and other multimedia content used with permission.</a:t>
            </a:r>
          </a:p>
          <a:p>
            <a:pPr algn="ctr" eaLnBrk="1" hangingPunct="1">
              <a:defRPr/>
            </a:pPr>
            <a:endParaRPr lang="en-US" sz="1000" dirty="0" smtClean="0">
              <a:solidFill>
                <a:schemeClr val="tx2">
                  <a:lumMod val="75000"/>
                </a:schemeClr>
              </a:solidFill>
              <a:cs typeface="Times New Roman" pitchFamily="18" charset="0"/>
            </a:endParaRPr>
          </a:p>
        </p:txBody>
      </p:sp>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lgn="r" eaLnBrk="1" latinLnBrk="0" hangingPunct="1">
              <a:defRPr kumimoji="0" sz="1200">
                <a:solidFill>
                  <a:schemeClr val="tx1">
                    <a:tint val="95000"/>
                  </a:schemeClr>
                </a:solidFill>
              </a:defRPr>
            </a:lvl1pPr>
            <a:extLst/>
          </a:lstStyle>
          <a:p>
            <a:pPr>
              <a:defRPr/>
            </a:pPr>
            <a:fld id="{E0047DA3-FDE7-4A2E-88E0-FF1832CB9058}" type="slidenum">
              <a:rPr lang="en-US"/>
              <a:pPr>
                <a:defRPr/>
              </a:pPr>
              <a:t>‹#›</a:t>
            </a:fld>
            <a:endParaRPr lang="en-US" dirty="0"/>
          </a:p>
        </p:txBody>
      </p:sp>
    </p:spTree>
    <p:extLst>
      <p:ext uri="{BB962C8B-B14F-4D97-AF65-F5344CB8AC3E}">
        <p14:creationId xmlns:p14="http://schemas.microsoft.com/office/powerpoint/2010/main" val="401614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53D897D7-341E-49FB-8B2D-F2647A667718}" type="slidenum">
              <a:rPr lang="en-US"/>
              <a:pPr>
                <a:defRPr/>
              </a:pPr>
              <a:t>‹#›</a:t>
            </a:fld>
            <a:endParaRPr lang="en-US" dirty="0"/>
          </a:p>
        </p:txBody>
      </p:sp>
    </p:spTree>
    <p:extLst>
      <p:ext uri="{BB962C8B-B14F-4D97-AF65-F5344CB8AC3E}">
        <p14:creationId xmlns:p14="http://schemas.microsoft.com/office/powerpoint/2010/main" val="13145371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0B3B30-2A2B-44BA-95BA-EDC0BE28D518}" type="slidenum">
              <a:rPr lang="en-US"/>
              <a:pPr>
                <a:defRPr/>
              </a:pPr>
              <a:t>‹#›</a:t>
            </a:fld>
            <a:endParaRPr lang="en-US" dirty="0"/>
          </a:p>
        </p:txBody>
      </p:sp>
    </p:spTree>
    <p:extLst>
      <p:ext uri="{BB962C8B-B14F-4D97-AF65-F5344CB8AC3E}">
        <p14:creationId xmlns:p14="http://schemas.microsoft.com/office/powerpoint/2010/main" val="414650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1E8047-4979-42FC-BC49-780C941DC63B}" type="slidenum">
              <a:rPr lang="en-US"/>
              <a:pPr>
                <a:defRPr/>
              </a:pPr>
              <a:t>‹#›</a:t>
            </a:fld>
            <a:endParaRPr lang="en-US" dirty="0"/>
          </a:p>
        </p:txBody>
      </p:sp>
    </p:spTree>
    <p:extLst>
      <p:ext uri="{BB962C8B-B14F-4D97-AF65-F5344CB8AC3E}">
        <p14:creationId xmlns:p14="http://schemas.microsoft.com/office/powerpoint/2010/main" val="250390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C0E550-FABB-4DAA-9965-E70AE2A6C9B0}" type="slidenum">
              <a:rPr lang="en-US"/>
              <a:pPr>
                <a:defRPr/>
              </a:pPr>
              <a:t>‹#›</a:t>
            </a:fld>
            <a:endParaRPr lang="en-US" dirty="0"/>
          </a:p>
        </p:txBody>
      </p:sp>
    </p:spTree>
    <p:extLst>
      <p:ext uri="{BB962C8B-B14F-4D97-AF65-F5344CB8AC3E}">
        <p14:creationId xmlns:p14="http://schemas.microsoft.com/office/powerpoint/2010/main" val="169684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F484A134-6061-4EEF-A14D-F0C4BC5A0FCC}" type="slidenum">
              <a:rPr lang="en-US"/>
              <a:pPr>
                <a:defRPr/>
              </a:pPr>
              <a:t>‹#›</a:t>
            </a:fld>
            <a:endParaRPr lang="en-US" dirty="0"/>
          </a:p>
        </p:txBody>
      </p:sp>
    </p:spTree>
    <p:extLst>
      <p:ext uri="{BB962C8B-B14F-4D97-AF65-F5344CB8AC3E}">
        <p14:creationId xmlns:p14="http://schemas.microsoft.com/office/powerpoint/2010/main" val="373785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21EBA2B8-623F-493A-8F06-C2DF43C8FC85}" type="slidenum">
              <a:rPr lang="en-US"/>
              <a:pPr>
                <a:defRPr/>
              </a:pPr>
              <a:t>‹#›</a:t>
            </a:fld>
            <a:endParaRPr lang="en-US" dirty="0"/>
          </a:p>
        </p:txBody>
      </p:sp>
    </p:spTree>
    <p:extLst>
      <p:ext uri="{BB962C8B-B14F-4D97-AF65-F5344CB8AC3E}">
        <p14:creationId xmlns:p14="http://schemas.microsoft.com/office/powerpoint/2010/main" val="3576155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0A10A16D-8DF0-45F9-AD37-ADBA6E093709}" type="slidenum">
              <a:rPr lang="en-US"/>
              <a:pPr>
                <a:defRPr/>
              </a:pPr>
              <a:t>‹#›</a:t>
            </a:fld>
            <a:endParaRPr lang="en-US" dirty="0"/>
          </a:p>
        </p:txBody>
      </p:sp>
    </p:spTree>
    <p:extLst>
      <p:ext uri="{BB962C8B-B14F-4D97-AF65-F5344CB8AC3E}">
        <p14:creationId xmlns:p14="http://schemas.microsoft.com/office/powerpoint/2010/main" val="67631834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B3DC3F7B-4535-487E-998A-E4E9E59C3ED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0" r:id="rId4"/>
    <p:sldLayoutId id="2147483931" r:id="rId5"/>
    <p:sldLayoutId id="2147483932" r:id="rId6"/>
    <p:sldLayoutId id="2147483937" r:id="rId7"/>
    <p:sldLayoutId id="2147483938" r:id="rId8"/>
    <p:sldLayoutId id="2147483939" r:id="rId9"/>
    <p:sldLayoutId id="2147483933" r:id="rId10"/>
    <p:sldLayoutId id="2147483940" r:id="rId11"/>
  </p:sldLayoutIdLst>
  <p:hf hdr="0" ftr="0" dt="0"/>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a:xfrm>
            <a:off x="152400" y="3429000"/>
            <a:ext cx="8077200" cy="1676400"/>
          </a:xfrm>
        </p:spPr>
        <p:txBody>
          <a:bodyPr/>
          <a:lstStyle/>
          <a:p>
            <a:pPr eaLnBrk="1" fontAlgn="auto" hangingPunct="1">
              <a:spcAft>
                <a:spcPts val="0"/>
              </a:spcAft>
              <a:defRPr/>
            </a:pPr>
            <a:r>
              <a:rPr lang="en-US" dirty="0" smtClean="0">
                <a:solidFill>
                  <a:schemeClr val="accent1">
                    <a:satMod val="150000"/>
                  </a:schemeClr>
                </a:solidFill>
              </a:rPr>
              <a:t>History of Law Enforcement</a:t>
            </a:r>
            <a:br>
              <a:rPr lang="en-US" dirty="0" smtClean="0">
                <a:solidFill>
                  <a:schemeClr val="accent1">
                    <a:satMod val="150000"/>
                  </a:schemeClr>
                </a:solidFill>
              </a:rPr>
            </a:br>
            <a:r>
              <a:rPr lang="en-US" sz="2400" smtClean="0">
                <a:solidFill>
                  <a:schemeClr val="tx1"/>
                </a:solidFill>
                <a:latin typeface="Adobe Caslon Pro Bold" pitchFamily="18" charset="0"/>
              </a:rPr>
              <a:t>Law Enforcement I</a:t>
            </a:r>
            <a:endParaRPr lang="en-US" sz="2400" dirty="0" smtClean="0">
              <a:solidFill>
                <a:schemeClr val="tx1"/>
              </a:solidFill>
              <a:latin typeface="Times New Roman" pitchFamily="18" charset="0"/>
              <a:cs typeface="Times New Roman" pitchFamily="18" charset="0"/>
            </a:endParaRPr>
          </a:p>
        </p:txBody>
      </p:sp>
      <p:pic>
        <p:nvPicPr>
          <p:cNvPr id="9219" name="Picture 42" descr="L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145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banner-sm.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5181600"/>
            <a:ext cx="91440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romanempirema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76400"/>
            <a:ext cx="8610600" cy="468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Roman Contribution </a:t>
            </a:r>
            <a:r>
              <a:rPr lang="en-US" sz="2800" dirty="0" smtClean="0">
                <a:solidFill>
                  <a:schemeClr val="accent1">
                    <a:satMod val="150000"/>
                  </a:schemeClr>
                </a:solidFill>
              </a:rPr>
              <a:t>(continued)</a:t>
            </a:r>
          </a:p>
        </p:txBody>
      </p:sp>
      <p:sp>
        <p:nvSpPr>
          <p:cNvPr id="18436" name="Content Placeholder 2"/>
          <p:cNvSpPr>
            <a:spLocks noGrp="1"/>
          </p:cNvSpPr>
          <p:nvPr>
            <p:ph idx="1"/>
          </p:nvPr>
        </p:nvSpPr>
        <p:spPr>
          <a:xfrm>
            <a:off x="838200" y="2133600"/>
            <a:ext cx="7848600" cy="4495800"/>
          </a:xfrm>
        </p:spPr>
        <p:txBody>
          <a:bodyPr/>
          <a:lstStyle/>
          <a:p>
            <a:pPr eaLnBrk="1" hangingPunct="1"/>
            <a:r>
              <a:rPr lang="en-US" smtClean="0"/>
              <a:t>The police were divided into seven divisions with fourteen districts. </a:t>
            </a:r>
          </a:p>
          <a:p>
            <a:pPr eaLnBrk="1" hangingPunct="1"/>
            <a:endParaRPr lang="en-US" smtClean="0"/>
          </a:p>
          <a:p>
            <a:pPr eaLnBrk="1" hangingPunct="1"/>
            <a:r>
              <a:rPr lang="en-US" smtClean="0"/>
              <a:t>These districts represent the first city police precincts, a system still used today.</a:t>
            </a:r>
          </a:p>
        </p:txBody>
      </p:sp>
      <p:sp>
        <p:nvSpPr>
          <p:cNvPr id="5" name="Slide Number Placeholder 4"/>
          <p:cNvSpPr>
            <a:spLocks noGrp="1"/>
          </p:cNvSpPr>
          <p:nvPr>
            <p:ph type="sldNum" sz="quarter" idx="10"/>
          </p:nvPr>
        </p:nvSpPr>
        <p:spPr/>
        <p:txBody>
          <a:bodyPr/>
          <a:lstStyle/>
          <a:p>
            <a:pPr>
              <a:defRPr/>
            </a:pPr>
            <a:fld id="{0DA9C99B-09CB-4A44-AB71-6E8C663C8456}"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descr="britishcops.jpg"/>
          <p:cNvPicPr>
            <a:picLocks noChangeAspect="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914400" y="1600200"/>
            <a:ext cx="757713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AutoShape 2"/>
          <p:cNvSpPr>
            <a:spLocks noGrp="1" noChangeArrowheads="1"/>
          </p:cNvSpPr>
          <p:nvPr>
            <p:ph type="title"/>
          </p:nvPr>
        </p:nvSpPr>
        <p:spPr>
          <a:xfrm>
            <a:off x="609600" y="152400"/>
            <a:ext cx="7924800" cy="1143000"/>
          </a:xfrm>
        </p:spPr>
        <p:txBody>
          <a:bodyPr/>
          <a:lstStyle/>
          <a:p>
            <a:pPr eaLnBrk="1" fontAlgn="auto" hangingPunct="1">
              <a:spcAft>
                <a:spcPts val="0"/>
              </a:spcAft>
              <a:defRPr/>
            </a:pPr>
            <a:r>
              <a:rPr lang="en-US" dirty="0" smtClean="0">
                <a:solidFill>
                  <a:schemeClr val="accent1">
                    <a:satMod val="150000"/>
                  </a:schemeClr>
                </a:solidFill>
              </a:rPr>
              <a:t>English Roots</a:t>
            </a:r>
          </a:p>
        </p:txBody>
      </p:sp>
      <p:sp>
        <p:nvSpPr>
          <p:cNvPr id="19460" name="Rectangle 3"/>
          <p:cNvSpPr>
            <a:spLocks noGrp="1" noChangeArrowheads="1"/>
          </p:cNvSpPr>
          <p:nvPr>
            <p:ph idx="1"/>
          </p:nvPr>
        </p:nvSpPr>
        <p:spPr>
          <a:xfrm>
            <a:off x="990600" y="1981200"/>
            <a:ext cx="7696200" cy="3886200"/>
          </a:xfrm>
        </p:spPr>
        <p:txBody>
          <a:bodyPr/>
          <a:lstStyle/>
          <a:p>
            <a:pPr eaLnBrk="1" hangingPunct="1"/>
            <a:r>
              <a:rPr lang="en-US" smtClean="0"/>
              <a:t>American law enforcement concepts originated in England around 900 A. D.</a:t>
            </a:r>
          </a:p>
          <a:p>
            <a:pPr eaLnBrk="1" hangingPunct="1">
              <a:buFont typeface="Wingdings" pitchFamily="2" charset="2"/>
              <a:buNone/>
            </a:pPr>
            <a:endParaRPr lang="en-US" smtClean="0"/>
          </a:p>
          <a:p>
            <a:pPr eaLnBrk="1" hangingPunct="1"/>
            <a:r>
              <a:rPr lang="en-US" smtClean="0"/>
              <a:t>Justice was primarily a private matter sought by victims and/or their family members, and based on revenge and retribution.</a:t>
            </a:r>
          </a:p>
        </p:txBody>
      </p:sp>
      <p:sp>
        <p:nvSpPr>
          <p:cNvPr id="5" name="Slide Number Placeholder 4"/>
          <p:cNvSpPr>
            <a:spLocks noGrp="1"/>
          </p:cNvSpPr>
          <p:nvPr>
            <p:ph type="sldNum" sz="quarter" idx="10"/>
          </p:nvPr>
        </p:nvSpPr>
        <p:spPr/>
        <p:txBody>
          <a:bodyPr/>
          <a:lstStyle/>
          <a:p>
            <a:pPr>
              <a:defRPr/>
            </a:pPr>
            <a:fld id="{9924CAF4-620B-4A25-9A15-A237218B1ACC}"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Frankpledge System and Tithing</a:t>
            </a:r>
          </a:p>
        </p:txBody>
      </p:sp>
      <p:sp>
        <p:nvSpPr>
          <p:cNvPr id="15363" name="Rectangle 3"/>
          <p:cNvSpPr>
            <a:spLocks noGrp="1" noChangeArrowheads="1"/>
          </p:cNvSpPr>
          <p:nvPr>
            <p:ph idx="1"/>
          </p:nvPr>
        </p:nvSpPr>
        <p:spPr>
          <a:xfrm>
            <a:off x="304800" y="1752600"/>
            <a:ext cx="7086600" cy="4038600"/>
          </a:xfrm>
        </p:spPr>
        <p:txBody>
          <a:bodyPr rtlCol="0">
            <a:noAutofit/>
          </a:bodyPr>
          <a:lstStyle/>
          <a:p>
            <a:pPr marL="438912" indent="-320040" eaLnBrk="1" fontAlgn="auto" hangingPunct="1">
              <a:spcBef>
                <a:spcPts val="0"/>
              </a:spcBef>
              <a:spcAft>
                <a:spcPts val="0"/>
              </a:spcAft>
              <a:buFont typeface="Wingdings 2"/>
              <a:buChar char=""/>
              <a:defRPr/>
            </a:pPr>
            <a:r>
              <a:rPr lang="en-US" dirty="0" smtClean="0"/>
              <a:t>King William, following the Norman Conquest in 1066, instituted a form of community policing called the </a:t>
            </a:r>
            <a:r>
              <a:rPr lang="en-US" b="1" i="1" dirty="0" smtClean="0"/>
              <a:t>frankpledge system</a:t>
            </a:r>
            <a:r>
              <a:rPr lang="en-US" dirty="0" smtClean="0"/>
              <a:t>.</a:t>
            </a:r>
          </a:p>
          <a:p>
            <a:pPr marL="438912" indent="-320040" eaLnBrk="1" fontAlgn="auto" hangingPunct="1">
              <a:spcBef>
                <a:spcPts val="0"/>
              </a:spcBef>
              <a:spcAft>
                <a:spcPts val="0"/>
              </a:spcAft>
              <a:buFont typeface="Wingdings" pitchFamily="2" charset="2"/>
              <a:buNone/>
              <a:defRPr/>
            </a:pPr>
            <a:endParaRPr lang="en-US" dirty="0" smtClean="0"/>
          </a:p>
          <a:p>
            <a:pPr marL="438912" indent="-320040" eaLnBrk="1" fontAlgn="auto" hangingPunct="1">
              <a:spcBef>
                <a:spcPts val="0"/>
              </a:spcBef>
              <a:spcAft>
                <a:spcPts val="0"/>
              </a:spcAft>
              <a:buFont typeface="Wingdings 2"/>
              <a:buChar char=""/>
              <a:defRPr/>
            </a:pPr>
            <a:r>
              <a:rPr lang="en-US" dirty="0" smtClean="0"/>
              <a:t>Every male over twelve years of </a:t>
            </a:r>
          </a:p>
          <a:p>
            <a:pPr indent="-34925" eaLnBrk="1" fontAlgn="auto" hangingPunct="1">
              <a:spcBef>
                <a:spcPts val="0"/>
              </a:spcBef>
              <a:spcAft>
                <a:spcPts val="0"/>
              </a:spcAft>
              <a:buFont typeface="Wingdings 2"/>
              <a:buNone/>
              <a:defRPr/>
            </a:pPr>
            <a:r>
              <a:rPr lang="en-US" dirty="0" smtClean="0"/>
              <a:t>age was required to form a group </a:t>
            </a:r>
          </a:p>
          <a:p>
            <a:pPr indent="-34925" eaLnBrk="1" fontAlgn="auto" hangingPunct="1">
              <a:spcBef>
                <a:spcPts val="0"/>
              </a:spcBef>
              <a:spcAft>
                <a:spcPts val="0"/>
              </a:spcAft>
              <a:buFont typeface="Wingdings 2"/>
              <a:buNone/>
              <a:defRPr/>
            </a:pPr>
            <a:r>
              <a:rPr lang="en-US" dirty="0" smtClean="0"/>
              <a:t>of ten families called a </a:t>
            </a:r>
            <a:r>
              <a:rPr lang="en-US" b="1" i="1" dirty="0" smtClean="0"/>
              <a:t>tithing.</a:t>
            </a:r>
            <a:r>
              <a:rPr lang="en-US" dirty="0" smtClean="0"/>
              <a:t> </a:t>
            </a:r>
          </a:p>
        </p:txBody>
      </p:sp>
      <p:sp>
        <p:nvSpPr>
          <p:cNvPr id="5" name="Slide Number Placeholder 4"/>
          <p:cNvSpPr>
            <a:spLocks noGrp="1"/>
          </p:cNvSpPr>
          <p:nvPr>
            <p:ph type="sldNum" sz="quarter" idx="10"/>
          </p:nvPr>
        </p:nvSpPr>
        <p:spPr/>
        <p:txBody>
          <a:bodyPr/>
          <a:lstStyle/>
          <a:p>
            <a:pPr>
              <a:defRPr/>
            </a:pPr>
            <a:fld id="{783C38CB-AAFB-4787-8BC5-EA7FF6F62355}" type="slidenum">
              <a:rPr lang="en-US"/>
              <a:pPr>
                <a:defRPr/>
              </a:pPr>
              <a:t>12</a:t>
            </a:fld>
            <a:endParaRPr lang="en-US" dirty="0"/>
          </a:p>
        </p:txBody>
      </p:sp>
      <p:pic>
        <p:nvPicPr>
          <p:cNvPr id="20485" name="Picture 5" descr="kingwillia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73800" y="2743200"/>
            <a:ext cx="2870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a:xfrm>
            <a:off x="304800" y="152400"/>
            <a:ext cx="9144000" cy="1143000"/>
          </a:xfrm>
        </p:spPr>
        <p:txBody>
          <a:bodyPr>
            <a:noAutofit/>
          </a:bodyPr>
          <a:lstStyle/>
          <a:p>
            <a:pPr eaLnBrk="1" fontAlgn="auto" hangingPunct="1">
              <a:spcAft>
                <a:spcPts val="0"/>
              </a:spcAft>
              <a:defRPr/>
            </a:pPr>
            <a:r>
              <a:rPr lang="en-US" dirty="0" smtClean="0">
                <a:solidFill>
                  <a:schemeClr val="accent1">
                    <a:satMod val="150000"/>
                  </a:schemeClr>
                </a:solidFill>
              </a:rPr>
              <a:t>Shires, Shire Reeve, and Constable</a:t>
            </a:r>
          </a:p>
        </p:txBody>
      </p:sp>
      <p:sp>
        <p:nvSpPr>
          <p:cNvPr id="21507" name="Rectangle 3"/>
          <p:cNvSpPr>
            <a:spLocks noGrp="1" noChangeArrowheads="1"/>
          </p:cNvSpPr>
          <p:nvPr>
            <p:ph idx="1"/>
          </p:nvPr>
        </p:nvSpPr>
        <p:spPr>
          <a:xfrm>
            <a:off x="533400" y="1905000"/>
            <a:ext cx="7997825" cy="4410075"/>
          </a:xfrm>
        </p:spPr>
        <p:txBody>
          <a:bodyPr/>
          <a:lstStyle/>
          <a:p>
            <a:pPr eaLnBrk="1" hangingPunct="1">
              <a:lnSpc>
                <a:spcPct val="90000"/>
              </a:lnSpc>
            </a:pPr>
            <a:r>
              <a:rPr lang="en-US" smtClean="0"/>
              <a:t>In the larger areas of land, ten tithings were grouped together to form a group of one hundred. This hundred was called a </a:t>
            </a:r>
            <a:r>
              <a:rPr lang="en-US" b="1" i="1" smtClean="0"/>
              <a:t>shire.</a:t>
            </a:r>
          </a:p>
          <a:p>
            <a:pPr eaLnBrk="1" hangingPunct="1">
              <a:lnSpc>
                <a:spcPct val="90000"/>
              </a:lnSpc>
              <a:buFont typeface="Wingdings" pitchFamily="2" charset="2"/>
              <a:buNone/>
            </a:pPr>
            <a:endParaRPr lang="en-US" b="1" i="1" smtClean="0"/>
          </a:p>
          <a:p>
            <a:pPr eaLnBrk="1" hangingPunct="1">
              <a:lnSpc>
                <a:spcPct val="90000"/>
              </a:lnSpc>
            </a:pPr>
            <a:r>
              <a:rPr lang="en-US" smtClean="0"/>
              <a:t>The top law enforcement official was known as the </a:t>
            </a:r>
            <a:r>
              <a:rPr lang="en-US" b="1" i="1" smtClean="0"/>
              <a:t>shire reeve</a:t>
            </a:r>
            <a:r>
              <a:rPr lang="en-US" smtClean="0"/>
              <a:t>.</a:t>
            </a:r>
          </a:p>
        </p:txBody>
      </p:sp>
      <p:sp>
        <p:nvSpPr>
          <p:cNvPr id="4" name="Slide Number Placeholder 3"/>
          <p:cNvSpPr>
            <a:spLocks noGrp="1"/>
          </p:cNvSpPr>
          <p:nvPr>
            <p:ph type="sldNum" sz="quarter" idx="10"/>
          </p:nvPr>
        </p:nvSpPr>
        <p:spPr/>
        <p:txBody>
          <a:bodyPr/>
          <a:lstStyle/>
          <a:p>
            <a:pPr>
              <a:defRPr/>
            </a:pPr>
            <a:fld id="{451B5103-894F-4258-9170-40C9C183EA1A}" type="slidenum">
              <a:rPr lang="en-US"/>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04800" y="152400"/>
            <a:ext cx="8839200" cy="1143000"/>
          </a:xfrm>
        </p:spPr>
        <p:txBody>
          <a:bodyPr>
            <a:noAutofit/>
          </a:bodyPr>
          <a:lstStyle/>
          <a:p>
            <a:pPr eaLnBrk="1" fontAlgn="auto" hangingPunct="1">
              <a:spcAft>
                <a:spcPts val="0"/>
              </a:spcAft>
              <a:defRPr/>
            </a:pPr>
            <a:r>
              <a:rPr lang="en-US" dirty="0" smtClean="0">
                <a:solidFill>
                  <a:schemeClr val="accent1">
                    <a:satMod val="150000"/>
                  </a:schemeClr>
                </a:solidFill>
              </a:rPr>
              <a:t>Shires, Shire Reeve, and Constable</a:t>
            </a:r>
            <a:br>
              <a:rPr lang="en-US" dirty="0" smtClean="0">
                <a:solidFill>
                  <a:schemeClr val="accent1">
                    <a:satMod val="150000"/>
                  </a:schemeClr>
                </a:solidFill>
              </a:rPr>
            </a:br>
            <a:r>
              <a:rPr lang="en-US" sz="2800" dirty="0">
                <a:solidFill>
                  <a:schemeClr val="accent1">
                    <a:satMod val="150000"/>
                  </a:schemeClr>
                </a:solidFill>
              </a:rPr>
              <a:t>(continued)</a:t>
            </a:r>
            <a:endParaRPr lang="en-US" sz="2800" dirty="0" smtClean="0">
              <a:solidFill>
                <a:schemeClr val="accent1">
                  <a:satMod val="150000"/>
                </a:schemeClr>
              </a:solidFill>
            </a:endParaRPr>
          </a:p>
        </p:txBody>
      </p:sp>
      <p:sp>
        <p:nvSpPr>
          <p:cNvPr id="22531" name="Content Placeholder 2"/>
          <p:cNvSpPr>
            <a:spLocks noGrp="1"/>
          </p:cNvSpPr>
          <p:nvPr>
            <p:ph idx="1"/>
          </p:nvPr>
        </p:nvSpPr>
        <p:spPr>
          <a:xfrm>
            <a:off x="457200" y="1774825"/>
            <a:ext cx="6248400" cy="4625975"/>
          </a:xfrm>
        </p:spPr>
        <p:txBody>
          <a:bodyPr/>
          <a:lstStyle/>
          <a:p>
            <a:pPr eaLnBrk="1" hangingPunct="1">
              <a:lnSpc>
                <a:spcPct val="90000"/>
              </a:lnSpc>
            </a:pPr>
            <a:r>
              <a:rPr lang="en-US" sz="3600" smtClean="0"/>
              <a:t>The shire reeve</a:t>
            </a:r>
          </a:p>
          <a:p>
            <a:pPr lvl="1" eaLnBrk="1" hangingPunct="1">
              <a:lnSpc>
                <a:spcPct val="90000"/>
              </a:lnSpc>
            </a:pPr>
            <a:r>
              <a:rPr lang="en-US" sz="3200" smtClean="0"/>
              <a:t>Was the beginning of the American </a:t>
            </a:r>
            <a:r>
              <a:rPr lang="en-US" sz="3200" b="1" i="1" smtClean="0"/>
              <a:t>sheriff</a:t>
            </a:r>
            <a:endParaRPr lang="en-US" sz="3200" smtClean="0"/>
          </a:p>
          <a:p>
            <a:pPr lvl="1" eaLnBrk="1" hangingPunct="1">
              <a:lnSpc>
                <a:spcPct val="90000"/>
              </a:lnSpc>
            </a:pPr>
            <a:r>
              <a:rPr lang="en-US" sz="3200" smtClean="0"/>
              <a:t>Was often assisted by the </a:t>
            </a:r>
            <a:r>
              <a:rPr lang="en-US" sz="3200" b="1" i="1" smtClean="0"/>
              <a:t>constables </a:t>
            </a:r>
            <a:r>
              <a:rPr lang="en-US" sz="3200" smtClean="0"/>
              <a:t>who organized posses to chase and apprehend criminals</a:t>
            </a:r>
          </a:p>
          <a:p>
            <a:pPr eaLnBrk="1" hangingPunct="1"/>
            <a:endParaRPr lang="en-US" smtClean="0"/>
          </a:p>
        </p:txBody>
      </p:sp>
      <p:sp>
        <p:nvSpPr>
          <p:cNvPr id="5" name="Slide Number Placeholder 4"/>
          <p:cNvSpPr>
            <a:spLocks noGrp="1"/>
          </p:cNvSpPr>
          <p:nvPr>
            <p:ph type="sldNum" sz="quarter" idx="10"/>
          </p:nvPr>
        </p:nvSpPr>
        <p:spPr/>
        <p:txBody>
          <a:bodyPr/>
          <a:lstStyle/>
          <a:p>
            <a:pPr>
              <a:defRPr/>
            </a:pPr>
            <a:fld id="{0057B4B5-25FE-47ED-AA53-3D5E960F71DD}" type="slidenum">
              <a:rPr lang="en-US"/>
              <a:pPr>
                <a:defRPr/>
              </a:pPr>
              <a:t>14</a:t>
            </a:fld>
            <a:endParaRPr lang="en-US" dirty="0"/>
          </a:p>
        </p:txBody>
      </p:sp>
      <p:pic>
        <p:nvPicPr>
          <p:cNvPr id="22533" name="Picture 5" descr="sheriff.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6002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Night Watch System</a:t>
            </a:r>
          </a:p>
        </p:txBody>
      </p:sp>
      <p:sp>
        <p:nvSpPr>
          <p:cNvPr id="23555" name="Rectangle 3"/>
          <p:cNvSpPr>
            <a:spLocks noGrp="1" noChangeArrowheads="1"/>
          </p:cNvSpPr>
          <p:nvPr>
            <p:ph idx="1"/>
          </p:nvPr>
        </p:nvSpPr>
        <p:spPr>
          <a:xfrm>
            <a:off x="381000" y="1774825"/>
            <a:ext cx="8229600" cy="4625975"/>
          </a:xfrm>
        </p:spPr>
        <p:txBody>
          <a:bodyPr/>
          <a:lstStyle/>
          <a:p>
            <a:pPr eaLnBrk="1" hangingPunct="1">
              <a:lnSpc>
                <a:spcPct val="90000"/>
              </a:lnSpc>
            </a:pPr>
            <a:r>
              <a:rPr lang="en-US" smtClean="0"/>
              <a:t>In 1285, the statute of Winchester passed, establishing the </a:t>
            </a:r>
            <a:r>
              <a:rPr lang="en-US" b="1" i="1" smtClean="0"/>
              <a:t>night watch</a:t>
            </a:r>
            <a:r>
              <a:rPr lang="en-US" smtClean="0"/>
              <a:t> </a:t>
            </a:r>
            <a:r>
              <a:rPr lang="en-US" b="1" i="1" smtClean="0"/>
              <a:t>system</a:t>
            </a:r>
            <a:r>
              <a:rPr lang="en-US" smtClean="0"/>
              <a:t> of protection.</a:t>
            </a:r>
          </a:p>
          <a:p>
            <a:pPr eaLnBrk="1" hangingPunct="1">
              <a:lnSpc>
                <a:spcPct val="90000"/>
              </a:lnSpc>
              <a:buFont typeface="Wingdings" pitchFamily="2" charset="2"/>
              <a:buNone/>
            </a:pPr>
            <a:endParaRPr lang="en-US" smtClean="0"/>
          </a:p>
          <a:p>
            <a:pPr eaLnBrk="1" hangingPunct="1">
              <a:lnSpc>
                <a:spcPct val="90000"/>
              </a:lnSpc>
            </a:pPr>
            <a:r>
              <a:rPr lang="en-US" smtClean="0"/>
              <a:t>One man from each parish was selected as constable. </a:t>
            </a:r>
          </a:p>
        </p:txBody>
      </p:sp>
      <p:sp>
        <p:nvSpPr>
          <p:cNvPr id="5" name="Slide Number Placeholder 4"/>
          <p:cNvSpPr>
            <a:spLocks noGrp="1"/>
          </p:cNvSpPr>
          <p:nvPr>
            <p:ph type="sldNum" sz="quarter" idx="10"/>
          </p:nvPr>
        </p:nvSpPr>
        <p:spPr/>
        <p:txBody>
          <a:bodyPr/>
          <a:lstStyle/>
          <a:p>
            <a:pPr>
              <a:defRPr/>
            </a:pPr>
            <a:fld id="{86081BC4-4221-411A-BAE5-5CCDCADE55CB}" type="slidenum">
              <a:rPr lang="en-US"/>
              <a:pPr>
                <a:defRPr/>
              </a:pPr>
              <a:t>15</a:t>
            </a:fld>
            <a:endParaRPr lang="en-US" dirty="0"/>
          </a:p>
        </p:txBody>
      </p:sp>
      <p:pic>
        <p:nvPicPr>
          <p:cNvPr id="23557" name="Picture 5" descr="crescentmoonst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267200"/>
            <a:ext cx="27432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Night Watch System </a:t>
            </a:r>
            <a:r>
              <a:rPr lang="en-US" sz="2800" dirty="0" smtClean="0">
                <a:solidFill>
                  <a:schemeClr val="accent1">
                    <a:satMod val="150000"/>
                  </a:schemeClr>
                </a:solidFill>
              </a:rPr>
              <a:t>(continued)</a:t>
            </a:r>
          </a:p>
        </p:txBody>
      </p:sp>
      <p:sp>
        <p:nvSpPr>
          <p:cNvPr id="24579" name="Content Placeholder 2"/>
          <p:cNvSpPr>
            <a:spLocks noGrp="1"/>
          </p:cNvSpPr>
          <p:nvPr>
            <p:ph idx="1"/>
          </p:nvPr>
        </p:nvSpPr>
        <p:spPr>
          <a:xfrm>
            <a:off x="457200" y="1905000"/>
            <a:ext cx="7769225" cy="3724275"/>
          </a:xfrm>
        </p:spPr>
        <p:txBody>
          <a:bodyPr/>
          <a:lstStyle/>
          <a:p>
            <a:pPr eaLnBrk="1" hangingPunct="1">
              <a:lnSpc>
                <a:spcPct val="90000"/>
              </a:lnSpc>
            </a:pPr>
            <a:r>
              <a:rPr lang="en-US" smtClean="0"/>
              <a:t>The constable would draft citizens as watchmen to guard the city at night.</a:t>
            </a:r>
          </a:p>
          <a:p>
            <a:pPr eaLnBrk="1" hangingPunct="1">
              <a:lnSpc>
                <a:spcPct val="90000"/>
              </a:lnSpc>
              <a:buFont typeface="Wingdings" pitchFamily="2" charset="2"/>
              <a:buNone/>
            </a:pPr>
            <a:endParaRPr lang="en-US" smtClean="0"/>
          </a:p>
          <a:p>
            <a:pPr eaLnBrk="1" hangingPunct="1">
              <a:lnSpc>
                <a:spcPct val="90000"/>
              </a:lnSpc>
            </a:pPr>
            <a:r>
              <a:rPr lang="en-US" smtClean="0"/>
              <a:t>These citizens were not paid, and often were found not doing their job.</a:t>
            </a:r>
          </a:p>
          <a:p>
            <a:pPr eaLnBrk="1" hangingPunct="1"/>
            <a:endParaRPr lang="en-US" smtClean="0"/>
          </a:p>
        </p:txBody>
      </p:sp>
      <p:sp>
        <p:nvSpPr>
          <p:cNvPr id="4" name="Slide Number Placeholder 3"/>
          <p:cNvSpPr>
            <a:spLocks noGrp="1"/>
          </p:cNvSpPr>
          <p:nvPr>
            <p:ph type="sldNum" sz="quarter" idx="10"/>
          </p:nvPr>
        </p:nvSpPr>
        <p:spPr/>
        <p:txBody>
          <a:bodyPr/>
          <a:lstStyle/>
          <a:p>
            <a:pPr>
              <a:defRPr/>
            </a:pPr>
            <a:fld id="{4FB13B5F-AFDF-4D86-A93B-0B7D1534E6D4}" type="slidenum">
              <a:rPr lang="en-US"/>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Justice of </a:t>
            </a:r>
            <a:r>
              <a:rPr lang="en-US" dirty="0" smtClean="0">
                <a:solidFill>
                  <a:srgbClr val="FFC000"/>
                </a:solidFill>
              </a:rPr>
              <a:t>the</a:t>
            </a:r>
            <a:r>
              <a:rPr lang="en-US" dirty="0" smtClean="0">
                <a:solidFill>
                  <a:srgbClr val="FF0000"/>
                </a:solidFill>
              </a:rPr>
              <a:t> </a:t>
            </a:r>
            <a:r>
              <a:rPr lang="en-US" dirty="0" smtClean="0">
                <a:solidFill>
                  <a:schemeClr val="accent1">
                    <a:satMod val="150000"/>
                  </a:schemeClr>
                </a:solidFill>
              </a:rPr>
              <a:t>Peace</a:t>
            </a:r>
          </a:p>
        </p:txBody>
      </p:sp>
      <p:sp>
        <p:nvSpPr>
          <p:cNvPr id="25603" name="Rectangle 3"/>
          <p:cNvSpPr>
            <a:spLocks noGrp="1" noChangeArrowheads="1"/>
          </p:cNvSpPr>
          <p:nvPr>
            <p:ph idx="1"/>
          </p:nvPr>
        </p:nvSpPr>
        <p:spPr>
          <a:xfrm>
            <a:off x="304800" y="1752600"/>
            <a:ext cx="8610600" cy="1371600"/>
          </a:xfrm>
        </p:spPr>
        <p:txBody>
          <a:bodyPr/>
          <a:lstStyle/>
          <a:p>
            <a:pPr eaLnBrk="1" hangingPunct="1">
              <a:lnSpc>
                <a:spcPct val="90000"/>
              </a:lnSpc>
            </a:pPr>
            <a:r>
              <a:rPr lang="en-US" smtClean="0"/>
              <a:t>In 1326, the shire reeve was replaced with the office of the </a:t>
            </a:r>
            <a:r>
              <a:rPr lang="en-US" b="1" i="1" smtClean="0"/>
              <a:t>justice of peace.</a:t>
            </a:r>
          </a:p>
          <a:p>
            <a:pPr eaLnBrk="1" hangingPunct="1">
              <a:lnSpc>
                <a:spcPct val="90000"/>
              </a:lnSpc>
              <a:buFont typeface="Wingdings" pitchFamily="2" charset="2"/>
              <a:buNone/>
            </a:pPr>
            <a:endParaRPr lang="en-US" sz="2500" b="1" i="1" smtClean="0"/>
          </a:p>
        </p:txBody>
      </p:sp>
      <p:sp>
        <p:nvSpPr>
          <p:cNvPr id="6" name="Rectangle 3"/>
          <p:cNvSpPr txBox="1">
            <a:spLocks noChangeArrowheads="1"/>
          </p:cNvSpPr>
          <p:nvPr/>
        </p:nvSpPr>
        <p:spPr>
          <a:xfrm>
            <a:off x="3657600" y="2895600"/>
            <a:ext cx="5105400" cy="3581400"/>
          </a:xfrm>
          <a:prstGeom prst="rect">
            <a:avLst/>
          </a:prstGeom>
        </p:spPr>
        <p:txBody>
          <a:bodyPr lIns="54864" tIns="91440">
            <a:normAutofit/>
          </a:bodyPr>
          <a:lstStyle/>
          <a:p>
            <a:pPr marL="438912" indent="-320040" fontAlgn="auto">
              <a:lnSpc>
                <a:spcPct val="90000"/>
              </a:lnSpc>
              <a:spcBef>
                <a:spcPts val="0"/>
              </a:spcBef>
              <a:spcAft>
                <a:spcPts val="0"/>
              </a:spcAft>
              <a:buClr>
                <a:schemeClr val="accent1"/>
              </a:buClr>
              <a:buSzPct val="80000"/>
              <a:buFont typeface="Wingdings 2"/>
              <a:buChar char=""/>
              <a:defRPr/>
            </a:pPr>
            <a:r>
              <a:rPr lang="en-US" sz="3200" dirty="0">
                <a:latin typeface="+mn-lt"/>
              </a:rPr>
              <a:t>Supervised various law enforcement activities including:</a:t>
            </a:r>
            <a:endParaRPr lang="en-US" dirty="0">
              <a:latin typeface="+mn-lt"/>
            </a:endParaRPr>
          </a:p>
          <a:p>
            <a:pPr marL="896112" lvl="1" indent="-320040" fontAlgn="auto">
              <a:lnSpc>
                <a:spcPct val="90000"/>
              </a:lnSpc>
              <a:spcBef>
                <a:spcPts val="0"/>
              </a:spcBef>
              <a:spcAft>
                <a:spcPts val="0"/>
              </a:spcAft>
              <a:buClr>
                <a:schemeClr val="accent1">
                  <a:lumMod val="60000"/>
                  <a:lumOff val="40000"/>
                </a:schemeClr>
              </a:buClr>
              <a:buSzPct val="80000"/>
              <a:buFont typeface="Wingdings" pitchFamily="2" charset="2"/>
              <a:buChar char="§"/>
              <a:defRPr/>
            </a:pPr>
            <a:r>
              <a:rPr lang="en-US" sz="3000" dirty="0">
                <a:latin typeface="+mn-lt"/>
              </a:rPr>
              <a:t>investigating crimes,</a:t>
            </a:r>
          </a:p>
          <a:p>
            <a:pPr marL="896112" lvl="1" indent="-320040" fontAlgn="auto">
              <a:lnSpc>
                <a:spcPct val="90000"/>
              </a:lnSpc>
              <a:spcBef>
                <a:spcPts val="0"/>
              </a:spcBef>
              <a:spcAft>
                <a:spcPts val="0"/>
              </a:spcAft>
              <a:buClr>
                <a:schemeClr val="accent1">
                  <a:lumMod val="60000"/>
                  <a:lumOff val="40000"/>
                </a:schemeClr>
              </a:buClr>
              <a:buSzPct val="80000"/>
              <a:buFont typeface="Wingdings" pitchFamily="2" charset="2"/>
              <a:buChar char="§"/>
              <a:defRPr/>
            </a:pPr>
            <a:r>
              <a:rPr lang="en-US" sz="3000" dirty="0">
                <a:latin typeface="+mn-lt"/>
              </a:rPr>
              <a:t>securing criminals for trial</a:t>
            </a:r>
          </a:p>
          <a:p>
            <a:pPr marL="896112" lvl="1" indent="-320040" fontAlgn="auto">
              <a:lnSpc>
                <a:spcPct val="90000"/>
              </a:lnSpc>
              <a:spcBef>
                <a:spcPts val="0"/>
              </a:spcBef>
              <a:spcAft>
                <a:spcPts val="0"/>
              </a:spcAft>
              <a:buClr>
                <a:schemeClr val="accent1">
                  <a:lumMod val="60000"/>
                  <a:lumOff val="40000"/>
                </a:schemeClr>
              </a:buClr>
              <a:buSzPct val="80000"/>
              <a:buFont typeface="Wingdings" pitchFamily="2" charset="2"/>
              <a:buChar char="§"/>
              <a:defRPr/>
            </a:pPr>
            <a:r>
              <a:rPr lang="en-US" sz="3000" dirty="0">
                <a:latin typeface="+mn-lt"/>
              </a:rPr>
              <a:t>organizing night watch system</a:t>
            </a:r>
          </a:p>
          <a:p>
            <a:pPr marL="438912" indent="-320040" fontAlgn="auto">
              <a:lnSpc>
                <a:spcPct val="90000"/>
              </a:lnSpc>
              <a:spcBef>
                <a:spcPts val="0"/>
              </a:spcBef>
              <a:spcAft>
                <a:spcPts val="0"/>
              </a:spcAft>
              <a:buClr>
                <a:schemeClr val="accent1"/>
              </a:buClr>
              <a:buSzPct val="80000"/>
              <a:buFont typeface="Wingdings 2"/>
              <a:buChar char=""/>
              <a:defRPr/>
            </a:pPr>
            <a:endParaRPr lang="en-US" sz="3200" b="1" i="1" dirty="0">
              <a:latin typeface="+mn-lt"/>
            </a:endParaRPr>
          </a:p>
          <a:p>
            <a:pPr marL="438912" indent="-320040" fontAlgn="auto">
              <a:lnSpc>
                <a:spcPct val="90000"/>
              </a:lnSpc>
              <a:spcBef>
                <a:spcPts val="0"/>
              </a:spcBef>
              <a:spcAft>
                <a:spcPts val="0"/>
              </a:spcAft>
              <a:buClr>
                <a:schemeClr val="accent1"/>
              </a:buClr>
              <a:buSzPct val="80000"/>
              <a:buFont typeface="Wingdings" pitchFamily="2" charset="2"/>
              <a:buNone/>
              <a:defRPr/>
            </a:pPr>
            <a:endParaRPr lang="en-US" sz="2500" b="1" i="1" dirty="0">
              <a:latin typeface="+mn-lt"/>
            </a:endParaRPr>
          </a:p>
        </p:txBody>
      </p:sp>
      <p:sp>
        <p:nvSpPr>
          <p:cNvPr id="7" name="Slide Number Placeholder 6"/>
          <p:cNvSpPr>
            <a:spLocks noGrp="1"/>
          </p:cNvSpPr>
          <p:nvPr>
            <p:ph type="sldNum" sz="quarter" idx="10"/>
          </p:nvPr>
        </p:nvSpPr>
        <p:spPr/>
        <p:txBody>
          <a:bodyPr/>
          <a:lstStyle/>
          <a:p>
            <a:pPr>
              <a:defRPr/>
            </a:pPr>
            <a:fld id="{B9DBA1F4-61B6-4863-97B6-CAAFE8E4D538}" type="slidenum">
              <a:rPr lang="en-US"/>
              <a:pPr>
                <a:defRPr/>
              </a:pPr>
              <a:t>17</a:t>
            </a:fld>
            <a:endParaRPr lang="en-US" dirty="0"/>
          </a:p>
        </p:txBody>
      </p:sp>
      <p:pic>
        <p:nvPicPr>
          <p:cNvPr id="25606" name="Picture 7" descr="scalesofjustic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048000"/>
            <a:ext cx="3200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Justice </a:t>
            </a:r>
            <a:r>
              <a:rPr lang="en-US" dirty="0" smtClean="0">
                <a:solidFill>
                  <a:srgbClr val="FFC000"/>
                </a:solidFill>
              </a:rPr>
              <a:t>of the </a:t>
            </a:r>
            <a:r>
              <a:rPr lang="en-US" dirty="0" smtClean="0">
                <a:solidFill>
                  <a:schemeClr val="accent1">
                    <a:satMod val="150000"/>
                  </a:schemeClr>
                </a:solidFill>
              </a:rPr>
              <a:t>Peace </a:t>
            </a:r>
            <a:r>
              <a:rPr lang="en-US" sz="2800" dirty="0" smtClean="0">
                <a:solidFill>
                  <a:schemeClr val="accent1">
                    <a:satMod val="150000"/>
                  </a:schemeClr>
                </a:solidFill>
              </a:rPr>
              <a:t>(continued)</a:t>
            </a:r>
          </a:p>
        </p:txBody>
      </p:sp>
      <p:sp>
        <p:nvSpPr>
          <p:cNvPr id="21507" name="Content Placeholder 2"/>
          <p:cNvSpPr>
            <a:spLocks noGrp="1"/>
          </p:cNvSpPr>
          <p:nvPr>
            <p:ph idx="1"/>
          </p:nvPr>
        </p:nvSpPr>
        <p:spPr>
          <a:xfrm>
            <a:off x="457200" y="1828800"/>
            <a:ext cx="8229600" cy="4724400"/>
          </a:xfrm>
        </p:spPr>
        <p:txBody>
          <a:bodyPr rtlCol="0">
            <a:normAutofit fontScale="92500" lnSpcReduction="10000"/>
          </a:bodyPr>
          <a:lstStyle/>
          <a:p>
            <a:pPr marL="438912" indent="-320040" eaLnBrk="1" fontAlgn="auto" hangingPunct="1">
              <a:lnSpc>
                <a:spcPct val="90000"/>
              </a:lnSpc>
              <a:spcBef>
                <a:spcPts val="0"/>
              </a:spcBef>
              <a:spcAft>
                <a:spcPts val="0"/>
              </a:spcAft>
              <a:buFont typeface="Wingdings 2"/>
              <a:buChar char=""/>
              <a:defRPr/>
            </a:pPr>
            <a:r>
              <a:rPr lang="en-US" dirty="0" smtClean="0"/>
              <a:t>This system lasted well into the 1700’s. </a:t>
            </a:r>
          </a:p>
          <a:p>
            <a:pPr marL="438912" indent="-320040" eaLnBrk="1" fontAlgn="auto" hangingPunct="1">
              <a:lnSpc>
                <a:spcPct val="90000"/>
              </a:lnSpc>
              <a:spcBef>
                <a:spcPts val="0"/>
              </a:spcBef>
              <a:spcAft>
                <a:spcPts val="0"/>
              </a:spcAft>
              <a:buFont typeface="Wingdings 2"/>
              <a:buChar char=""/>
              <a:defRPr/>
            </a:pPr>
            <a:endParaRPr lang="en-US" dirty="0" smtClean="0"/>
          </a:p>
          <a:p>
            <a:pPr marL="438912" indent="-320040" eaLnBrk="1" fontAlgn="auto" hangingPunct="1">
              <a:lnSpc>
                <a:spcPct val="90000"/>
              </a:lnSpc>
              <a:spcBef>
                <a:spcPts val="0"/>
              </a:spcBef>
              <a:spcAft>
                <a:spcPts val="0"/>
              </a:spcAft>
              <a:buFont typeface="Wingdings 2"/>
              <a:buChar char=""/>
              <a:defRPr/>
            </a:pPr>
            <a:r>
              <a:rPr lang="en-US" dirty="0" smtClean="0"/>
              <a:t>Two important aspects of this system include:</a:t>
            </a:r>
          </a:p>
          <a:p>
            <a:pPr marL="731520" lvl="1" indent="-274320" eaLnBrk="1" fontAlgn="auto" hangingPunct="1">
              <a:lnSpc>
                <a:spcPct val="90000"/>
              </a:lnSpc>
              <a:spcAft>
                <a:spcPts val="0"/>
              </a:spcAft>
              <a:buClr>
                <a:schemeClr val="accent1">
                  <a:lumMod val="60000"/>
                  <a:lumOff val="40000"/>
                </a:schemeClr>
              </a:buClr>
              <a:buFont typeface="Wingdings" pitchFamily="2" charset="2"/>
              <a:buChar char="§"/>
              <a:defRPr/>
            </a:pPr>
            <a:r>
              <a:rPr lang="en-US" dirty="0" smtClean="0"/>
              <a:t>the citizens were the police, and </a:t>
            </a:r>
          </a:p>
          <a:p>
            <a:pPr marL="731520" lvl="1" indent="-274320" eaLnBrk="1" fontAlgn="auto" hangingPunct="1">
              <a:lnSpc>
                <a:spcPct val="90000"/>
              </a:lnSpc>
              <a:spcAft>
                <a:spcPts val="0"/>
              </a:spcAft>
              <a:buClr>
                <a:schemeClr val="accent1">
                  <a:lumMod val="60000"/>
                  <a:lumOff val="40000"/>
                </a:schemeClr>
              </a:buClr>
              <a:buFont typeface="Wingdings" pitchFamily="2" charset="2"/>
              <a:buChar char="§"/>
              <a:defRPr/>
            </a:pPr>
            <a:r>
              <a:rPr lang="en-US" dirty="0" smtClean="0"/>
              <a:t>the law enforcement organization was local. </a:t>
            </a:r>
          </a:p>
          <a:p>
            <a:pPr marL="438912" indent="-320040" eaLnBrk="1" fontAlgn="auto" hangingPunct="1">
              <a:lnSpc>
                <a:spcPct val="90000"/>
              </a:lnSpc>
              <a:spcBef>
                <a:spcPts val="0"/>
              </a:spcBef>
              <a:spcAft>
                <a:spcPts val="0"/>
              </a:spcAft>
              <a:buFont typeface="Wingdings" pitchFamily="2" charset="2"/>
              <a:buNone/>
              <a:defRPr/>
            </a:pPr>
            <a:endParaRPr lang="en-US" dirty="0" smtClean="0"/>
          </a:p>
          <a:p>
            <a:pPr marL="438912" indent="-320040" eaLnBrk="1" fontAlgn="auto" hangingPunct="1">
              <a:lnSpc>
                <a:spcPct val="90000"/>
              </a:lnSpc>
              <a:spcBef>
                <a:spcPts val="0"/>
              </a:spcBef>
              <a:spcAft>
                <a:spcPts val="0"/>
              </a:spcAft>
              <a:buFont typeface="Wingdings 2"/>
              <a:buChar char=""/>
              <a:defRPr/>
            </a:pPr>
            <a:r>
              <a:rPr lang="en-US" dirty="0" smtClean="0"/>
              <a:t>These ideals carried over to the American colonies. </a:t>
            </a:r>
          </a:p>
          <a:p>
            <a:pPr marL="438912" indent="-320040" eaLnBrk="1" fontAlgn="auto" hangingPunct="1">
              <a:lnSpc>
                <a:spcPct val="90000"/>
              </a:lnSpc>
              <a:spcBef>
                <a:spcPts val="0"/>
              </a:spcBef>
              <a:spcAft>
                <a:spcPts val="0"/>
              </a:spcAft>
              <a:buFont typeface="Wingdings 2"/>
              <a:buChar char=""/>
              <a:defRPr/>
            </a:pPr>
            <a:endParaRPr lang="en-US" dirty="0" smtClean="0"/>
          </a:p>
          <a:p>
            <a:pPr marL="438912" indent="-320040" eaLnBrk="1" fontAlgn="auto" hangingPunct="1">
              <a:lnSpc>
                <a:spcPct val="90000"/>
              </a:lnSpc>
              <a:spcBef>
                <a:spcPts val="0"/>
              </a:spcBef>
              <a:spcAft>
                <a:spcPts val="0"/>
              </a:spcAft>
              <a:buFont typeface="Wingdings 2"/>
              <a:buChar char=""/>
              <a:defRPr/>
            </a:pPr>
            <a:r>
              <a:rPr lang="en-US" dirty="0" smtClean="0"/>
              <a:t>In the mid 1700’s, London still did not have an efficient system of law enforcement, so the military was used for crime control.</a:t>
            </a:r>
          </a:p>
        </p:txBody>
      </p:sp>
      <p:sp>
        <p:nvSpPr>
          <p:cNvPr id="4" name="Slide Number Placeholder 3"/>
          <p:cNvSpPr>
            <a:spLocks noGrp="1"/>
          </p:cNvSpPr>
          <p:nvPr>
            <p:ph type="sldNum" sz="quarter" idx="10"/>
          </p:nvPr>
        </p:nvSpPr>
        <p:spPr/>
        <p:txBody>
          <a:bodyPr/>
          <a:lstStyle/>
          <a:p>
            <a:pPr>
              <a:defRPr/>
            </a:pPr>
            <a:fld id="{2545B992-8DEC-4DF3-B10B-46559C9346D3}" type="slidenum">
              <a:rPr lang="en-US"/>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Henry Fielding</a:t>
            </a:r>
          </a:p>
        </p:txBody>
      </p:sp>
      <p:sp>
        <p:nvSpPr>
          <p:cNvPr id="27651" name="Rectangle 3"/>
          <p:cNvSpPr>
            <a:spLocks noGrp="1" noChangeArrowheads="1"/>
          </p:cNvSpPr>
          <p:nvPr>
            <p:ph idx="1"/>
          </p:nvPr>
        </p:nvSpPr>
        <p:spPr>
          <a:xfrm>
            <a:off x="304800" y="1752600"/>
            <a:ext cx="5562600" cy="4724400"/>
          </a:xfrm>
        </p:spPr>
        <p:txBody>
          <a:bodyPr/>
          <a:lstStyle/>
          <a:p>
            <a:pPr eaLnBrk="1" hangingPunct="1">
              <a:lnSpc>
                <a:spcPct val="90000"/>
              </a:lnSpc>
            </a:pPr>
            <a:r>
              <a:rPr lang="en-US" smtClean="0"/>
              <a:t>In 1748, </a:t>
            </a:r>
            <a:r>
              <a:rPr lang="en-US" b="1" smtClean="0"/>
              <a:t>Henry Fielding</a:t>
            </a:r>
            <a:r>
              <a:rPr lang="en-US" smtClean="0"/>
              <a:t>, a London magistrate, founded </a:t>
            </a:r>
            <a:r>
              <a:rPr lang="en-US" b="1" i="1" smtClean="0"/>
              <a:t>“The Bow Street Runners”</a:t>
            </a:r>
            <a:r>
              <a:rPr lang="en-US" i="1" smtClean="0"/>
              <a:t>,</a:t>
            </a:r>
            <a:r>
              <a:rPr lang="en-US" smtClean="0"/>
              <a:t> a group of law enforcement agents who apprehended criminals and recovered stolen property from the entertainment district.  </a:t>
            </a:r>
          </a:p>
          <a:p>
            <a:pPr eaLnBrk="1" hangingPunct="1">
              <a:lnSpc>
                <a:spcPct val="90000"/>
              </a:lnSpc>
            </a:pPr>
            <a:endParaRPr lang="en-US" sz="2000" smtClean="0"/>
          </a:p>
        </p:txBody>
      </p:sp>
      <p:sp>
        <p:nvSpPr>
          <p:cNvPr id="5" name="Slide Number Placeholder 4"/>
          <p:cNvSpPr>
            <a:spLocks noGrp="1"/>
          </p:cNvSpPr>
          <p:nvPr>
            <p:ph type="sldNum" sz="quarter" idx="10"/>
          </p:nvPr>
        </p:nvSpPr>
        <p:spPr/>
        <p:txBody>
          <a:bodyPr/>
          <a:lstStyle/>
          <a:p>
            <a:pPr>
              <a:defRPr/>
            </a:pPr>
            <a:fld id="{89AC9BDE-E413-4074-B7B9-4B2E2AA88B42}" type="slidenum">
              <a:rPr lang="en-US"/>
              <a:pPr>
                <a:defRPr/>
              </a:pPr>
              <a:t>19</a:t>
            </a:fld>
            <a:endParaRPr lang="en-US" dirty="0"/>
          </a:p>
        </p:txBody>
      </p:sp>
      <p:pic>
        <p:nvPicPr>
          <p:cNvPr id="27653" name="Picture 5" descr="HenryField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752600"/>
            <a:ext cx="29083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80000"/>
              </a:lnSpc>
              <a:spcBef>
                <a:spcPct val="20000"/>
              </a:spcBef>
              <a:buSzPct val="85000"/>
              <a:buFont typeface="Wingdings 2" pitchFamily="18" charset="2"/>
              <a:buNone/>
              <a:defRPr/>
            </a:pPr>
            <a:r>
              <a:rPr lang="en-US" sz="1400" b="1" dirty="0" smtClean="0">
                <a:solidFill>
                  <a:schemeClr val="tx2">
                    <a:lumMod val="75000"/>
                  </a:schemeClr>
                </a:solidFill>
                <a:latin typeface="Times New Roman" pitchFamily="18" charset="0"/>
                <a:cs typeface="Times New Roman" pitchFamily="18" charset="0"/>
              </a:rPr>
              <a:t>Copyright and Terms of Service</a:t>
            </a:r>
          </a:p>
          <a:p>
            <a:pPr marL="274320" indent="-274320">
              <a:lnSpc>
                <a:spcPct val="80000"/>
              </a:lnSpc>
              <a:spcBef>
                <a:spcPct val="20000"/>
              </a:spcBef>
              <a:buSzPct val="85000"/>
              <a:defRPr/>
            </a:pPr>
            <a:endParaRPr lang="en-US" sz="1400" dirty="0" smtClean="0">
              <a:solidFill>
                <a:schemeClr val="tx2">
                  <a:lumMod val="75000"/>
                </a:schemeClr>
              </a:solidFill>
              <a:latin typeface="Times New Roman" pitchFamily="18" charset="0"/>
              <a:cs typeface="Times New Roman" pitchFamily="18" charset="0"/>
            </a:endParaRPr>
          </a:p>
          <a:p>
            <a:pPr marL="119062" indent="0">
              <a:lnSpc>
                <a:spcPct val="80000"/>
              </a:lnSpc>
              <a:spcBef>
                <a:spcPct val="20000"/>
              </a:spcBef>
              <a:buSzPct val="85000"/>
              <a:buFont typeface="Wingdings 2" pitchFamily="18" charset="2"/>
              <a:buNone/>
              <a:defRPr/>
            </a:pPr>
            <a:r>
              <a:rPr lang="en-US" sz="1400" dirty="0" smtClean="0">
                <a:solidFill>
                  <a:schemeClr val="tx2">
                    <a:lumMod val="75000"/>
                  </a:schemeClr>
                </a:solidFill>
                <a:latin typeface="Times New Roman" pitchFamily="18" charset="0"/>
                <a:cs typeface="Times New Roman" pitchFamily="18" charset="0"/>
              </a:rPr>
              <a:t>Copyright © Texas Education Agency, 2011. </a:t>
            </a:r>
            <a:r>
              <a:rPr lang="en-US" sz="1400" dirty="0">
                <a:solidFill>
                  <a:schemeClr val="tx2">
                    <a:lumMod val="75000"/>
                  </a:schemeClr>
                </a:solidFill>
                <a:latin typeface="Times New Roman" pitchFamily="18" charset="0"/>
                <a:cs typeface="Times New Roman" pitchFamily="18" charset="0"/>
              </a:rPr>
              <a:t>These </a:t>
            </a:r>
            <a:r>
              <a:rPr lang="en-US" sz="1400" dirty="0" smtClean="0">
                <a:solidFill>
                  <a:schemeClr val="tx2">
                    <a:lumMod val="75000"/>
                  </a:schemeClr>
                </a:solidFill>
                <a:latin typeface="Times New Roman" pitchFamily="18" charset="0"/>
                <a:cs typeface="Times New Roman" pitchFamily="18" charset="0"/>
              </a:rPr>
              <a:t>m</a:t>
            </a:r>
            <a:r>
              <a:rPr lang="en-US" sz="1400" dirty="0">
                <a:solidFill>
                  <a:schemeClr val="tx2">
                    <a:lumMod val="75000"/>
                  </a:schemeClr>
                </a:solidFill>
                <a:latin typeface="Times New Roman" pitchFamily="18" charset="0"/>
                <a:cs typeface="Times New Roman" pitchFamily="18" charset="0"/>
              </a:rPr>
              <a:t>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Bef>
                <a:spcPct val="20000"/>
              </a:spcBef>
              <a:spcAft>
                <a:spcPts val="0"/>
              </a:spcAft>
              <a:buSzPct val="85000"/>
              <a:buFont typeface="Wingdings 2" pitchFamily="18" charset="2"/>
              <a:buNone/>
              <a:defRPr/>
            </a:pPr>
            <a:endParaRPr lang="en-US" sz="1400" dirty="0">
              <a:solidFill>
                <a:schemeClr val="tx2">
                  <a:lumMod val="75000"/>
                </a:schemeClr>
              </a:solidFill>
              <a:latin typeface="Times New Roman" pitchFamily="18" charset="0"/>
              <a:cs typeface="Times New Roman" pitchFamily="18" charset="0"/>
            </a:endParaRPr>
          </a:p>
          <a:p>
            <a:pPr marL="274320" indent="-274320" eaLnBrk="1" fontAlgn="auto" hangingPunct="1">
              <a:lnSpc>
                <a:spcPct val="80000"/>
              </a:lnSpc>
              <a:spcBef>
                <a:spcPct val="20000"/>
              </a:spcBef>
              <a:spcAft>
                <a:spcPts val="600"/>
              </a:spcAft>
              <a:buSzPct val="85000"/>
              <a:buFont typeface="Wingdings 2" pitchFamily="18" charset="2"/>
              <a:buNone/>
              <a:defRPr/>
            </a:pPr>
            <a:r>
              <a:rPr lang="en-US" sz="1400" dirty="0">
                <a:solidFill>
                  <a:schemeClr val="tx2">
                    <a:lumMod val="75000"/>
                  </a:schemeClr>
                </a:solidFill>
                <a:latin typeface="Times New Roman" pitchFamily="18" charset="0"/>
                <a:cs typeface="Times New Roman" pitchFamily="18" charset="0"/>
              </a:rPr>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400" dirty="0">
                <a:solidFill>
                  <a:schemeClr val="tx2">
                    <a:lumMod val="75000"/>
                  </a:schemeClr>
                </a:solidFill>
                <a:latin typeface="Times New Roman" pitchFamily="18" charset="0"/>
                <a:cs typeface="Times New Roman" pitchFamily="18" charset="0"/>
              </a:rPr>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400" dirty="0">
                <a:solidFill>
                  <a:schemeClr val="tx2">
                    <a:lumMod val="75000"/>
                  </a:schemeClr>
                </a:solidFill>
                <a:latin typeface="Times New Roman" pitchFamily="18" charset="0"/>
                <a:cs typeface="Times New Roman" pitchFamily="18" charset="0"/>
              </a:rPr>
              <a:t>3)  Any portion reproduced must be reproduced in its entirety and remain unedited, unaltered and unchanged in any way.</a:t>
            </a:r>
          </a:p>
          <a:p>
            <a:pPr marL="274320" indent="-274320" eaLnBrk="1" fontAlgn="auto" hangingPunct="1">
              <a:lnSpc>
                <a:spcPct val="80000"/>
              </a:lnSpc>
              <a:spcBef>
                <a:spcPct val="20000"/>
              </a:spcBef>
              <a:spcAft>
                <a:spcPts val="0"/>
              </a:spcAft>
              <a:buSzPct val="85000"/>
              <a:buFont typeface="Wingdings 2" pitchFamily="18" charset="2"/>
              <a:buNone/>
              <a:defRPr/>
            </a:pPr>
            <a:r>
              <a:rPr lang="en-US" sz="1400" dirty="0">
                <a:solidFill>
                  <a:schemeClr val="tx2">
                    <a:lumMod val="75000"/>
                  </a:schemeClr>
                </a:solidFill>
                <a:latin typeface="Times New Roman" pitchFamily="18" charset="0"/>
                <a:cs typeface="Times New Roman" pitchFamily="18" charset="0"/>
              </a:rPr>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400" dirty="0">
              <a:solidFill>
                <a:schemeClr val="tx2">
                  <a:lumMod val="75000"/>
                </a:schemeClr>
              </a:solidFill>
              <a:latin typeface="Times New Roman" pitchFamily="18" charset="0"/>
              <a:cs typeface="Times New Roman" pitchFamily="18" charset="0"/>
            </a:endParaRPr>
          </a:p>
          <a:p>
            <a:pPr marL="111125" indent="7938" eaLnBrk="1" fontAlgn="auto" hangingPunct="1">
              <a:lnSpc>
                <a:spcPct val="80000"/>
              </a:lnSpc>
              <a:spcBef>
                <a:spcPct val="20000"/>
              </a:spcBef>
              <a:spcAft>
                <a:spcPts val="0"/>
              </a:spcAft>
              <a:buSzPct val="85000"/>
              <a:buFont typeface="Wingdings 2" pitchFamily="18" charset="2"/>
              <a:buNone/>
              <a:defRPr/>
            </a:pPr>
            <a:r>
              <a:rPr lang="en-US" sz="1400" dirty="0">
                <a:solidFill>
                  <a:schemeClr val="tx2">
                    <a:lumMod val="75000"/>
                  </a:schemeClr>
                </a:solidFill>
                <a:latin typeface="Times New Roman" pitchFamily="18" charset="0"/>
                <a:cs typeface="Times New Roman" pitchFamily="18" charset="0"/>
              </a:rPr>
              <a:t>Private entities or persons located in Texas that are </a:t>
            </a:r>
            <a:r>
              <a:rPr lang="en-US" sz="1400" b="1" dirty="0">
                <a:solidFill>
                  <a:schemeClr val="tx2">
                    <a:lumMod val="75000"/>
                  </a:schemeClr>
                </a:solidFill>
                <a:latin typeface="Times New Roman" pitchFamily="18" charset="0"/>
                <a:cs typeface="Times New Roman" pitchFamily="18" charset="0"/>
              </a:rPr>
              <a:t>not</a:t>
            </a:r>
            <a:r>
              <a:rPr lang="en-US" sz="1400" dirty="0">
                <a:solidFill>
                  <a:schemeClr val="tx2">
                    <a:lumMod val="75000"/>
                  </a:schemeClr>
                </a:solidFill>
                <a:latin typeface="Times New Roman" pitchFamily="18" charset="0"/>
                <a:cs typeface="Times New Roman" pitchFamily="18" charset="0"/>
              </a:rPr>
              <a:t> Texas public school districts, Texas Education Service Centers, or Texas charter schools or any entity, whether public or private, educational or non-educational, located </a:t>
            </a:r>
            <a:r>
              <a:rPr lang="en-US" sz="1400" b="1" dirty="0">
                <a:solidFill>
                  <a:schemeClr val="tx2">
                    <a:lumMod val="75000"/>
                  </a:schemeClr>
                </a:solidFill>
                <a:latin typeface="Times New Roman" pitchFamily="18" charset="0"/>
                <a:cs typeface="Times New Roman" pitchFamily="18" charset="0"/>
              </a:rPr>
              <a:t>outside the state of Texas</a:t>
            </a:r>
            <a:r>
              <a:rPr lang="en-US" sz="1400" dirty="0">
                <a:solidFill>
                  <a:schemeClr val="tx2">
                    <a:lumMod val="75000"/>
                  </a:schemeClr>
                </a:solidFill>
                <a:latin typeface="Times New Roman" pitchFamily="18" charset="0"/>
                <a:cs typeface="Times New Roman" pitchFamily="18" charset="0"/>
              </a:rPr>
              <a:t> </a:t>
            </a:r>
            <a:r>
              <a:rPr lang="en-US" sz="1400" i="1" dirty="0">
                <a:solidFill>
                  <a:schemeClr val="tx2">
                    <a:lumMod val="75000"/>
                  </a:schemeClr>
                </a:solidFill>
                <a:latin typeface="Times New Roman" pitchFamily="18" charset="0"/>
                <a:cs typeface="Times New Roman" pitchFamily="18" charset="0"/>
              </a:rPr>
              <a:t>MUST</a:t>
            </a:r>
            <a:r>
              <a:rPr lang="en-US" sz="1400" dirty="0">
                <a:solidFill>
                  <a:schemeClr val="tx2">
                    <a:lumMod val="75000"/>
                  </a:schemeClr>
                </a:solidFill>
                <a:latin typeface="Times New Roman" pitchFamily="18" charset="0"/>
                <a:cs typeface="Times New Roman" pitchFamily="18" charset="0"/>
              </a:rPr>
              <a:t> obtain written approval from TEA and will be required to enter into a license agreement that may involve the payment of a licensing fee or a royalty.</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400" dirty="0">
              <a:solidFill>
                <a:schemeClr val="tx2">
                  <a:lumMod val="75000"/>
                </a:schemeClr>
              </a:solidFill>
              <a:latin typeface="Times New Roman" pitchFamily="18" charset="0"/>
              <a:cs typeface="Times New Roman" pitchFamily="18" charset="0"/>
            </a:endParaRPr>
          </a:p>
          <a:p>
            <a:pPr marL="119062" indent="0">
              <a:buFont typeface="Wingdings 2" pitchFamily="18" charset="2"/>
              <a:buNone/>
              <a:defRPr/>
            </a:pPr>
            <a:r>
              <a:rPr lang="en-US" sz="1400" dirty="0" smtClean="0">
                <a:solidFill>
                  <a:schemeClr val="tx2">
                    <a:lumMod val="75000"/>
                  </a:schemeClr>
                </a:solidFill>
                <a:latin typeface="Times New Roman" pitchFamily="18" charset="0"/>
                <a:cs typeface="Times New Roman" pitchFamily="18" charset="0"/>
              </a:rPr>
              <a:t>Contact </a:t>
            </a:r>
            <a:r>
              <a:rPr lang="en-US" sz="1400" b="1" dirty="0" smtClean="0">
                <a:solidFill>
                  <a:schemeClr val="tx2">
                    <a:lumMod val="75000"/>
                  </a:schemeClr>
                </a:solidFill>
                <a:latin typeface="Times New Roman" pitchFamily="18" charset="0"/>
                <a:cs typeface="Times New Roman" pitchFamily="18" charset="0"/>
                <a:hlinkClick r:id="rId2" tooltip="copyrights@tea.state.tx.us"/>
              </a:rPr>
              <a:t>TEA Copyrights</a:t>
            </a:r>
            <a:r>
              <a:rPr lang="en-US" sz="1400" dirty="0" smtClean="0">
                <a:solidFill>
                  <a:schemeClr val="tx2">
                    <a:lumMod val="75000"/>
                  </a:schemeClr>
                </a:solidFill>
                <a:latin typeface="Times New Roman" pitchFamily="18" charset="0"/>
                <a:cs typeface="Times New Roman" pitchFamily="18" charset="0"/>
              </a:rPr>
              <a:t> with any questions you may have.</a:t>
            </a:r>
          </a:p>
          <a:p>
            <a:pPr>
              <a:defRPr/>
            </a:pPr>
            <a:endParaRPr lang="en-US" sz="1400" dirty="0">
              <a:solidFill>
                <a:schemeClr val="tx2">
                  <a:lumMod val="75000"/>
                </a:schemeClr>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012B7AE9-2BE2-45B7-AB6C-CC3ADDB8166B}"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Bow Street Runners</a:t>
            </a:r>
          </a:p>
        </p:txBody>
      </p:sp>
      <p:sp>
        <p:nvSpPr>
          <p:cNvPr id="28675" name="Content Placeholder 2"/>
          <p:cNvSpPr>
            <a:spLocks noGrp="1"/>
          </p:cNvSpPr>
          <p:nvPr>
            <p:ph idx="1"/>
          </p:nvPr>
        </p:nvSpPr>
        <p:spPr/>
        <p:txBody>
          <a:bodyPr/>
          <a:lstStyle/>
          <a:p>
            <a:pPr marL="438150" lvl="1" indent="-319088" eaLnBrk="1" hangingPunct="1">
              <a:lnSpc>
                <a:spcPct val="90000"/>
              </a:lnSpc>
              <a:spcBef>
                <a:spcPct val="0"/>
              </a:spcBef>
              <a:buClr>
                <a:schemeClr val="accent1"/>
              </a:buClr>
              <a:buSzPct val="80000"/>
              <a:buFont typeface="Wingdings 2" pitchFamily="18" charset="2"/>
              <a:buChar char=""/>
            </a:pPr>
            <a:r>
              <a:rPr lang="en-US" sz="3200" smtClean="0"/>
              <a:t>More effective than any other law enforcement of its day.</a:t>
            </a:r>
          </a:p>
          <a:p>
            <a:pPr marL="438150" lvl="1" indent="-319088" eaLnBrk="1" hangingPunct="1">
              <a:lnSpc>
                <a:spcPct val="90000"/>
              </a:lnSpc>
              <a:spcBef>
                <a:spcPct val="0"/>
              </a:spcBef>
              <a:buClr>
                <a:schemeClr val="accent1"/>
              </a:buClr>
              <a:buSzPct val="80000"/>
              <a:buFont typeface="Wingdings 2" pitchFamily="18" charset="2"/>
              <a:buChar char=""/>
            </a:pPr>
            <a:endParaRPr lang="en-US" sz="3200" smtClean="0"/>
          </a:p>
          <a:p>
            <a:pPr eaLnBrk="1" hangingPunct="1">
              <a:lnSpc>
                <a:spcPct val="90000"/>
              </a:lnSpc>
            </a:pPr>
            <a:r>
              <a:rPr lang="en-US" smtClean="0"/>
              <a:t>Helped pave the way for a more professional and efficient response to crime and the apprehension of criminals.</a:t>
            </a:r>
          </a:p>
          <a:p>
            <a:pPr eaLnBrk="1" hangingPunct="1"/>
            <a:endParaRPr lang="en-US" smtClean="0"/>
          </a:p>
        </p:txBody>
      </p:sp>
      <p:sp>
        <p:nvSpPr>
          <p:cNvPr id="4" name="Slide Number Placeholder 3"/>
          <p:cNvSpPr>
            <a:spLocks noGrp="1"/>
          </p:cNvSpPr>
          <p:nvPr>
            <p:ph type="sldNum" sz="quarter" idx="10"/>
          </p:nvPr>
        </p:nvSpPr>
        <p:spPr/>
        <p:txBody>
          <a:bodyPr/>
          <a:lstStyle/>
          <a:p>
            <a:pPr>
              <a:defRPr/>
            </a:pPr>
            <a:fld id="{F0BEFD77-C991-4B58-8D02-03D6F69B0A5D}"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Sir Robert Peel</a:t>
            </a:r>
          </a:p>
        </p:txBody>
      </p:sp>
      <p:sp>
        <p:nvSpPr>
          <p:cNvPr id="29699" name="Rectangle 3"/>
          <p:cNvSpPr>
            <a:spLocks noGrp="1" noChangeArrowheads="1"/>
          </p:cNvSpPr>
          <p:nvPr>
            <p:ph idx="1"/>
          </p:nvPr>
        </p:nvSpPr>
        <p:spPr>
          <a:xfrm>
            <a:off x="2667000" y="1752600"/>
            <a:ext cx="6477000" cy="4267200"/>
          </a:xfrm>
        </p:spPr>
        <p:txBody>
          <a:bodyPr/>
          <a:lstStyle/>
          <a:p>
            <a:pPr eaLnBrk="1" hangingPunct="1">
              <a:lnSpc>
                <a:spcPct val="90000"/>
              </a:lnSpc>
            </a:pPr>
            <a:r>
              <a:rPr lang="en-US" smtClean="0"/>
              <a:t>A more organized approach to law enforcement was needed due to:</a:t>
            </a:r>
          </a:p>
          <a:p>
            <a:pPr lvl="1" eaLnBrk="1" hangingPunct="1">
              <a:lnSpc>
                <a:spcPct val="90000"/>
              </a:lnSpc>
            </a:pPr>
            <a:r>
              <a:rPr lang="en-US" smtClean="0"/>
              <a:t>Industrialization</a:t>
            </a:r>
          </a:p>
          <a:p>
            <a:pPr lvl="1" eaLnBrk="1" hangingPunct="1">
              <a:lnSpc>
                <a:spcPct val="90000"/>
              </a:lnSpc>
            </a:pPr>
            <a:r>
              <a:rPr lang="en-US" smtClean="0"/>
              <a:t>Crowded cities</a:t>
            </a:r>
          </a:p>
          <a:p>
            <a:pPr lvl="1" eaLnBrk="1" hangingPunct="1">
              <a:lnSpc>
                <a:spcPct val="90000"/>
              </a:lnSpc>
            </a:pPr>
            <a:r>
              <a:rPr lang="en-US" smtClean="0"/>
              <a:t>Crime increase </a:t>
            </a:r>
          </a:p>
          <a:p>
            <a:pPr eaLnBrk="1" hangingPunct="1">
              <a:lnSpc>
                <a:spcPct val="90000"/>
              </a:lnSpc>
            </a:pPr>
            <a:r>
              <a:rPr lang="en-US" smtClean="0"/>
              <a:t>In 1829, </a:t>
            </a:r>
            <a:r>
              <a:rPr lang="en-US" b="1" smtClean="0"/>
              <a:t>Sir Robert Peel</a:t>
            </a:r>
            <a:r>
              <a:rPr lang="en-US" smtClean="0"/>
              <a:t>, and the English Parliament, mandated a publicly funded police force with the London Metropolitan Police Act.</a:t>
            </a:r>
          </a:p>
        </p:txBody>
      </p:sp>
      <p:sp>
        <p:nvSpPr>
          <p:cNvPr id="5" name="Slide Number Placeholder 4"/>
          <p:cNvSpPr>
            <a:spLocks noGrp="1"/>
          </p:cNvSpPr>
          <p:nvPr>
            <p:ph type="sldNum" sz="quarter" idx="10"/>
          </p:nvPr>
        </p:nvSpPr>
        <p:spPr/>
        <p:txBody>
          <a:bodyPr/>
          <a:lstStyle/>
          <a:p>
            <a:pPr>
              <a:defRPr/>
            </a:pPr>
            <a:fld id="{03375DCA-94DB-4CAE-9C97-612096822235}" type="slidenum">
              <a:rPr lang="en-US"/>
              <a:pPr>
                <a:defRPr/>
              </a:pPr>
              <a:t>21</a:t>
            </a:fld>
            <a:endParaRPr lang="en-US" dirty="0"/>
          </a:p>
        </p:txBody>
      </p:sp>
      <p:pic>
        <p:nvPicPr>
          <p:cNvPr id="29701" name="Picture 5" descr="RobertPee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5000"/>
            <a:ext cx="2254250" cy="29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London Metropolitan Police Act</a:t>
            </a:r>
          </a:p>
        </p:txBody>
      </p:sp>
      <p:sp>
        <p:nvSpPr>
          <p:cNvPr id="30723" name="Content Placeholder 2"/>
          <p:cNvSpPr>
            <a:spLocks noGrp="1"/>
          </p:cNvSpPr>
          <p:nvPr>
            <p:ph idx="1"/>
          </p:nvPr>
        </p:nvSpPr>
        <p:spPr>
          <a:xfrm>
            <a:off x="457200" y="1752600"/>
            <a:ext cx="7693025" cy="2438400"/>
          </a:xfrm>
        </p:spPr>
        <p:txBody>
          <a:bodyPr/>
          <a:lstStyle/>
          <a:p>
            <a:pPr marL="438150" lvl="1" indent="-319088" eaLnBrk="1" hangingPunct="1">
              <a:spcBef>
                <a:spcPct val="0"/>
              </a:spcBef>
              <a:buClr>
                <a:schemeClr val="accent1"/>
              </a:buClr>
              <a:buSzPct val="80000"/>
              <a:buFont typeface="Wingdings 2" pitchFamily="18" charset="2"/>
              <a:buChar char=""/>
            </a:pPr>
            <a:r>
              <a:rPr lang="en-US" sz="3200" smtClean="0"/>
              <a:t>This act created a uniformed police force who became known as “</a:t>
            </a:r>
            <a:r>
              <a:rPr lang="en-US" sz="3200" b="1" smtClean="0"/>
              <a:t>bobbies</a:t>
            </a:r>
            <a:r>
              <a:rPr lang="en-US" sz="3200" smtClean="0"/>
              <a:t>,” or “</a:t>
            </a:r>
            <a:r>
              <a:rPr lang="en-US" sz="3200" b="1" smtClean="0"/>
              <a:t>peelers</a:t>
            </a:r>
            <a:r>
              <a:rPr lang="en-US" sz="3200" smtClean="0"/>
              <a:t>,” due to Peel’s influence in creating this force.</a:t>
            </a:r>
          </a:p>
          <a:p>
            <a:pPr eaLnBrk="1" hangingPunct="1"/>
            <a:endParaRPr lang="en-US" b="1" i="1" smtClean="0"/>
          </a:p>
          <a:p>
            <a:pPr eaLnBrk="1" hangingPunct="1"/>
            <a:endParaRPr lang="en-US" smtClean="0"/>
          </a:p>
        </p:txBody>
      </p:sp>
      <p:sp>
        <p:nvSpPr>
          <p:cNvPr id="5" name="Slide Number Placeholder 4"/>
          <p:cNvSpPr>
            <a:spLocks noGrp="1"/>
          </p:cNvSpPr>
          <p:nvPr>
            <p:ph type="sldNum" sz="quarter" idx="10"/>
          </p:nvPr>
        </p:nvSpPr>
        <p:spPr/>
        <p:txBody>
          <a:bodyPr/>
          <a:lstStyle/>
          <a:p>
            <a:pPr>
              <a:defRPr/>
            </a:pPr>
            <a:fld id="{8A325448-A7CA-4F19-A765-83C9CCC7937F}" type="slidenum">
              <a:rPr lang="en-US"/>
              <a:pPr>
                <a:defRPr/>
              </a:pPr>
              <a:t>22</a:t>
            </a:fld>
            <a:endParaRPr lang="en-US" dirty="0"/>
          </a:p>
        </p:txBody>
      </p:sp>
      <p:pic>
        <p:nvPicPr>
          <p:cNvPr id="30725" name="Picture 5" descr="formalcopha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429000"/>
            <a:ext cx="2921000"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Peel’s 12 Principles of Policing</a:t>
            </a:r>
          </a:p>
        </p:txBody>
      </p:sp>
      <p:sp>
        <p:nvSpPr>
          <p:cNvPr id="31747" name="Rectangle 3"/>
          <p:cNvSpPr>
            <a:spLocks noGrp="1" noChangeArrowheads="1"/>
          </p:cNvSpPr>
          <p:nvPr>
            <p:ph idx="1"/>
          </p:nvPr>
        </p:nvSpPr>
        <p:spPr>
          <a:xfrm>
            <a:off x="457200" y="1752600"/>
            <a:ext cx="7693025" cy="3724275"/>
          </a:xfrm>
        </p:spPr>
        <p:txBody>
          <a:bodyPr/>
          <a:lstStyle/>
          <a:p>
            <a:pPr eaLnBrk="1" hangingPunct="1">
              <a:lnSpc>
                <a:spcPct val="90000"/>
              </a:lnSpc>
              <a:buFont typeface="Wingdings" pitchFamily="2" charset="2"/>
              <a:buNone/>
            </a:pPr>
            <a:endParaRPr lang="en-US" sz="3600" smtClean="0"/>
          </a:p>
          <a:p>
            <a:pPr eaLnBrk="1" hangingPunct="1">
              <a:lnSpc>
                <a:spcPct val="90000"/>
              </a:lnSpc>
            </a:pPr>
            <a:r>
              <a:rPr lang="en-US" sz="3600" b="1" smtClean="0"/>
              <a:t>Sir Robert Peel believed the main function of the police was to prevent crime without force, by practicing preventive policing.</a:t>
            </a:r>
          </a:p>
          <a:p>
            <a:pPr eaLnBrk="1" hangingPunct="1">
              <a:lnSpc>
                <a:spcPct val="90000"/>
              </a:lnSpc>
              <a:buFont typeface="Wingdings" pitchFamily="2" charset="2"/>
              <a:buNone/>
            </a:pPr>
            <a:endParaRPr lang="en-US" sz="2400" smtClean="0"/>
          </a:p>
        </p:txBody>
      </p:sp>
      <p:sp>
        <p:nvSpPr>
          <p:cNvPr id="5" name="Slide Number Placeholder 4"/>
          <p:cNvSpPr>
            <a:spLocks noGrp="1"/>
          </p:cNvSpPr>
          <p:nvPr>
            <p:ph type="sldNum" sz="quarter" idx="10"/>
          </p:nvPr>
        </p:nvSpPr>
        <p:spPr/>
        <p:txBody>
          <a:bodyPr/>
          <a:lstStyle/>
          <a:p>
            <a:pPr>
              <a:defRPr/>
            </a:pPr>
            <a:fld id="{A9853E80-B87B-4E6E-9DDA-59E4DBEF33A9}" type="slidenum">
              <a:rPr lang="en-US"/>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Peel’s 12 Principles of Policing</a:t>
            </a:r>
            <a:br>
              <a:rPr lang="en-US" dirty="0" smtClean="0">
                <a:solidFill>
                  <a:schemeClr val="accent1">
                    <a:satMod val="150000"/>
                  </a:schemeClr>
                </a:solidFill>
              </a:rPr>
            </a:br>
            <a:r>
              <a:rPr lang="en-US" sz="2800" dirty="0" smtClean="0">
                <a:solidFill>
                  <a:schemeClr val="accent1">
                    <a:satMod val="150000"/>
                  </a:schemeClr>
                </a:solidFill>
              </a:rPr>
              <a:t>(continued)</a:t>
            </a:r>
            <a:endParaRPr lang="en-US" dirty="0" smtClean="0">
              <a:solidFill>
                <a:schemeClr val="accent1">
                  <a:satMod val="150000"/>
                </a:schemeClr>
              </a:solidFill>
            </a:endParaRPr>
          </a:p>
        </p:txBody>
      </p:sp>
      <p:sp>
        <p:nvSpPr>
          <p:cNvPr id="3" name="Content Placeholder 2"/>
          <p:cNvSpPr>
            <a:spLocks noGrp="1"/>
          </p:cNvSpPr>
          <p:nvPr>
            <p:ph idx="1"/>
          </p:nvPr>
        </p:nvSpPr>
        <p:spPr>
          <a:xfrm>
            <a:off x="-228600" y="1752600"/>
            <a:ext cx="8229600" cy="4625975"/>
          </a:xfrm>
        </p:spPr>
        <p:txBody>
          <a:bodyPr/>
          <a:lstStyle/>
          <a:p>
            <a:pPr marL="914400" lvl="1" indent="-514350" eaLnBrk="1" hangingPunct="1">
              <a:lnSpc>
                <a:spcPct val="90000"/>
              </a:lnSpc>
              <a:buFontTx/>
              <a:buNone/>
            </a:pPr>
            <a:r>
              <a:rPr lang="en-US" sz="3200" smtClean="0"/>
              <a:t>1)	The police must be stable, efficient, and organized along military lines.</a:t>
            </a:r>
          </a:p>
          <a:p>
            <a:pPr marL="914400" lvl="1" indent="-514350" eaLnBrk="1" hangingPunct="1">
              <a:lnSpc>
                <a:spcPct val="90000"/>
              </a:lnSpc>
              <a:buFontTx/>
              <a:buNone/>
            </a:pPr>
            <a:endParaRPr lang="en-US" sz="3200" smtClean="0"/>
          </a:p>
          <a:p>
            <a:pPr marL="914400" lvl="1" indent="-514350" eaLnBrk="1" hangingPunct="1">
              <a:lnSpc>
                <a:spcPct val="90000"/>
              </a:lnSpc>
              <a:buFontTx/>
              <a:buNone/>
            </a:pPr>
            <a:r>
              <a:rPr lang="en-US" sz="3200" smtClean="0"/>
              <a:t>2)	The police must be under government control. </a:t>
            </a:r>
          </a:p>
          <a:p>
            <a:pPr marL="914400" lvl="1" indent="-514350" eaLnBrk="1" hangingPunct="1">
              <a:lnSpc>
                <a:spcPct val="90000"/>
              </a:lnSpc>
              <a:buFontTx/>
              <a:buNone/>
            </a:pPr>
            <a:endParaRPr lang="en-US" sz="3200" smtClean="0"/>
          </a:p>
          <a:p>
            <a:pPr marL="914400" lvl="1" indent="-514350" eaLnBrk="1" hangingPunct="1">
              <a:lnSpc>
                <a:spcPct val="90000"/>
              </a:lnSpc>
              <a:buFontTx/>
              <a:buNone/>
            </a:pPr>
            <a:r>
              <a:rPr lang="en-US" sz="3200" smtClean="0"/>
              <a:t>3)	The absence of crime will best prove the efficiency of the police. </a:t>
            </a:r>
          </a:p>
        </p:txBody>
      </p:sp>
      <p:sp>
        <p:nvSpPr>
          <p:cNvPr id="4" name="Slide Number Placeholder 3"/>
          <p:cNvSpPr>
            <a:spLocks noGrp="1"/>
          </p:cNvSpPr>
          <p:nvPr>
            <p:ph type="sldNum" sz="quarter" idx="10"/>
          </p:nvPr>
        </p:nvSpPr>
        <p:spPr/>
        <p:txBody>
          <a:bodyPr/>
          <a:lstStyle/>
          <a:p>
            <a:pPr>
              <a:defRPr/>
            </a:pPr>
            <a:fld id="{751E84C9-9CED-4668-AA15-F775E802BE99}" type="slidenum">
              <a:rPr lang="en-US"/>
              <a:pPr>
                <a:defRPr/>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3"/>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Peel’s 12 Principles of Policing</a:t>
            </a:r>
            <a:br>
              <a:rPr lang="en-US" dirty="0" smtClean="0">
                <a:solidFill>
                  <a:schemeClr val="accent1">
                    <a:satMod val="150000"/>
                  </a:schemeClr>
                </a:solidFill>
              </a:rPr>
            </a:br>
            <a:r>
              <a:rPr lang="en-US" sz="2800" dirty="0" smtClean="0">
                <a:solidFill>
                  <a:schemeClr val="accent1">
                    <a:satMod val="150000"/>
                  </a:schemeClr>
                </a:solidFill>
              </a:rPr>
              <a:t>(continued)</a:t>
            </a:r>
            <a:endParaRPr lang="en-US" dirty="0" smtClean="0">
              <a:solidFill>
                <a:schemeClr val="accent1">
                  <a:satMod val="150000"/>
                </a:schemeClr>
              </a:solidFill>
            </a:endParaRPr>
          </a:p>
        </p:txBody>
      </p:sp>
      <p:sp>
        <p:nvSpPr>
          <p:cNvPr id="17411" name="Rectangle 3"/>
          <p:cNvSpPr>
            <a:spLocks noGrp="1" noChangeArrowheads="1"/>
          </p:cNvSpPr>
          <p:nvPr>
            <p:ph idx="1"/>
          </p:nvPr>
        </p:nvSpPr>
        <p:spPr>
          <a:xfrm>
            <a:off x="228600" y="1981200"/>
            <a:ext cx="8001000" cy="3724275"/>
          </a:xfrm>
        </p:spPr>
        <p:txBody>
          <a:bodyPr rtlCol="0">
            <a:normAutofit lnSpcReduction="10000"/>
          </a:bodyPr>
          <a:lstStyle/>
          <a:p>
            <a:pPr marL="457200" indent="-457200" eaLnBrk="1" fontAlgn="auto" hangingPunct="1">
              <a:lnSpc>
                <a:spcPct val="90000"/>
              </a:lnSpc>
              <a:spcBef>
                <a:spcPts val="0"/>
              </a:spcBef>
              <a:spcAft>
                <a:spcPts val="0"/>
              </a:spcAft>
              <a:buFont typeface="Wingdings" pitchFamily="2" charset="2"/>
              <a:buNone/>
              <a:defRPr/>
            </a:pPr>
            <a:r>
              <a:rPr lang="en-US" dirty="0" smtClean="0"/>
              <a:t>4)	The distribution of crime news is essential. </a:t>
            </a:r>
          </a:p>
          <a:p>
            <a:pPr marL="457200" indent="-457200" eaLnBrk="1" fontAlgn="auto" hangingPunct="1">
              <a:lnSpc>
                <a:spcPct val="90000"/>
              </a:lnSpc>
              <a:spcBef>
                <a:spcPts val="0"/>
              </a:spcBef>
              <a:spcAft>
                <a:spcPts val="0"/>
              </a:spcAft>
              <a:buFont typeface="Arial" charset="0"/>
              <a:buAutoNum type="arabicPeriod"/>
              <a:defRPr/>
            </a:pPr>
            <a:endParaRPr lang="en-US" dirty="0" smtClean="0"/>
          </a:p>
          <a:p>
            <a:pPr marL="457200" indent="-457200" eaLnBrk="1" fontAlgn="auto" hangingPunct="1">
              <a:lnSpc>
                <a:spcPct val="90000"/>
              </a:lnSpc>
              <a:spcBef>
                <a:spcPts val="0"/>
              </a:spcBef>
              <a:spcAft>
                <a:spcPts val="0"/>
              </a:spcAft>
              <a:buFont typeface="Wingdings" pitchFamily="2" charset="2"/>
              <a:buNone/>
              <a:defRPr/>
            </a:pPr>
            <a:r>
              <a:rPr lang="en-US" dirty="0" smtClean="0"/>
              <a:t>5)	The deployment of police strength, by both time and area, is essential.</a:t>
            </a:r>
          </a:p>
          <a:p>
            <a:pPr marL="457200" indent="-457200" eaLnBrk="1" fontAlgn="auto" hangingPunct="1">
              <a:lnSpc>
                <a:spcPct val="90000"/>
              </a:lnSpc>
              <a:spcBef>
                <a:spcPts val="0"/>
              </a:spcBef>
              <a:spcAft>
                <a:spcPts val="0"/>
              </a:spcAft>
              <a:buFont typeface="Arial" charset="0"/>
              <a:buAutoNum type="arabicPeriod"/>
              <a:defRPr/>
            </a:pPr>
            <a:endParaRPr lang="en-US" dirty="0" smtClean="0"/>
          </a:p>
          <a:p>
            <a:pPr marL="457200" indent="-457200" eaLnBrk="1" fontAlgn="auto" hangingPunct="1">
              <a:lnSpc>
                <a:spcPct val="90000"/>
              </a:lnSpc>
              <a:spcBef>
                <a:spcPts val="0"/>
              </a:spcBef>
              <a:spcAft>
                <a:spcPts val="0"/>
              </a:spcAft>
              <a:buFont typeface="Wingdings" pitchFamily="2" charset="2"/>
              <a:buNone/>
              <a:defRPr/>
            </a:pPr>
            <a:r>
              <a:rPr lang="en-US" dirty="0" smtClean="0"/>
              <a:t>6)	No quality is more indispensable to a policeman than a perfect command of temper; a quiet, determined manner has more effect than a violent action.</a:t>
            </a:r>
          </a:p>
        </p:txBody>
      </p:sp>
      <p:sp>
        <p:nvSpPr>
          <p:cNvPr id="4" name="Slide Number Placeholder 3"/>
          <p:cNvSpPr>
            <a:spLocks noGrp="1"/>
          </p:cNvSpPr>
          <p:nvPr>
            <p:ph type="sldNum" sz="quarter" idx="10"/>
          </p:nvPr>
        </p:nvSpPr>
        <p:spPr/>
        <p:txBody>
          <a:bodyPr/>
          <a:lstStyle/>
          <a:p>
            <a:pPr>
              <a:defRPr/>
            </a:pPr>
            <a:fld id="{9CCAE3F1-8E51-4EB3-8683-2B45E104DB2C}" type="slidenum">
              <a:rPr lang="en-US"/>
              <a:pPr>
                <a:defRPr/>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20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2000"/>
                                        <p:tgtEl>
                                          <p:spTgt spid="174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fade">
                                      <p:cBhvr>
                                        <p:cTn id="17" dur="20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Peel’s 12 Principles of Policing</a:t>
            </a:r>
            <a:br>
              <a:rPr lang="en-US" dirty="0" smtClean="0">
                <a:solidFill>
                  <a:schemeClr val="accent1">
                    <a:satMod val="150000"/>
                  </a:schemeClr>
                </a:solidFill>
              </a:rPr>
            </a:br>
            <a:r>
              <a:rPr lang="en-US" sz="2800" dirty="0" smtClean="0">
                <a:solidFill>
                  <a:schemeClr val="accent1">
                    <a:satMod val="150000"/>
                  </a:schemeClr>
                </a:solidFill>
              </a:rPr>
              <a:t>(continued)</a:t>
            </a:r>
            <a:endParaRPr lang="en-US" dirty="0" smtClean="0">
              <a:solidFill>
                <a:schemeClr val="accent1">
                  <a:satMod val="150000"/>
                </a:schemeClr>
              </a:solidFill>
            </a:endParaRPr>
          </a:p>
        </p:txBody>
      </p:sp>
      <p:sp>
        <p:nvSpPr>
          <p:cNvPr id="3" name="Content Placeholder 2"/>
          <p:cNvSpPr>
            <a:spLocks noGrp="1"/>
          </p:cNvSpPr>
          <p:nvPr>
            <p:ph idx="1"/>
          </p:nvPr>
        </p:nvSpPr>
        <p:spPr>
          <a:xfrm>
            <a:off x="228600" y="1774825"/>
            <a:ext cx="8229600" cy="4625975"/>
          </a:xfrm>
        </p:spPr>
        <p:txBody>
          <a:bodyPr/>
          <a:lstStyle/>
          <a:p>
            <a:pPr marL="514350" indent="-514350" eaLnBrk="1" hangingPunct="1">
              <a:lnSpc>
                <a:spcPct val="90000"/>
              </a:lnSpc>
              <a:buFont typeface="Wingdings" pitchFamily="2" charset="2"/>
              <a:buNone/>
            </a:pPr>
            <a:r>
              <a:rPr lang="en-US" smtClean="0"/>
              <a:t>7)	Good appearance commands respect.</a:t>
            </a:r>
          </a:p>
          <a:p>
            <a:pPr marL="514350" indent="-514350" eaLnBrk="1" hangingPunct="1">
              <a:lnSpc>
                <a:spcPct val="90000"/>
              </a:lnSpc>
              <a:buFont typeface="Arial" charset="0"/>
              <a:buAutoNum type="arabicPeriod"/>
            </a:pPr>
            <a:endParaRPr lang="en-US" smtClean="0"/>
          </a:p>
          <a:p>
            <a:pPr marL="514350" indent="-514350" eaLnBrk="1" hangingPunct="1">
              <a:lnSpc>
                <a:spcPct val="90000"/>
              </a:lnSpc>
              <a:buFont typeface="Wingdings" pitchFamily="2" charset="2"/>
              <a:buNone/>
            </a:pPr>
            <a:r>
              <a:rPr lang="en-US" smtClean="0"/>
              <a:t>8)	The securing and training of proper persons is the root of efficiency.</a:t>
            </a:r>
          </a:p>
          <a:p>
            <a:pPr marL="514350" indent="-514350" eaLnBrk="1" hangingPunct="1">
              <a:lnSpc>
                <a:spcPct val="90000"/>
              </a:lnSpc>
              <a:buFont typeface="Arial" charset="0"/>
              <a:buAutoNum type="arabicPeriod"/>
            </a:pPr>
            <a:endParaRPr lang="en-US" smtClean="0"/>
          </a:p>
          <a:p>
            <a:pPr marL="514350" indent="-514350" eaLnBrk="1" hangingPunct="1">
              <a:lnSpc>
                <a:spcPct val="90000"/>
              </a:lnSpc>
              <a:buFont typeface="Wingdings" pitchFamily="2" charset="2"/>
              <a:buNone/>
            </a:pPr>
            <a:r>
              <a:rPr lang="en-US" smtClean="0"/>
              <a:t>9)	Public security demands that every police officer be given a number.</a:t>
            </a:r>
          </a:p>
        </p:txBody>
      </p:sp>
      <p:sp>
        <p:nvSpPr>
          <p:cNvPr id="4" name="Slide Number Placeholder 3"/>
          <p:cNvSpPr>
            <a:spLocks noGrp="1"/>
          </p:cNvSpPr>
          <p:nvPr>
            <p:ph type="sldNum" sz="quarter" idx="10"/>
          </p:nvPr>
        </p:nvSpPr>
        <p:spPr/>
        <p:txBody>
          <a:bodyPr/>
          <a:lstStyle/>
          <a:p>
            <a:pPr>
              <a:defRPr/>
            </a:pPr>
            <a:fld id="{9F577FD6-52BD-401B-9615-095E68528B01}" type="slidenum">
              <a:rPr lang="en-US"/>
              <a:pPr>
                <a:defRPr/>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Peel’s 12 Principles of Policing</a:t>
            </a:r>
            <a:br>
              <a:rPr lang="en-US" dirty="0" smtClean="0">
                <a:solidFill>
                  <a:schemeClr val="accent1">
                    <a:satMod val="150000"/>
                  </a:schemeClr>
                </a:solidFill>
              </a:rPr>
            </a:br>
            <a:r>
              <a:rPr lang="en-US" sz="2800" dirty="0" smtClean="0">
                <a:solidFill>
                  <a:schemeClr val="accent1">
                    <a:satMod val="150000"/>
                  </a:schemeClr>
                </a:solidFill>
              </a:rPr>
              <a:t>(continued)</a:t>
            </a:r>
            <a:endParaRPr lang="en-US" dirty="0" smtClean="0">
              <a:solidFill>
                <a:schemeClr val="accent1">
                  <a:satMod val="150000"/>
                </a:schemeClr>
              </a:solidFill>
            </a:endParaRPr>
          </a:p>
        </p:txBody>
      </p:sp>
      <p:sp>
        <p:nvSpPr>
          <p:cNvPr id="18435" name="Rectangle 3"/>
          <p:cNvSpPr>
            <a:spLocks noGrp="1" noChangeArrowheads="1"/>
          </p:cNvSpPr>
          <p:nvPr>
            <p:ph idx="1"/>
          </p:nvPr>
        </p:nvSpPr>
        <p:spPr>
          <a:xfrm>
            <a:off x="228600" y="1905000"/>
            <a:ext cx="7924800" cy="3724275"/>
          </a:xfrm>
        </p:spPr>
        <p:txBody>
          <a:bodyPr rtlCol="0">
            <a:normAutofit fontScale="92500" lnSpcReduction="10000"/>
          </a:bodyPr>
          <a:lstStyle/>
          <a:p>
            <a:pPr marL="571500" indent="-571500" eaLnBrk="1" fontAlgn="auto" hangingPunct="1">
              <a:spcBef>
                <a:spcPts val="0"/>
              </a:spcBef>
              <a:spcAft>
                <a:spcPts val="0"/>
              </a:spcAft>
              <a:buFont typeface="Wingdings" pitchFamily="2" charset="2"/>
              <a:buNone/>
              <a:defRPr/>
            </a:pPr>
            <a:r>
              <a:rPr lang="en-US" dirty="0" smtClean="0"/>
              <a:t>10) Police headquarters should be centrally  located and easily accessible to the people.</a:t>
            </a:r>
          </a:p>
          <a:p>
            <a:pPr marL="630238" indent="-630238" eaLnBrk="1" fontAlgn="auto" hangingPunct="1">
              <a:spcBef>
                <a:spcPts val="0"/>
              </a:spcBef>
              <a:spcAft>
                <a:spcPts val="0"/>
              </a:spcAft>
              <a:buFont typeface="Arial" charset="0"/>
              <a:buAutoNum type="arabicPeriod"/>
              <a:defRPr/>
            </a:pPr>
            <a:endParaRPr lang="en-US" dirty="0" smtClean="0"/>
          </a:p>
          <a:p>
            <a:pPr marL="571500" indent="-571500" eaLnBrk="1" fontAlgn="auto" hangingPunct="1">
              <a:spcBef>
                <a:spcPts val="0"/>
              </a:spcBef>
              <a:spcAft>
                <a:spcPts val="0"/>
              </a:spcAft>
              <a:buFont typeface="Wingdings" pitchFamily="2" charset="2"/>
              <a:buNone/>
              <a:defRPr/>
            </a:pPr>
            <a:r>
              <a:rPr lang="en-US" dirty="0" smtClean="0"/>
              <a:t>11) Policemen should be hired on a probationary basis.</a:t>
            </a:r>
          </a:p>
          <a:p>
            <a:pPr marL="630238" indent="-630238" eaLnBrk="1" fontAlgn="auto" hangingPunct="1">
              <a:spcBef>
                <a:spcPts val="0"/>
              </a:spcBef>
              <a:spcAft>
                <a:spcPts val="0"/>
              </a:spcAft>
              <a:buFont typeface="Arial" charset="0"/>
              <a:buAutoNum type="arabicPeriod"/>
              <a:defRPr/>
            </a:pPr>
            <a:endParaRPr lang="en-US" dirty="0" smtClean="0"/>
          </a:p>
          <a:p>
            <a:pPr marL="571500" indent="-571500" eaLnBrk="1" fontAlgn="auto" hangingPunct="1">
              <a:spcBef>
                <a:spcPts val="0"/>
              </a:spcBef>
              <a:spcAft>
                <a:spcPts val="0"/>
              </a:spcAft>
              <a:buFont typeface="Wingdings" pitchFamily="2" charset="2"/>
              <a:buNone/>
              <a:defRPr/>
            </a:pPr>
            <a:r>
              <a:rPr lang="en-US" dirty="0" smtClean="0"/>
              <a:t>12) Police records are necessary to the correct  distribution of police strength.</a:t>
            </a:r>
          </a:p>
        </p:txBody>
      </p:sp>
      <p:sp>
        <p:nvSpPr>
          <p:cNvPr id="4" name="Slide Number Placeholder 3"/>
          <p:cNvSpPr>
            <a:spLocks noGrp="1"/>
          </p:cNvSpPr>
          <p:nvPr>
            <p:ph type="sldNum" sz="quarter" idx="10"/>
          </p:nvPr>
        </p:nvSpPr>
        <p:spPr/>
        <p:txBody>
          <a:bodyPr/>
          <a:lstStyle/>
          <a:p>
            <a:pPr>
              <a:defRPr/>
            </a:pPr>
            <a:fld id="{10E069F3-7C1A-4B4C-AC12-09E0166161D5}" type="slidenum">
              <a:rPr lang="en-US"/>
              <a:pPr>
                <a:defRPr/>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20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fade">
                                      <p:cBhvr>
                                        <p:cTn id="12" dur="2000"/>
                                        <p:tgtEl>
                                          <p:spTgt spid="1843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animEffect transition="in" filter="fade">
                                      <p:cBhvr>
                                        <p:cTn id="17" dur="2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pPr eaLnBrk="1" fontAlgn="auto" hangingPunct="1">
              <a:spcAft>
                <a:spcPts val="0"/>
              </a:spcAft>
              <a:defRPr/>
            </a:pPr>
            <a:r>
              <a:rPr lang="en-US" sz="4000" dirty="0">
                <a:solidFill>
                  <a:schemeClr val="accent1">
                    <a:satMod val="150000"/>
                  </a:schemeClr>
                </a:solidFill>
              </a:rPr>
              <a:t>Historical Eras of Law Enforcement</a:t>
            </a:r>
          </a:p>
        </p:txBody>
      </p:sp>
      <p:sp>
        <p:nvSpPr>
          <p:cNvPr id="36867" name="Rectangle 3"/>
          <p:cNvSpPr>
            <a:spLocks noGrp="1" noChangeArrowheads="1"/>
          </p:cNvSpPr>
          <p:nvPr>
            <p:ph type="body" idx="1"/>
          </p:nvPr>
        </p:nvSpPr>
        <p:spPr/>
        <p:txBody>
          <a:bodyPr/>
          <a:lstStyle/>
          <a:p>
            <a:pPr eaLnBrk="1" hangingPunct="1"/>
            <a:r>
              <a:rPr lang="en-US" smtClean="0"/>
              <a:t>There are four major historical periods of law enforcement in the U.S.:</a:t>
            </a:r>
          </a:p>
          <a:p>
            <a:pPr eaLnBrk="1" hangingPunct="1">
              <a:buFont typeface="Wingdings" pitchFamily="2" charset="2"/>
              <a:buNone/>
            </a:pPr>
            <a:r>
              <a:rPr lang="en-US" smtClean="0"/>
              <a:t>      * Political Era</a:t>
            </a:r>
          </a:p>
          <a:p>
            <a:pPr eaLnBrk="1" hangingPunct="1">
              <a:buFont typeface="Wingdings" pitchFamily="2" charset="2"/>
              <a:buNone/>
            </a:pPr>
            <a:r>
              <a:rPr lang="en-US" smtClean="0"/>
              <a:t>      * Reform Era</a:t>
            </a:r>
          </a:p>
          <a:p>
            <a:pPr eaLnBrk="1" hangingPunct="1">
              <a:buFont typeface="Wingdings" pitchFamily="2" charset="2"/>
              <a:buNone/>
            </a:pPr>
            <a:r>
              <a:rPr lang="en-US" smtClean="0"/>
              <a:t>      * Professional Era</a:t>
            </a:r>
          </a:p>
          <a:p>
            <a:pPr eaLnBrk="1" hangingPunct="1">
              <a:buFont typeface="Wingdings" pitchFamily="2" charset="2"/>
              <a:buNone/>
            </a:pPr>
            <a:r>
              <a:rPr lang="en-US" smtClean="0"/>
              <a:t>      * Community Era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Political </a:t>
            </a:r>
            <a:r>
              <a:rPr lang="en-US" dirty="0" smtClean="0">
                <a:solidFill>
                  <a:schemeClr val="accent1">
                    <a:satMod val="150000"/>
                  </a:schemeClr>
                </a:solidFill>
              </a:rPr>
              <a:t>Era (1840-1920)</a:t>
            </a:r>
            <a:endParaRPr lang="en-US" dirty="0">
              <a:solidFill>
                <a:schemeClr val="accent1">
                  <a:satMod val="150000"/>
                </a:schemeClr>
              </a:solidFill>
            </a:endParaRPr>
          </a:p>
        </p:txBody>
      </p:sp>
      <p:sp>
        <p:nvSpPr>
          <p:cNvPr id="37891" name="Rectangle 3"/>
          <p:cNvSpPr>
            <a:spLocks noGrp="1" noChangeArrowheads="1"/>
          </p:cNvSpPr>
          <p:nvPr>
            <p:ph type="body" idx="1"/>
          </p:nvPr>
        </p:nvSpPr>
        <p:spPr/>
        <p:txBody>
          <a:bodyPr/>
          <a:lstStyle/>
          <a:p>
            <a:pPr eaLnBrk="1" hangingPunct="1">
              <a:lnSpc>
                <a:spcPct val="80000"/>
              </a:lnSpc>
              <a:spcBef>
                <a:spcPts val="1200"/>
              </a:spcBef>
            </a:pPr>
            <a:r>
              <a:rPr lang="en-US" sz="2800" smtClean="0"/>
              <a:t>Police agencies were established to provide a unified police force in the major American cities.</a:t>
            </a:r>
          </a:p>
          <a:p>
            <a:pPr eaLnBrk="1" hangingPunct="1">
              <a:lnSpc>
                <a:spcPct val="80000"/>
              </a:lnSpc>
              <a:spcBef>
                <a:spcPts val="1200"/>
              </a:spcBef>
            </a:pPr>
            <a:r>
              <a:rPr lang="en-US" sz="2800" smtClean="0"/>
              <a:t>“Spoils” system – the metropolitan police were powerful, corrupt, poorly trained, unsupervised, and frequently abusive to the public they were responsible to serve and protect.</a:t>
            </a:r>
          </a:p>
          <a:p>
            <a:pPr eaLnBrk="1" hangingPunct="1">
              <a:lnSpc>
                <a:spcPct val="80000"/>
              </a:lnSpc>
              <a:spcBef>
                <a:spcPts val="1200"/>
              </a:spcBef>
            </a:pPr>
            <a:r>
              <a:rPr lang="en-US" sz="2800" smtClean="0"/>
              <a:t>The primary focus was on crime prevention and maintenance of order through the </a:t>
            </a:r>
            <a:r>
              <a:rPr lang="en-US" sz="2800" b="1" smtClean="0"/>
              <a:t>foot patrol.</a:t>
            </a:r>
            <a:endParaRPr lang="en-US" sz="2800" smtClean="0"/>
          </a:p>
        </p:txBody>
      </p:sp>
      <p:pic>
        <p:nvPicPr>
          <p:cNvPr id="37892" name="Picture 3" descr="feetprint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5029200"/>
            <a:ext cx="1676400" cy="135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Police In A Democratic Society</a:t>
            </a:r>
          </a:p>
        </p:txBody>
      </p:sp>
      <p:sp>
        <p:nvSpPr>
          <p:cNvPr id="5123" name="Rectangle 3"/>
          <p:cNvSpPr>
            <a:spLocks noGrp="1" noChangeArrowheads="1"/>
          </p:cNvSpPr>
          <p:nvPr>
            <p:ph idx="1"/>
          </p:nvPr>
        </p:nvSpPr>
        <p:spPr>
          <a:xfrm>
            <a:off x="2895600" y="1828800"/>
            <a:ext cx="6096000" cy="4410075"/>
          </a:xfrm>
        </p:spPr>
        <p:txBody>
          <a:bodyPr rtlCol="0">
            <a:normAutofit lnSpcReduction="10000"/>
          </a:bodyPr>
          <a:lstStyle/>
          <a:p>
            <a:pPr marL="438912" indent="-320040" eaLnBrk="1" fontAlgn="auto" hangingPunct="1">
              <a:spcBef>
                <a:spcPts val="0"/>
              </a:spcBef>
              <a:spcAft>
                <a:spcPts val="0"/>
              </a:spcAft>
              <a:buFont typeface="Wingdings 2"/>
              <a:buChar char=""/>
              <a:defRPr/>
            </a:pPr>
            <a:r>
              <a:rPr lang="en-US" dirty="0" smtClean="0"/>
              <a:t>The police are entrusted to serve and protect the public by controlling and preventing crime.</a:t>
            </a:r>
          </a:p>
          <a:p>
            <a:pPr marL="438912" indent="-320040" eaLnBrk="1" fontAlgn="auto" hangingPunct="1">
              <a:spcBef>
                <a:spcPts val="0"/>
              </a:spcBef>
              <a:spcAft>
                <a:spcPts val="0"/>
              </a:spcAft>
              <a:buFont typeface="Wingdings" pitchFamily="2" charset="2"/>
              <a:buNone/>
              <a:defRPr/>
            </a:pPr>
            <a:endParaRPr lang="en-US" dirty="0" smtClean="0"/>
          </a:p>
          <a:p>
            <a:pPr marL="438912" indent="-320040" eaLnBrk="1" fontAlgn="auto" hangingPunct="1">
              <a:spcBef>
                <a:spcPts val="0"/>
              </a:spcBef>
              <a:spcAft>
                <a:spcPts val="0"/>
              </a:spcAft>
              <a:buFont typeface="Wingdings 2"/>
              <a:buChar char=""/>
              <a:defRPr/>
            </a:pPr>
            <a:r>
              <a:rPr lang="en-US" dirty="0" smtClean="0"/>
              <a:t>Uniformed officers are typically the citizen’s most common and direct contact with law enforcement.</a:t>
            </a:r>
          </a:p>
          <a:p>
            <a:pPr marL="438912" indent="-320040" eaLnBrk="1" fontAlgn="auto" hangingPunct="1">
              <a:spcBef>
                <a:spcPts val="0"/>
              </a:spcBef>
              <a:spcAft>
                <a:spcPts val="0"/>
              </a:spcAft>
              <a:buFont typeface="Wingdings 2"/>
              <a:buChar char=""/>
              <a:defRPr/>
            </a:pPr>
            <a:endParaRPr lang="en-US" dirty="0" smtClean="0"/>
          </a:p>
        </p:txBody>
      </p:sp>
      <p:sp>
        <p:nvSpPr>
          <p:cNvPr id="5" name="Slide Number Placeholder 4"/>
          <p:cNvSpPr>
            <a:spLocks noGrp="1"/>
          </p:cNvSpPr>
          <p:nvPr>
            <p:ph type="sldNum" sz="quarter" idx="10"/>
          </p:nvPr>
        </p:nvSpPr>
        <p:spPr/>
        <p:txBody>
          <a:bodyPr/>
          <a:lstStyle/>
          <a:p>
            <a:pPr>
              <a:defRPr/>
            </a:pPr>
            <a:fld id="{1A2DE851-223E-4336-8869-6412768B1C6D}" type="slidenum">
              <a:rPr lang="en-US"/>
              <a:pPr>
                <a:defRPr/>
              </a:pPr>
              <a:t>3</a:t>
            </a:fld>
            <a:endParaRPr lang="en-US" dirty="0"/>
          </a:p>
        </p:txBody>
      </p:sp>
      <p:pic>
        <p:nvPicPr>
          <p:cNvPr id="11269" name="Picture 5" descr="copwithhors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81200"/>
            <a:ext cx="25019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Reform Era</a:t>
            </a:r>
          </a:p>
        </p:txBody>
      </p:sp>
      <p:sp>
        <p:nvSpPr>
          <p:cNvPr id="38915" name="Rectangle 3"/>
          <p:cNvSpPr>
            <a:spLocks noGrp="1" noChangeArrowheads="1"/>
          </p:cNvSpPr>
          <p:nvPr>
            <p:ph type="body" idx="1"/>
          </p:nvPr>
        </p:nvSpPr>
        <p:spPr/>
        <p:txBody>
          <a:bodyPr/>
          <a:lstStyle/>
          <a:p>
            <a:pPr eaLnBrk="1" hangingPunct="1">
              <a:lnSpc>
                <a:spcPct val="90000"/>
              </a:lnSpc>
            </a:pPr>
            <a:r>
              <a:rPr lang="en-US" smtClean="0"/>
              <a:t>Early part of the 20</a:t>
            </a:r>
            <a:r>
              <a:rPr lang="en-US" baseline="30000" smtClean="0"/>
              <a:t>th</a:t>
            </a:r>
            <a:r>
              <a:rPr lang="en-US" smtClean="0"/>
              <a:t> century</a:t>
            </a:r>
          </a:p>
          <a:p>
            <a:pPr eaLnBrk="1" hangingPunct="1">
              <a:lnSpc>
                <a:spcPct val="90000"/>
              </a:lnSpc>
            </a:pPr>
            <a:r>
              <a:rPr lang="en-US" smtClean="0"/>
              <a:t>Result of the middle and upper class citizens’ concern with corruption</a:t>
            </a:r>
          </a:p>
          <a:p>
            <a:pPr eaLnBrk="1" hangingPunct="1">
              <a:lnSpc>
                <a:spcPct val="90000"/>
              </a:lnSpc>
            </a:pPr>
            <a:r>
              <a:rPr lang="en-US" smtClean="0"/>
              <a:t>These citizens wanted to:</a:t>
            </a:r>
          </a:p>
          <a:p>
            <a:pPr lvl="1" eaLnBrk="1" hangingPunct="1">
              <a:lnSpc>
                <a:spcPct val="90000"/>
              </a:lnSpc>
            </a:pPr>
            <a:r>
              <a:rPr lang="en-US" smtClean="0"/>
              <a:t>Stop political patronage</a:t>
            </a:r>
          </a:p>
          <a:p>
            <a:pPr lvl="1" eaLnBrk="1" hangingPunct="1">
              <a:lnSpc>
                <a:spcPct val="90000"/>
              </a:lnSpc>
            </a:pPr>
            <a:r>
              <a:rPr lang="en-US" smtClean="0"/>
              <a:t>Improve the efficiency of government, especially in law enforcement</a:t>
            </a:r>
          </a:p>
          <a:p>
            <a:pPr lvl="1" eaLnBrk="1" hangingPunct="1">
              <a:lnSpc>
                <a:spcPct val="90000"/>
              </a:lnSpc>
            </a:pPr>
            <a:r>
              <a:rPr lang="en-US" smtClean="0"/>
              <a:t>Remove law enforcement from politics</a:t>
            </a:r>
          </a:p>
          <a:p>
            <a:pPr lvl="1" eaLnBrk="1" hangingPunct="1">
              <a:lnSpc>
                <a:spcPct val="90000"/>
              </a:lnSpc>
            </a:pPr>
            <a:r>
              <a:rPr lang="en-US" smtClean="0"/>
              <a:t>Introduce modern technology to make law enforcement more efficient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Reform </a:t>
            </a:r>
            <a:r>
              <a:rPr lang="en-US" dirty="0" smtClean="0">
                <a:solidFill>
                  <a:schemeClr val="accent1">
                    <a:satMod val="150000"/>
                  </a:schemeClr>
                </a:solidFill>
              </a:rPr>
              <a:t>Era </a:t>
            </a:r>
            <a:r>
              <a:rPr lang="en-US" sz="2800" dirty="0" smtClean="0">
                <a:solidFill>
                  <a:schemeClr val="accent1">
                    <a:satMod val="150000"/>
                  </a:schemeClr>
                </a:solidFill>
              </a:rPr>
              <a:t>(continued)</a:t>
            </a:r>
            <a:endParaRPr lang="en-US" sz="2800" dirty="0">
              <a:solidFill>
                <a:schemeClr val="accent1">
                  <a:satMod val="150000"/>
                </a:schemeClr>
              </a:solidFill>
            </a:endParaRPr>
          </a:p>
        </p:txBody>
      </p:sp>
      <p:sp>
        <p:nvSpPr>
          <p:cNvPr id="39939" name="Rectangle 3"/>
          <p:cNvSpPr>
            <a:spLocks noGrp="1" noChangeArrowheads="1"/>
          </p:cNvSpPr>
          <p:nvPr>
            <p:ph type="body" idx="1"/>
          </p:nvPr>
        </p:nvSpPr>
        <p:spPr>
          <a:xfrm>
            <a:off x="457200" y="1774825"/>
            <a:ext cx="8382000" cy="4625975"/>
          </a:xfrm>
        </p:spPr>
        <p:txBody>
          <a:bodyPr/>
          <a:lstStyle/>
          <a:p>
            <a:pPr eaLnBrk="1" hangingPunct="1">
              <a:lnSpc>
                <a:spcPct val="90000"/>
              </a:lnSpc>
            </a:pPr>
            <a:r>
              <a:rPr lang="en-US" smtClean="0"/>
              <a:t>Police administrative boards were established to reduce local political control over the police.</a:t>
            </a:r>
          </a:p>
          <a:p>
            <a:pPr eaLnBrk="1" hangingPunct="1">
              <a:lnSpc>
                <a:spcPct val="90000"/>
              </a:lnSpc>
            </a:pPr>
            <a:r>
              <a:rPr lang="en-US" smtClean="0"/>
              <a:t>The civilian review boards were responsible for:</a:t>
            </a:r>
          </a:p>
          <a:p>
            <a:pPr lvl="1" eaLnBrk="1" hangingPunct="1">
              <a:lnSpc>
                <a:spcPct val="90000"/>
              </a:lnSpc>
            </a:pPr>
            <a:r>
              <a:rPr lang="en-US" smtClean="0"/>
              <a:t>Appointing police administrators</a:t>
            </a:r>
          </a:p>
          <a:p>
            <a:pPr lvl="1" eaLnBrk="1" hangingPunct="1">
              <a:lnSpc>
                <a:spcPct val="90000"/>
              </a:lnSpc>
            </a:pPr>
            <a:r>
              <a:rPr lang="en-US" smtClean="0"/>
              <a:t>Controlling police affairs</a:t>
            </a:r>
          </a:p>
          <a:p>
            <a:pPr eaLnBrk="1" hangingPunct="1">
              <a:lnSpc>
                <a:spcPct val="90000"/>
              </a:lnSpc>
            </a:pPr>
            <a:r>
              <a:rPr lang="en-US" smtClean="0"/>
              <a:t>They failed because the appointed leaders often lacked law enforcement knowledge.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Professional </a:t>
            </a:r>
            <a:r>
              <a:rPr lang="en-US" dirty="0" smtClean="0">
                <a:solidFill>
                  <a:schemeClr val="accent1">
                    <a:satMod val="150000"/>
                  </a:schemeClr>
                </a:solidFill>
              </a:rPr>
              <a:t>Era (1920’s - 1970’s)</a:t>
            </a:r>
            <a:endParaRPr lang="en-US" dirty="0">
              <a:solidFill>
                <a:schemeClr val="accent1">
                  <a:satMod val="150000"/>
                </a:schemeClr>
              </a:solidFill>
            </a:endParaRPr>
          </a:p>
        </p:txBody>
      </p:sp>
      <p:sp>
        <p:nvSpPr>
          <p:cNvPr id="40963" name="Rectangle 3"/>
          <p:cNvSpPr>
            <a:spLocks noGrp="1" noChangeArrowheads="1"/>
          </p:cNvSpPr>
          <p:nvPr>
            <p:ph type="body" idx="1"/>
          </p:nvPr>
        </p:nvSpPr>
        <p:spPr/>
        <p:txBody>
          <a:bodyPr/>
          <a:lstStyle/>
          <a:p>
            <a:pPr eaLnBrk="1" hangingPunct="1">
              <a:lnSpc>
                <a:spcPct val="90000"/>
              </a:lnSpc>
            </a:pPr>
            <a:r>
              <a:rPr lang="en-US" sz="2800" b="1" smtClean="0"/>
              <a:t>August Vollmer</a:t>
            </a:r>
          </a:p>
          <a:p>
            <a:pPr lvl="1" eaLnBrk="1" hangingPunct="1">
              <a:lnSpc>
                <a:spcPct val="90000"/>
              </a:lnSpc>
            </a:pPr>
            <a:r>
              <a:rPr lang="en-US" sz="2400" smtClean="0"/>
              <a:t>Chief of police in Berkley, California</a:t>
            </a:r>
          </a:p>
          <a:p>
            <a:pPr lvl="1" eaLnBrk="1" hangingPunct="1">
              <a:lnSpc>
                <a:spcPct val="90000"/>
              </a:lnSpc>
            </a:pPr>
            <a:r>
              <a:rPr lang="en-US" sz="2400" smtClean="0"/>
              <a:t>The most famous police reformer in the early part of the 20</a:t>
            </a:r>
            <a:r>
              <a:rPr lang="en-US" sz="2400" baseline="30000" smtClean="0"/>
              <a:t>th</a:t>
            </a:r>
            <a:r>
              <a:rPr lang="en-US" sz="2400" smtClean="0"/>
              <a:t> century</a:t>
            </a:r>
          </a:p>
          <a:p>
            <a:pPr lvl="1" eaLnBrk="1" hangingPunct="1">
              <a:lnSpc>
                <a:spcPct val="90000"/>
              </a:lnSpc>
            </a:pPr>
            <a:r>
              <a:rPr lang="en-US" sz="2400" smtClean="0"/>
              <a:t>Instituted university training for police officers</a:t>
            </a:r>
          </a:p>
          <a:p>
            <a:pPr lvl="1" eaLnBrk="1" hangingPunct="1">
              <a:lnSpc>
                <a:spcPct val="90000"/>
              </a:lnSpc>
            </a:pPr>
            <a:r>
              <a:rPr lang="en-US" sz="2400" smtClean="0"/>
              <a:t>Helped to develop the School of Criminology at the University of California at Berkley</a:t>
            </a:r>
          </a:p>
          <a:p>
            <a:pPr lvl="1" eaLnBrk="1" hangingPunct="1">
              <a:lnSpc>
                <a:spcPct val="90000"/>
              </a:lnSpc>
            </a:pPr>
            <a:r>
              <a:rPr lang="en-US" sz="2400" smtClean="0"/>
              <a:t>This school became the model for university-level criminal justice programs around the U.S.</a:t>
            </a:r>
          </a:p>
          <a:p>
            <a:pPr eaLnBrk="1" hangingPunct="1">
              <a:lnSpc>
                <a:spcPct val="90000"/>
              </a:lnSpc>
              <a:buFont typeface="Wingdings" pitchFamily="2" charset="2"/>
              <a:buNone/>
            </a:pPr>
            <a:r>
              <a:rPr lang="en-US" sz="2800" b="1" smtClean="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August </a:t>
            </a:r>
            <a:r>
              <a:rPr lang="en-US" dirty="0" smtClean="0">
                <a:solidFill>
                  <a:schemeClr val="accent1">
                    <a:satMod val="150000"/>
                  </a:schemeClr>
                </a:solidFill>
              </a:rPr>
              <a:t>Vollmer </a:t>
            </a:r>
            <a:r>
              <a:rPr lang="en-US" sz="2800" dirty="0" smtClean="0">
                <a:solidFill>
                  <a:schemeClr val="accent1">
                    <a:satMod val="150000"/>
                  </a:schemeClr>
                </a:solidFill>
              </a:rPr>
              <a:t>(continued)</a:t>
            </a:r>
            <a:endParaRPr lang="en-US" sz="2800" dirty="0">
              <a:solidFill>
                <a:schemeClr val="accent1">
                  <a:satMod val="150000"/>
                </a:schemeClr>
              </a:solidFill>
            </a:endParaRPr>
          </a:p>
        </p:txBody>
      </p:sp>
      <p:sp>
        <p:nvSpPr>
          <p:cNvPr id="41987" name="Rectangle 3"/>
          <p:cNvSpPr>
            <a:spLocks noGrp="1" noChangeArrowheads="1"/>
          </p:cNvSpPr>
          <p:nvPr>
            <p:ph type="body" idx="1"/>
          </p:nvPr>
        </p:nvSpPr>
        <p:spPr/>
        <p:txBody>
          <a:bodyPr/>
          <a:lstStyle/>
          <a:p>
            <a:pPr eaLnBrk="1" hangingPunct="1">
              <a:lnSpc>
                <a:spcPct val="80000"/>
              </a:lnSpc>
            </a:pPr>
            <a:r>
              <a:rPr lang="en-US" sz="2800" smtClean="0"/>
              <a:t>Believed that the police should be a professional force</a:t>
            </a:r>
          </a:p>
          <a:p>
            <a:pPr eaLnBrk="1" hangingPunct="1">
              <a:lnSpc>
                <a:spcPct val="80000"/>
              </a:lnSpc>
            </a:pPr>
            <a:r>
              <a:rPr lang="en-US" sz="2800" smtClean="0"/>
              <a:t>The model of professional policing was developed from Vollmer’s six essential elements:</a:t>
            </a:r>
          </a:p>
          <a:p>
            <a:pPr lvl="1" eaLnBrk="1" hangingPunct="1">
              <a:lnSpc>
                <a:spcPct val="80000"/>
              </a:lnSpc>
            </a:pPr>
            <a:r>
              <a:rPr lang="en-US" sz="2400" smtClean="0"/>
              <a:t>The police force should stay out of politics.</a:t>
            </a:r>
          </a:p>
          <a:p>
            <a:pPr lvl="1" eaLnBrk="1" hangingPunct="1">
              <a:lnSpc>
                <a:spcPct val="80000"/>
              </a:lnSpc>
            </a:pPr>
            <a:r>
              <a:rPr lang="en-US" sz="2400" smtClean="0"/>
              <a:t>Members should be well-trained, disciplined, and tightly organized.</a:t>
            </a:r>
          </a:p>
          <a:p>
            <a:pPr lvl="1" eaLnBrk="1" hangingPunct="1">
              <a:lnSpc>
                <a:spcPct val="80000"/>
              </a:lnSpc>
            </a:pPr>
            <a:r>
              <a:rPr lang="en-US" sz="2400" smtClean="0"/>
              <a:t>Laws should be equally enforced.</a:t>
            </a:r>
          </a:p>
          <a:p>
            <a:pPr lvl="1" eaLnBrk="1" hangingPunct="1">
              <a:lnSpc>
                <a:spcPct val="80000"/>
              </a:lnSpc>
            </a:pPr>
            <a:r>
              <a:rPr lang="en-US" sz="2400" smtClean="0"/>
              <a:t>The police should use technological developments.</a:t>
            </a:r>
          </a:p>
          <a:p>
            <a:pPr lvl="1" eaLnBrk="1" hangingPunct="1">
              <a:lnSpc>
                <a:spcPct val="80000"/>
              </a:lnSpc>
            </a:pPr>
            <a:r>
              <a:rPr lang="en-US" sz="2400" smtClean="0"/>
              <a:t>Merit should be on the basis of personnel procedures.</a:t>
            </a:r>
          </a:p>
          <a:p>
            <a:pPr lvl="1" eaLnBrk="1" hangingPunct="1">
              <a:lnSpc>
                <a:spcPct val="80000"/>
              </a:lnSpc>
            </a:pPr>
            <a:r>
              <a:rPr lang="en-US" sz="2400" smtClean="0"/>
              <a:t>The crime-fighting role should be prominent.</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O.W. Wilson</a:t>
            </a:r>
          </a:p>
        </p:txBody>
      </p:sp>
      <p:sp>
        <p:nvSpPr>
          <p:cNvPr id="43011" name="Rectangle 3"/>
          <p:cNvSpPr>
            <a:spLocks noGrp="1" noChangeArrowheads="1"/>
          </p:cNvSpPr>
          <p:nvPr>
            <p:ph type="body" idx="1"/>
          </p:nvPr>
        </p:nvSpPr>
        <p:spPr/>
        <p:txBody>
          <a:bodyPr/>
          <a:lstStyle/>
          <a:p>
            <a:pPr eaLnBrk="1" hangingPunct="1">
              <a:lnSpc>
                <a:spcPct val="90000"/>
              </a:lnSpc>
            </a:pPr>
            <a:r>
              <a:rPr lang="en-US" sz="2400" smtClean="0"/>
              <a:t>The redirection of police from maintenance of order to one of crime control altered the nature of policing in America more than any of the other elements of the professional era.</a:t>
            </a:r>
          </a:p>
          <a:p>
            <a:pPr eaLnBrk="1" hangingPunct="1">
              <a:lnSpc>
                <a:spcPct val="90000"/>
              </a:lnSpc>
              <a:buFont typeface="Wingdings 2" pitchFamily="18" charset="2"/>
              <a:buNone/>
            </a:pPr>
            <a:endParaRPr lang="en-US" sz="2400" smtClean="0"/>
          </a:p>
          <a:p>
            <a:pPr eaLnBrk="1" hangingPunct="1">
              <a:lnSpc>
                <a:spcPct val="90000"/>
              </a:lnSpc>
            </a:pPr>
            <a:r>
              <a:rPr lang="en-US" sz="2400" smtClean="0"/>
              <a:t>O.W. Wilson, a student of Vollmer’s, advocated that law enforcement use motorized patrols, radio communication, and rapid response to aid effective crime fighting.</a:t>
            </a:r>
          </a:p>
          <a:p>
            <a:pPr eaLnBrk="1" hangingPunct="1">
              <a:lnSpc>
                <a:spcPct val="90000"/>
              </a:lnSpc>
              <a:buFont typeface="Wingdings 2" pitchFamily="18" charset="2"/>
              <a:buNone/>
            </a:pPr>
            <a:endParaRPr lang="en-US" sz="2400" smtClean="0"/>
          </a:p>
          <a:p>
            <a:pPr eaLnBrk="1" hangingPunct="1">
              <a:lnSpc>
                <a:spcPct val="90000"/>
              </a:lnSpc>
            </a:pPr>
            <a:r>
              <a:rPr lang="en-US" sz="2400" smtClean="0"/>
              <a:t>He also suggested the use of one-man patrols as the best way to deploy police personnel, and the importance of rotating beat assignments in order to fight police corruption.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Community </a:t>
            </a:r>
            <a:r>
              <a:rPr lang="en-US" dirty="0" smtClean="0">
                <a:solidFill>
                  <a:schemeClr val="accent1">
                    <a:satMod val="150000"/>
                  </a:schemeClr>
                </a:solidFill>
              </a:rPr>
              <a:t>Era (1970 - present)</a:t>
            </a:r>
            <a:endParaRPr lang="en-US" dirty="0">
              <a:solidFill>
                <a:schemeClr val="accent1">
                  <a:satMod val="150000"/>
                </a:schemeClr>
              </a:solidFill>
            </a:endParaRPr>
          </a:p>
        </p:txBody>
      </p:sp>
      <p:sp>
        <p:nvSpPr>
          <p:cNvPr id="44035" name="Rectangle 3"/>
          <p:cNvSpPr>
            <a:spLocks noGrp="1" noChangeArrowheads="1"/>
          </p:cNvSpPr>
          <p:nvPr>
            <p:ph type="body" idx="1"/>
          </p:nvPr>
        </p:nvSpPr>
        <p:spPr/>
        <p:txBody>
          <a:bodyPr/>
          <a:lstStyle/>
          <a:p>
            <a:pPr eaLnBrk="1" hangingPunct="1">
              <a:lnSpc>
                <a:spcPct val="90000"/>
              </a:lnSpc>
            </a:pPr>
            <a:r>
              <a:rPr lang="en-US" sz="2800" smtClean="0"/>
              <a:t>Research findings indicate that the professional model was not working:</a:t>
            </a:r>
          </a:p>
          <a:p>
            <a:pPr lvl="1" eaLnBrk="1" hangingPunct="1">
              <a:lnSpc>
                <a:spcPct val="90000"/>
              </a:lnSpc>
            </a:pPr>
            <a:r>
              <a:rPr lang="en-US" sz="2400" smtClean="0"/>
              <a:t>Increasing the number of patrol officers in a neighborhood was found to have little effect on crime.</a:t>
            </a:r>
          </a:p>
          <a:p>
            <a:pPr lvl="1" eaLnBrk="1" hangingPunct="1">
              <a:lnSpc>
                <a:spcPct val="90000"/>
              </a:lnSpc>
            </a:pPr>
            <a:r>
              <a:rPr lang="en-US" sz="2400" smtClean="0"/>
              <a:t>Rapid response to calls for service does not greatly increase the arrest of criminals.</a:t>
            </a:r>
          </a:p>
          <a:p>
            <a:pPr lvl="1" eaLnBrk="1" hangingPunct="1">
              <a:lnSpc>
                <a:spcPct val="90000"/>
              </a:lnSpc>
            </a:pPr>
            <a:r>
              <a:rPr lang="en-US" sz="2400" smtClean="0"/>
              <a:t>It is difficult if not impossible to improve rates of solving crimes.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dirty="0">
                <a:solidFill>
                  <a:schemeClr val="accent1">
                    <a:satMod val="150000"/>
                  </a:schemeClr>
                </a:solidFill>
              </a:rPr>
              <a:t>Service to the </a:t>
            </a:r>
            <a:r>
              <a:rPr lang="en-US" dirty="0" smtClean="0">
                <a:solidFill>
                  <a:schemeClr val="accent1">
                    <a:satMod val="150000"/>
                  </a:schemeClr>
                </a:solidFill>
              </a:rPr>
              <a:t>Community</a:t>
            </a:r>
            <a:endParaRPr lang="en-US" dirty="0">
              <a:solidFill>
                <a:schemeClr val="accent1">
                  <a:satMod val="150000"/>
                </a:schemeClr>
              </a:solidFill>
            </a:endParaRPr>
          </a:p>
        </p:txBody>
      </p:sp>
      <p:sp>
        <p:nvSpPr>
          <p:cNvPr id="45059" name="Rectangle 3"/>
          <p:cNvSpPr>
            <a:spLocks noGrp="1" noChangeArrowheads="1"/>
          </p:cNvSpPr>
          <p:nvPr>
            <p:ph type="body" idx="1"/>
          </p:nvPr>
        </p:nvSpPr>
        <p:spPr>
          <a:xfrm>
            <a:off x="457200" y="1774825"/>
            <a:ext cx="6096000" cy="4625975"/>
          </a:xfrm>
        </p:spPr>
        <p:txBody>
          <a:bodyPr/>
          <a:lstStyle/>
          <a:p>
            <a:pPr eaLnBrk="1" hangingPunct="1"/>
            <a:r>
              <a:rPr lang="en-US" sz="2400" smtClean="0"/>
              <a:t>In the 1970’s there was a movement away from the crime-fighting focus of law enforcement towards a greater emphasis on maintaining order and providing service to the community.</a:t>
            </a:r>
          </a:p>
          <a:p>
            <a:pPr eaLnBrk="1" hangingPunct="1">
              <a:buFont typeface="Wingdings 2" pitchFamily="18" charset="2"/>
              <a:buNone/>
            </a:pPr>
            <a:endParaRPr lang="en-US" sz="2400" smtClean="0"/>
          </a:p>
          <a:p>
            <a:pPr eaLnBrk="1" hangingPunct="1"/>
            <a:r>
              <a:rPr lang="en-US" sz="2400" smtClean="0"/>
              <a:t>It was suggested that police officers get out of their patrol cars and spend more time on the street assisting citizens, while maintaining their crime-fighting role.</a:t>
            </a:r>
          </a:p>
          <a:p>
            <a:pPr eaLnBrk="1" hangingPunct="1">
              <a:buFont typeface="Wingdings" pitchFamily="2" charset="2"/>
              <a:buNone/>
            </a:pPr>
            <a:endParaRPr lang="en-US" sz="2400" smtClean="0"/>
          </a:p>
          <a:p>
            <a:pPr eaLnBrk="1" hangingPunct="1">
              <a:buFont typeface="Wingdings" pitchFamily="2" charset="2"/>
              <a:buNone/>
            </a:pPr>
            <a:endParaRPr lang="en-US" sz="2400" smtClean="0"/>
          </a:p>
        </p:txBody>
      </p:sp>
      <p:pic>
        <p:nvPicPr>
          <p:cNvPr id="45060" name="Picture 4" descr="woman c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362200"/>
            <a:ext cx="21812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Resources</a:t>
            </a:r>
            <a:endParaRPr lang="en-US" dirty="0"/>
          </a:p>
        </p:txBody>
      </p:sp>
      <p:sp>
        <p:nvSpPr>
          <p:cNvPr id="46083" name="Content Placeholder 2"/>
          <p:cNvSpPr>
            <a:spLocks noGrp="1"/>
          </p:cNvSpPr>
          <p:nvPr>
            <p:ph idx="1"/>
          </p:nvPr>
        </p:nvSpPr>
        <p:spPr/>
        <p:txBody>
          <a:bodyPr/>
          <a:lstStyle/>
          <a:p>
            <a:r>
              <a:rPr lang="en-US" dirty="0"/>
              <a:t>0205366937, </a:t>
            </a:r>
            <a:r>
              <a:rPr lang="en-US" i="1" dirty="0"/>
              <a:t>Criminal Justice</a:t>
            </a:r>
            <a:r>
              <a:rPr lang="en-US" dirty="0"/>
              <a:t>, Fagin, James A., Pearson, 2003</a:t>
            </a:r>
          </a:p>
          <a:p>
            <a:r>
              <a:rPr lang="en-US" dirty="0"/>
              <a:t>1598840436, </a:t>
            </a:r>
            <a:r>
              <a:rPr lang="en-US" i="1" dirty="0"/>
              <a:t>Policing in America: A Reference Handbook</a:t>
            </a:r>
            <a:r>
              <a:rPr lang="en-US" dirty="0"/>
              <a:t>, </a:t>
            </a:r>
            <a:r>
              <a:rPr lang="en-US" dirty="0" err="1"/>
              <a:t>Steverson</a:t>
            </a:r>
            <a:r>
              <a:rPr lang="en-US" dirty="0"/>
              <a:t>, Leonard A., ABC-CLIO, 2007</a:t>
            </a:r>
          </a:p>
          <a:p>
            <a:r>
              <a:rPr lang="en-US" dirty="0"/>
              <a:t>0072559519, </a:t>
            </a:r>
            <a:r>
              <a:rPr lang="en-US" i="1" dirty="0"/>
              <a:t>Criminology</a:t>
            </a:r>
            <a:r>
              <a:rPr lang="en-US" dirty="0"/>
              <a:t> (4</a:t>
            </a:r>
            <a:r>
              <a:rPr lang="en-US" baseline="30000" dirty="0"/>
              <a:t>th</a:t>
            </a:r>
            <a:r>
              <a:rPr lang="en-US" dirty="0"/>
              <a:t> Edition), Adler, Freda, McGraw-Hill, 2001</a:t>
            </a:r>
          </a:p>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7606A458-D130-4C90-A0A1-D5C99B0778B1}" type="slidenum">
              <a:rPr lang="en-US" smtClean="0"/>
              <a:pPr>
                <a:defRPr/>
              </a:pPr>
              <a:t>37</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457200" y="118872"/>
            <a:ext cx="8229600" cy="1252728"/>
          </a:xfrm>
        </p:spPr>
        <p:txBody>
          <a:bodyPr/>
          <a:lstStyle/>
          <a:p>
            <a:pPr eaLnBrk="1" fontAlgn="auto" hangingPunct="1">
              <a:spcAft>
                <a:spcPts val="0"/>
              </a:spcAft>
              <a:defRPr/>
            </a:pPr>
            <a:r>
              <a:rPr lang="en-US" dirty="0" smtClean="0">
                <a:solidFill>
                  <a:schemeClr val="accent1">
                    <a:satMod val="150000"/>
                  </a:schemeClr>
                </a:solidFill>
              </a:rPr>
              <a:t>Early Civilization</a:t>
            </a:r>
          </a:p>
        </p:txBody>
      </p:sp>
      <p:sp>
        <p:nvSpPr>
          <p:cNvPr id="12291" name="Rectangle 3"/>
          <p:cNvSpPr>
            <a:spLocks noGrp="1" noChangeArrowheads="1"/>
          </p:cNvSpPr>
          <p:nvPr>
            <p:ph idx="1"/>
          </p:nvPr>
        </p:nvSpPr>
        <p:spPr>
          <a:xfrm>
            <a:off x="152400" y="1905000"/>
            <a:ext cx="5562600" cy="4495800"/>
          </a:xfrm>
        </p:spPr>
        <p:txBody>
          <a:bodyPr/>
          <a:lstStyle/>
          <a:p>
            <a:pPr eaLnBrk="1" hangingPunct="1">
              <a:lnSpc>
                <a:spcPct val="90000"/>
              </a:lnSpc>
            </a:pPr>
            <a:r>
              <a:rPr lang="en-US" sz="3600" smtClean="0"/>
              <a:t>Law enforcement </a:t>
            </a:r>
          </a:p>
          <a:p>
            <a:pPr lvl="1" eaLnBrk="1" hangingPunct="1">
              <a:lnSpc>
                <a:spcPct val="90000"/>
              </a:lnSpc>
            </a:pPr>
            <a:r>
              <a:rPr lang="en-US" sz="3200" smtClean="0"/>
              <a:t>Extends back to the earliest human civilizations</a:t>
            </a:r>
          </a:p>
          <a:p>
            <a:pPr lvl="1" eaLnBrk="1" hangingPunct="1">
              <a:lnSpc>
                <a:spcPct val="90000"/>
              </a:lnSpc>
            </a:pPr>
            <a:r>
              <a:rPr lang="en-US" sz="3200" smtClean="0"/>
              <a:t>Was a social need for promoting the group’s well-being</a:t>
            </a:r>
          </a:p>
        </p:txBody>
      </p:sp>
      <p:sp>
        <p:nvSpPr>
          <p:cNvPr id="5" name="Slide Number Placeholder 4"/>
          <p:cNvSpPr>
            <a:spLocks noGrp="1"/>
          </p:cNvSpPr>
          <p:nvPr>
            <p:ph type="sldNum" sz="quarter" idx="10"/>
          </p:nvPr>
        </p:nvSpPr>
        <p:spPr/>
        <p:txBody>
          <a:bodyPr/>
          <a:lstStyle/>
          <a:p>
            <a:pPr>
              <a:defRPr/>
            </a:pPr>
            <a:fld id="{A1B32651-4E8C-4375-A905-17AEBD7C1E11}" type="slidenum">
              <a:rPr lang="en-US"/>
              <a:pPr>
                <a:defRPr/>
              </a:pPr>
              <a:t>4</a:t>
            </a:fld>
            <a:endParaRPr lang="en-US" dirty="0"/>
          </a:p>
        </p:txBody>
      </p:sp>
      <p:pic>
        <p:nvPicPr>
          <p:cNvPr id="12293" name="Picture 5" descr="copha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09800"/>
            <a:ext cx="3124200"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52400"/>
            <a:ext cx="7924800" cy="1143000"/>
          </a:xfrm>
        </p:spPr>
        <p:txBody>
          <a:bodyPr/>
          <a:lstStyle/>
          <a:p>
            <a:pPr eaLnBrk="1" fontAlgn="auto" hangingPunct="1">
              <a:spcAft>
                <a:spcPts val="0"/>
              </a:spcAft>
              <a:defRPr/>
            </a:pPr>
            <a:r>
              <a:rPr lang="en-US" dirty="0" smtClean="0">
                <a:solidFill>
                  <a:schemeClr val="accent1">
                    <a:satMod val="150000"/>
                  </a:schemeClr>
                </a:solidFill>
              </a:rPr>
              <a:t>Early Civilization </a:t>
            </a:r>
            <a:r>
              <a:rPr lang="en-US" sz="2800" dirty="0" smtClean="0">
                <a:solidFill>
                  <a:schemeClr val="accent1">
                    <a:satMod val="150000"/>
                  </a:schemeClr>
                </a:solidFill>
              </a:rPr>
              <a:t>(continued)</a:t>
            </a:r>
          </a:p>
        </p:txBody>
      </p:sp>
      <p:sp>
        <p:nvSpPr>
          <p:cNvPr id="13315" name="Content Placeholder 2"/>
          <p:cNvSpPr>
            <a:spLocks noGrp="1"/>
          </p:cNvSpPr>
          <p:nvPr>
            <p:ph idx="1"/>
          </p:nvPr>
        </p:nvSpPr>
        <p:spPr/>
        <p:txBody>
          <a:bodyPr/>
          <a:lstStyle/>
          <a:p>
            <a:pPr eaLnBrk="1" hangingPunct="1">
              <a:lnSpc>
                <a:spcPct val="90000"/>
              </a:lnSpc>
            </a:pPr>
            <a:r>
              <a:rPr lang="en-US" b="1" u="sng" smtClean="0"/>
              <a:t>Banishment</a:t>
            </a:r>
            <a:r>
              <a:rPr lang="en-US" smtClean="0"/>
              <a:t> was the most effective means of deterring or punishing deviant behavior because it was the equivalent of a death sentence.</a:t>
            </a:r>
          </a:p>
          <a:p>
            <a:pPr eaLnBrk="1" hangingPunct="1">
              <a:lnSpc>
                <a:spcPct val="90000"/>
              </a:lnSpc>
              <a:buFont typeface="Wingdings" pitchFamily="2" charset="2"/>
              <a:buNone/>
            </a:pPr>
            <a:endParaRPr lang="en-US" smtClean="0"/>
          </a:p>
          <a:p>
            <a:pPr eaLnBrk="1" hangingPunct="1">
              <a:lnSpc>
                <a:spcPct val="90000"/>
              </a:lnSpc>
            </a:pPr>
            <a:r>
              <a:rPr lang="en-US" smtClean="0"/>
              <a:t>The camp guards of early civilization represent the first traces of law enforcement practices. Their function was similar to our present-day police.</a:t>
            </a:r>
          </a:p>
        </p:txBody>
      </p:sp>
      <p:sp>
        <p:nvSpPr>
          <p:cNvPr id="4" name="Slide Number Placeholder 3"/>
          <p:cNvSpPr>
            <a:spLocks noGrp="1"/>
          </p:cNvSpPr>
          <p:nvPr>
            <p:ph type="sldNum" sz="quarter" idx="10"/>
          </p:nvPr>
        </p:nvSpPr>
        <p:spPr/>
        <p:txBody>
          <a:bodyPr/>
          <a:lstStyle/>
          <a:p>
            <a:pPr>
              <a:defRPr/>
            </a:pPr>
            <a:fld id="{413419EE-55B3-416E-B21C-0A5A8942A95B}"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457200" y="1905000"/>
            <a:ext cx="5559425" cy="3276600"/>
          </a:xfrm>
        </p:spPr>
        <p:txBody>
          <a:bodyPr/>
          <a:lstStyle/>
          <a:p>
            <a:pPr eaLnBrk="1" hangingPunct="1"/>
            <a:r>
              <a:rPr lang="en-US" smtClean="0"/>
              <a:t>Traced back to the reign of </a:t>
            </a:r>
            <a:r>
              <a:rPr lang="en-US" b="1" smtClean="0"/>
              <a:t>Pharaoh Hur Moheb</a:t>
            </a:r>
            <a:r>
              <a:rPr lang="en-US" smtClean="0"/>
              <a:t>, around 1340 B.C., in Egypt</a:t>
            </a:r>
          </a:p>
          <a:p>
            <a:pPr eaLnBrk="1" hangingPunct="1">
              <a:buFont typeface="Wingdings" pitchFamily="2" charset="2"/>
              <a:buNone/>
            </a:pPr>
            <a:endParaRPr lang="en-US" smtClean="0"/>
          </a:p>
        </p:txBody>
      </p:sp>
      <p:sp>
        <p:nvSpPr>
          <p:cNvPr id="5" name="Title 1"/>
          <p:cNvSpPr txBox="1">
            <a:spLocks/>
          </p:cNvSpPr>
          <p:nvPr/>
        </p:nvSpPr>
        <p:spPr>
          <a:xfrm>
            <a:off x="228600" y="152400"/>
            <a:ext cx="8686800" cy="1143000"/>
          </a:xfrm>
          <a:prstGeom prst="rect">
            <a:avLst/>
          </a:prstGeom>
        </p:spPr>
        <p:txBody>
          <a:bodyPr rIns="45720" anchor="ctr">
            <a:scene3d>
              <a:camera prst="orthographicFront"/>
              <a:lightRig rig="threePt" dir="t">
                <a:rot lat="0" lon="0" rev="4800000"/>
              </a:lightRig>
            </a:scene3d>
            <a:sp3d prstMaterial="matte">
              <a:bevelT w="50800" h="10160"/>
            </a:sp3d>
          </a:bodyPr>
          <a:lstStyle/>
          <a:p>
            <a:pPr fontAlgn="auto">
              <a:spcAft>
                <a:spcPts val="0"/>
              </a:spcAft>
              <a:defRPr/>
            </a:pPr>
            <a:r>
              <a:rPr lang="en-US" sz="4400" b="1" dirty="0">
                <a:solidFill>
                  <a:schemeClr val="accent1">
                    <a:satMod val="150000"/>
                  </a:schemeClr>
                </a:solidFill>
                <a:latin typeface="+mj-lt"/>
                <a:ea typeface="+mj-ea"/>
                <a:cs typeface="+mj-cs"/>
              </a:rPr>
              <a:t>First recorded police </a:t>
            </a:r>
            <a:r>
              <a:rPr lang="en-US" sz="4400" b="1" dirty="0" smtClean="0">
                <a:solidFill>
                  <a:schemeClr val="accent1">
                    <a:satMod val="150000"/>
                  </a:schemeClr>
                </a:solidFill>
                <a:latin typeface="+mj-lt"/>
                <a:ea typeface="+mj-ea"/>
                <a:cs typeface="+mj-cs"/>
              </a:rPr>
              <a:t>organization</a:t>
            </a:r>
            <a:endParaRPr lang="en-US" sz="4400" b="1" dirty="0">
              <a:solidFill>
                <a:schemeClr val="accent1">
                  <a:satMod val="150000"/>
                </a:schemeClr>
              </a:solidFill>
              <a:latin typeface="+mj-lt"/>
              <a:ea typeface="+mj-ea"/>
              <a:cs typeface="+mj-cs"/>
            </a:endParaRPr>
          </a:p>
        </p:txBody>
      </p:sp>
      <p:sp>
        <p:nvSpPr>
          <p:cNvPr id="7" name="Slide Number Placeholder 6"/>
          <p:cNvSpPr>
            <a:spLocks noGrp="1"/>
          </p:cNvSpPr>
          <p:nvPr>
            <p:ph type="sldNum" sz="quarter" idx="10"/>
          </p:nvPr>
        </p:nvSpPr>
        <p:spPr/>
        <p:txBody>
          <a:bodyPr/>
          <a:lstStyle/>
          <a:p>
            <a:pPr>
              <a:defRPr/>
            </a:pPr>
            <a:fld id="{0A74E7EC-278B-4A25-BAE3-072BD1EB98F8}" type="slidenum">
              <a:rPr lang="en-US"/>
              <a:pPr>
                <a:defRPr/>
              </a:pPr>
              <a:t>6</a:t>
            </a:fld>
            <a:endParaRPr lang="en-US" dirty="0"/>
          </a:p>
        </p:txBody>
      </p:sp>
      <p:pic>
        <p:nvPicPr>
          <p:cNvPr id="14341" name="Picture 5" descr="sphinx.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08700" y="2057400"/>
            <a:ext cx="24257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policelamp.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752600"/>
            <a:ext cx="4572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AutoShape 2"/>
          <p:cNvSpPr>
            <a:spLocks noGrp="1" noChangeArrowheads="1"/>
          </p:cNvSpPr>
          <p:nvPr>
            <p:ph type="title"/>
          </p:nvPr>
        </p:nvSpPr>
        <p:spPr>
          <a:xfrm>
            <a:off x="457200" y="152400"/>
            <a:ext cx="8305800" cy="1143000"/>
          </a:xfrm>
        </p:spPr>
        <p:txBody>
          <a:bodyPr/>
          <a:lstStyle/>
          <a:p>
            <a:pPr eaLnBrk="1" fontAlgn="auto" hangingPunct="1">
              <a:spcAft>
                <a:spcPts val="0"/>
              </a:spcAft>
              <a:defRPr/>
            </a:pPr>
            <a:r>
              <a:rPr lang="en-US" dirty="0" smtClean="0">
                <a:solidFill>
                  <a:schemeClr val="accent1">
                    <a:satMod val="150000"/>
                  </a:schemeClr>
                </a:solidFill>
              </a:rPr>
              <a:t>Origin of the word “Police” </a:t>
            </a:r>
          </a:p>
        </p:txBody>
      </p:sp>
      <p:sp>
        <p:nvSpPr>
          <p:cNvPr id="15364" name="Rectangle 3"/>
          <p:cNvSpPr>
            <a:spLocks noGrp="1" noChangeArrowheads="1"/>
          </p:cNvSpPr>
          <p:nvPr>
            <p:ph idx="1"/>
          </p:nvPr>
        </p:nvSpPr>
        <p:spPr>
          <a:xfrm>
            <a:off x="762000" y="2133600"/>
            <a:ext cx="7696200" cy="3962400"/>
          </a:xfrm>
        </p:spPr>
        <p:txBody>
          <a:bodyPr/>
          <a:lstStyle/>
          <a:p>
            <a:pPr eaLnBrk="1" hangingPunct="1"/>
            <a:r>
              <a:rPr lang="en-US" b="1" smtClean="0"/>
              <a:t>Police</a:t>
            </a:r>
            <a:r>
              <a:rPr lang="en-US" b="1" i="1" smtClean="0"/>
              <a:t> </a:t>
            </a:r>
            <a:r>
              <a:rPr lang="en-US" smtClean="0"/>
              <a:t>is a derivative of the Greek word “</a:t>
            </a:r>
            <a:r>
              <a:rPr lang="en-US" b="1" i="1" smtClean="0"/>
              <a:t>Politeria.”</a:t>
            </a:r>
          </a:p>
          <a:p>
            <a:pPr eaLnBrk="1" hangingPunct="1">
              <a:buFont typeface="Wingdings" pitchFamily="2" charset="2"/>
              <a:buNone/>
            </a:pPr>
            <a:endParaRPr lang="en-US" b="1" i="1" smtClean="0"/>
          </a:p>
          <a:p>
            <a:pPr eaLnBrk="1" hangingPunct="1"/>
            <a:r>
              <a:rPr lang="en-US" smtClean="0"/>
              <a:t>Politeria is the portion of government that deals with:</a:t>
            </a:r>
          </a:p>
          <a:p>
            <a:pPr lvl="1" indent="-319088" eaLnBrk="1" hangingPunct="1">
              <a:spcBef>
                <a:spcPct val="0"/>
              </a:spcBef>
              <a:buFont typeface="Wingdings 2" pitchFamily="18" charset="2"/>
              <a:buChar char=""/>
            </a:pPr>
            <a:r>
              <a:rPr lang="en-US" smtClean="0"/>
              <a:t>Protection of life and property</a:t>
            </a:r>
          </a:p>
          <a:p>
            <a:pPr lvl="1" indent="-319088" eaLnBrk="1" hangingPunct="1">
              <a:spcBef>
                <a:spcPct val="0"/>
              </a:spcBef>
              <a:buFont typeface="Wingdings 2" pitchFamily="18" charset="2"/>
              <a:buChar char=""/>
            </a:pPr>
            <a:r>
              <a:rPr lang="en-US" smtClean="0"/>
              <a:t>Preservation of peace and order</a:t>
            </a:r>
          </a:p>
          <a:p>
            <a:pPr lvl="1" indent="-319088" eaLnBrk="1" hangingPunct="1">
              <a:spcBef>
                <a:spcPct val="0"/>
              </a:spcBef>
              <a:buFont typeface="Wingdings 2" pitchFamily="18" charset="2"/>
              <a:buChar char=""/>
            </a:pPr>
            <a:r>
              <a:rPr lang="en-US" smtClean="0"/>
              <a:t>Prevention and suppression of crime</a:t>
            </a:r>
          </a:p>
        </p:txBody>
      </p:sp>
      <p:sp>
        <p:nvSpPr>
          <p:cNvPr id="5" name="Slide Number Placeholder 4"/>
          <p:cNvSpPr>
            <a:spLocks noGrp="1"/>
          </p:cNvSpPr>
          <p:nvPr>
            <p:ph type="sldNum" sz="quarter" idx="10"/>
          </p:nvPr>
        </p:nvSpPr>
        <p:spPr/>
        <p:txBody>
          <a:bodyPr/>
          <a:lstStyle/>
          <a:p>
            <a:pPr>
              <a:defRPr/>
            </a:pPr>
            <a:fld id="{3FD4DD75-2D4A-4C67-A2EC-994FC123E5DE}"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fontAlgn="auto" hangingPunct="1">
              <a:spcAft>
                <a:spcPts val="0"/>
              </a:spcAft>
              <a:defRPr/>
            </a:pPr>
            <a:r>
              <a:rPr lang="en-US" dirty="0" smtClean="0">
                <a:solidFill>
                  <a:schemeClr val="accent1">
                    <a:satMod val="150000"/>
                  </a:schemeClr>
                </a:solidFill>
              </a:rPr>
              <a:t>Roman Contribution</a:t>
            </a:r>
          </a:p>
        </p:txBody>
      </p:sp>
      <p:sp>
        <p:nvSpPr>
          <p:cNvPr id="16387" name="Rectangle 3"/>
          <p:cNvSpPr>
            <a:spLocks noGrp="1" noChangeArrowheads="1"/>
          </p:cNvSpPr>
          <p:nvPr>
            <p:ph idx="1"/>
          </p:nvPr>
        </p:nvSpPr>
        <p:spPr>
          <a:xfrm>
            <a:off x="609600" y="1752600"/>
            <a:ext cx="6781800" cy="4486275"/>
          </a:xfrm>
        </p:spPr>
        <p:txBody>
          <a:bodyPr/>
          <a:lstStyle/>
          <a:p>
            <a:pPr eaLnBrk="1" hangingPunct="1"/>
            <a:r>
              <a:rPr lang="en-US" smtClean="0"/>
              <a:t>Occurred during the reign of Emperor Augustus Caesar</a:t>
            </a:r>
          </a:p>
        </p:txBody>
      </p:sp>
      <p:sp>
        <p:nvSpPr>
          <p:cNvPr id="5" name="Slide Number Placeholder 4"/>
          <p:cNvSpPr>
            <a:spLocks noGrp="1"/>
          </p:cNvSpPr>
          <p:nvPr>
            <p:ph type="sldNum" sz="quarter" idx="10"/>
          </p:nvPr>
        </p:nvSpPr>
        <p:spPr/>
        <p:txBody>
          <a:bodyPr/>
          <a:lstStyle/>
          <a:p>
            <a:pPr>
              <a:defRPr/>
            </a:pPr>
            <a:fld id="{E4D11FFF-3056-43BC-BAA7-0F76E6AEC2F5}" type="slidenum">
              <a:rPr lang="en-US"/>
              <a:pPr>
                <a:defRPr/>
              </a:pPr>
              <a:t>8</a:t>
            </a:fld>
            <a:endParaRPr lang="en-US" dirty="0"/>
          </a:p>
        </p:txBody>
      </p:sp>
      <p:pic>
        <p:nvPicPr>
          <p:cNvPr id="16389" name="Picture 5" descr="julias caes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2514600"/>
            <a:ext cx="30861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dirty="0" smtClean="0">
                <a:solidFill>
                  <a:schemeClr val="accent1">
                    <a:satMod val="150000"/>
                  </a:schemeClr>
                </a:solidFill>
              </a:rPr>
              <a:t>Roman Contribution </a:t>
            </a:r>
            <a:r>
              <a:rPr lang="en-US" sz="2800" dirty="0" smtClean="0">
                <a:solidFill>
                  <a:schemeClr val="accent1">
                    <a:satMod val="150000"/>
                  </a:schemeClr>
                </a:solidFill>
              </a:rPr>
              <a:t>(continued)</a:t>
            </a:r>
          </a:p>
        </p:txBody>
      </p:sp>
      <p:sp>
        <p:nvSpPr>
          <p:cNvPr id="12291" name="Content Placeholder 2"/>
          <p:cNvSpPr>
            <a:spLocks noGrp="1"/>
          </p:cNvSpPr>
          <p:nvPr>
            <p:ph idx="1"/>
          </p:nvPr>
        </p:nvSpPr>
        <p:spPr>
          <a:xfrm>
            <a:off x="609600" y="1752600"/>
            <a:ext cx="4267200" cy="4333875"/>
          </a:xfrm>
        </p:spPr>
        <p:txBody>
          <a:bodyPr rtlCol="0">
            <a:normAutofit fontScale="92500" lnSpcReduction="10000"/>
          </a:bodyPr>
          <a:lstStyle/>
          <a:p>
            <a:pPr marL="438912" indent="-320040" eaLnBrk="1" fontAlgn="auto" hangingPunct="1">
              <a:spcBef>
                <a:spcPts val="0"/>
              </a:spcBef>
              <a:spcAft>
                <a:spcPts val="0"/>
              </a:spcAft>
              <a:buFont typeface="Wingdings 2"/>
              <a:buChar char=""/>
              <a:defRPr/>
            </a:pPr>
            <a:r>
              <a:rPr lang="en-US" dirty="0" smtClean="0"/>
              <a:t>The police were a special feature of the Roman government with a special staff and various grades of officers. </a:t>
            </a:r>
          </a:p>
          <a:p>
            <a:pPr marL="438912" indent="-320040" eaLnBrk="1" fontAlgn="auto" hangingPunct="1">
              <a:spcBef>
                <a:spcPts val="0"/>
              </a:spcBef>
              <a:spcAft>
                <a:spcPts val="0"/>
              </a:spcAft>
              <a:buFont typeface="Wingdings 2"/>
              <a:buChar char=""/>
              <a:defRPr/>
            </a:pPr>
            <a:endParaRPr lang="en-US" dirty="0" smtClean="0"/>
          </a:p>
          <a:p>
            <a:pPr marL="438912" indent="-320040" eaLnBrk="1" fontAlgn="auto" hangingPunct="1">
              <a:spcBef>
                <a:spcPts val="0"/>
              </a:spcBef>
              <a:spcAft>
                <a:spcPts val="0"/>
              </a:spcAft>
              <a:buFont typeface="Wingdings 2"/>
              <a:buChar char=""/>
              <a:defRPr/>
            </a:pPr>
            <a:r>
              <a:rPr lang="en-US" dirty="0" smtClean="0"/>
              <a:t>Their main function was the maintenance of order and security.</a:t>
            </a:r>
          </a:p>
          <a:p>
            <a:pPr marL="438912" indent="-320040" eaLnBrk="1" fontAlgn="auto" hangingPunct="1">
              <a:spcBef>
                <a:spcPts val="0"/>
              </a:spcBef>
              <a:spcAft>
                <a:spcPts val="0"/>
              </a:spcAft>
              <a:buFont typeface="Wingdings 2"/>
              <a:buChar char=""/>
              <a:defRPr/>
            </a:pPr>
            <a:endParaRPr lang="en-US" dirty="0" smtClean="0"/>
          </a:p>
        </p:txBody>
      </p:sp>
      <p:sp>
        <p:nvSpPr>
          <p:cNvPr id="5" name="Slide Number Placeholder 4"/>
          <p:cNvSpPr>
            <a:spLocks noGrp="1"/>
          </p:cNvSpPr>
          <p:nvPr>
            <p:ph type="sldNum" sz="quarter" idx="10"/>
          </p:nvPr>
        </p:nvSpPr>
        <p:spPr/>
        <p:txBody>
          <a:bodyPr/>
          <a:lstStyle/>
          <a:p>
            <a:pPr>
              <a:defRPr/>
            </a:pPr>
            <a:fld id="{ABF9651F-758C-4C7B-8609-C6BAFE968FB6}" type="slidenum">
              <a:rPr lang="en-US"/>
              <a:pPr>
                <a:defRPr/>
              </a:pPr>
              <a:t>9</a:t>
            </a:fld>
            <a:endParaRPr lang="en-US" dirty="0"/>
          </a:p>
        </p:txBody>
      </p:sp>
      <p:pic>
        <p:nvPicPr>
          <p:cNvPr id="17413" name="Picture 5" descr="Romansymbol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657600"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B6939D80F13D04C842068E6DAEF9091" ma:contentTypeVersion="0" ma:contentTypeDescription="Create a new document." ma:contentTypeScope="" ma:versionID="2c4aa466b8205f3fe3f2e96703bb2697">
  <xsd:schema xmlns:xsd="http://www.w3.org/2001/XMLSchema" xmlns:xs="http://www.w3.org/2001/XMLSchema" xmlns:p="http://schemas.microsoft.com/office/2006/metadata/properties" targetNamespace="http://schemas.microsoft.com/office/2006/metadata/properties" ma:root="true" ma:fieldsID="a5f38646212b75357fd8aefbef45405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19A4E6-B62F-49BE-8EB3-37DEE1C2BB6C}"/>
</file>

<file path=customXml/itemProps2.xml><?xml version="1.0" encoding="utf-8"?>
<ds:datastoreItem xmlns:ds="http://schemas.openxmlformats.org/officeDocument/2006/customXml" ds:itemID="{F2F1CAB8-1038-4408-BC34-9A9F35D2FA19}"/>
</file>

<file path=customXml/itemProps3.xml><?xml version="1.0" encoding="utf-8"?>
<ds:datastoreItem xmlns:ds="http://schemas.openxmlformats.org/officeDocument/2006/customXml" ds:itemID="{B085E908-503D-41A8-9B7C-C765E6C913B0}"/>
</file>

<file path=docProps/app.xml><?xml version="1.0" encoding="utf-8"?>
<Properties xmlns="http://schemas.openxmlformats.org/officeDocument/2006/extended-properties" xmlns:vt="http://schemas.openxmlformats.org/officeDocument/2006/docPropsVTypes">
  <Template>Module</Template>
  <TotalTime>1082</TotalTime>
  <Words>1538</Words>
  <Application>Microsoft Office PowerPoint</Application>
  <PresentationFormat>On-screen Show (4:3)</PresentationFormat>
  <Paragraphs>242</Paragraphs>
  <Slides>37</Slides>
  <Notes>26</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Module</vt:lpstr>
      <vt:lpstr>History of Law Enforcement Law Enforcement I</vt:lpstr>
      <vt:lpstr>PowerPoint Presentation</vt:lpstr>
      <vt:lpstr>Police In A Democratic Society</vt:lpstr>
      <vt:lpstr>Early Civilization</vt:lpstr>
      <vt:lpstr>Early Civilization (continued)</vt:lpstr>
      <vt:lpstr>PowerPoint Presentation</vt:lpstr>
      <vt:lpstr>Origin of the word “Police” </vt:lpstr>
      <vt:lpstr>Roman Contribution</vt:lpstr>
      <vt:lpstr>Roman Contribution (continued)</vt:lpstr>
      <vt:lpstr>Roman Contribution (continued)</vt:lpstr>
      <vt:lpstr>English Roots</vt:lpstr>
      <vt:lpstr>Frankpledge System and Tithing</vt:lpstr>
      <vt:lpstr>Shires, Shire Reeve, and Constable</vt:lpstr>
      <vt:lpstr>Shires, Shire Reeve, and Constable (continued)</vt:lpstr>
      <vt:lpstr>Night Watch System</vt:lpstr>
      <vt:lpstr>Night Watch System (continued)</vt:lpstr>
      <vt:lpstr>Justice of the Peace</vt:lpstr>
      <vt:lpstr>Justice of the Peace (continued)</vt:lpstr>
      <vt:lpstr>Henry Fielding</vt:lpstr>
      <vt:lpstr>Bow Street Runners</vt:lpstr>
      <vt:lpstr>Sir Robert Peel</vt:lpstr>
      <vt:lpstr>London Metropolitan Police Act</vt:lpstr>
      <vt:lpstr>Peel’s 12 Principles of Policing</vt:lpstr>
      <vt:lpstr>Peel’s 12 Principles of Policing (continued)</vt:lpstr>
      <vt:lpstr>Peel’s 12 Principles of Policing (continued)</vt:lpstr>
      <vt:lpstr>Peel’s 12 Principles of Policing (continued)</vt:lpstr>
      <vt:lpstr>Peel’s 12 Principles of Policing (continued)</vt:lpstr>
      <vt:lpstr>Historical Eras of Law Enforcement</vt:lpstr>
      <vt:lpstr>Political Era (1840-1920)</vt:lpstr>
      <vt:lpstr>Reform Era</vt:lpstr>
      <vt:lpstr>Reform Era (continued)</vt:lpstr>
      <vt:lpstr>Professional Era (1920’s - 1970’s)</vt:lpstr>
      <vt:lpstr>August Vollmer (continued)</vt:lpstr>
      <vt:lpstr>O.W. Wilson</vt:lpstr>
      <vt:lpstr>Community Era (1970 - present)</vt:lpstr>
      <vt:lpstr>Service to the Community</vt:lpstr>
      <vt:lpstr>Resources</vt:lpstr>
    </vt:vector>
  </TitlesOfParts>
  <Company>TNLaptop.com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Law Enforcement</dc:title>
  <dc:creator>Melissa Sanders</dc:creator>
  <cp:lastModifiedBy>Matthew Yardley</cp:lastModifiedBy>
  <cp:revision>100</cp:revision>
  <dcterms:created xsi:type="dcterms:W3CDTF">2008-07-08T16:29:27Z</dcterms:created>
  <dcterms:modified xsi:type="dcterms:W3CDTF">2013-12-20T13:29:03Z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0x0101009B6939D80F13D04C842068E6DAEF9091</vt:lpwstr>
  </property>
  <property fmtid="{D5CDD505-2E9C-101B-9397-08002B2CF9AE}" pid="3" name="IsMyDocuments">
    <vt:bool>true</vt:bool>
  </property>
</Properties>
</file>