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8"/>
  </p:notesMasterIdLst>
  <p:handoutMasterIdLst>
    <p:handoutMasterId r:id="rId9"/>
  </p:handoutMasterIdLst>
  <p:sldIdLst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704" autoAdjust="0"/>
  </p:normalViewPr>
  <p:slideViewPr>
    <p:cSldViewPr snapToGrid="0">
      <p:cViewPr varScale="1">
        <p:scale>
          <a:sx n="86" d="100"/>
          <a:sy n="86" d="100"/>
        </p:scale>
        <p:origin x="1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23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5-09-03T11:20:35.474" idx="1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C2751-278C-4682-9C3F-0FF7B4FCFAE7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86890-466E-41CD-A28A-B1EBDF22C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294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F0845-D09E-4AF9-9623-EA7EA0297EF3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CD11A-EED3-40CE-98A3-28FEE8486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6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CD11A-EED3-40CE-98A3-28FEE84867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60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CD11A-EED3-40CE-98A3-28FEE84867B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813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CD11A-EED3-40CE-98A3-28FEE84867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744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CD11A-EED3-40CE-98A3-28FEE84867B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6020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CD11A-EED3-40CE-98A3-28FEE84867B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408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inv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8DC83-4358-4069-9A04-36F684952B41}" type="datetime1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06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D5BB5-8E37-492B-8843-1477E0364CB8}" type="datetime1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42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91661"/>
            <a:ext cx="2628900" cy="49090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91661"/>
            <a:ext cx="7734300" cy="490903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7E38-DB3A-4089-B386-FFD9F1943ECB}" type="datetime1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0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57356-1F59-4D89-9F54-28C9F76813D7}" type="datetime1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943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9738"/>
            <a:ext cx="10515600" cy="2862262"/>
          </a:xfrm>
        </p:spPr>
        <p:txBody>
          <a:bodyPr anchor="b"/>
          <a:lstStyle>
            <a:lvl1pPr>
              <a:lnSpc>
                <a:spcPct val="100000"/>
              </a:lnSpc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48F21-3C02-407D-A180-361657C962A9}" type="datetime1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272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4892040" cy="4351338"/>
          </a:xfrm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 sz="2400"/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 sz="1800"/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E9E5DC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228600" marR="0" lvl="1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E9E5DC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228600" marR="0" lvl="2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E9E5DC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228600" marR="0" lvl="3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E9E5DC"/>
                </a:solidFill>
                <a:effectLst/>
                <a:uLnTx/>
                <a:uFillTx/>
                <a:latin typeface="+mn-lt"/>
              </a:rPr>
              <a:t>Fourth level</a:t>
            </a:r>
          </a:p>
          <a:p>
            <a:pPr marL="228600" marR="0" lvl="4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E9E5DC"/>
                </a:solidFill>
                <a:effectLst/>
                <a:uLnTx/>
                <a:uFillTx/>
                <a:latin typeface="+mn-lt"/>
              </a:rPr>
              <a:t>Fifth level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0524" y="1825625"/>
            <a:ext cx="4892040" cy="4351338"/>
          </a:xfrm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 sz="2400"/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 sz="1800"/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E9E5DC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228600" marR="0" lvl="1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E9E5DC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228600" marR="0" lvl="2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E9E5DC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228600" marR="0" lvl="3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E9E5DC"/>
                </a:solidFill>
                <a:effectLst/>
                <a:uLnTx/>
                <a:uFillTx/>
                <a:latin typeface="+mn-lt"/>
              </a:rPr>
              <a:t>Fourth level</a:t>
            </a:r>
          </a:p>
          <a:p>
            <a:pPr marL="228600" marR="0" lvl="4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E9E5DC"/>
                </a:solidFill>
                <a:effectLst/>
                <a:uLnTx/>
                <a:uFillTx/>
                <a:latin typeface="+mn-lt"/>
              </a:rPr>
              <a:t>Fifth level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FB26-DB44-4B23-8E2C-73FCFB6E6A5C}" type="datetime1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930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508" y="639150"/>
            <a:ext cx="1006228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6508" y="1793873"/>
            <a:ext cx="489204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508" y="2498723"/>
            <a:ext cx="4892040" cy="3101977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 sz="2400"/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 sz="1800"/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E9E5DC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228600" marR="0" lvl="1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E9E5DC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228600" marR="0" lvl="2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E9E5DC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228600" marR="0" lvl="3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E9E5DC"/>
                </a:solidFill>
                <a:effectLst/>
                <a:uLnTx/>
                <a:uFillTx/>
                <a:latin typeface="+mn-lt"/>
              </a:rPr>
              <a:t>Fourth level</a:t>
            </a:r>
          </a:p>
          <a:p>
            <a:pPr marL="228600" marR="0" lvl="4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E9E5DC"/>
                </a:solidFill>
                <a:effectLst/>
                <a:uLnTx/>
                <a:uFillTx/>
                <a:latin typeface="+mn-lt"/>
              </a:rPr>
              <a:t>Fifth level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753" y="1793873"/>
            <a:ext cx="489204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6753" y="2498723"/>
            <a:ext cx="4892040" cy="3101977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 sz="2400"/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 sz="1800"/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E9E5DC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228600" marR="0" lvl="1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E9E5DC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228600" marR="0" lvl="2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E9E5DC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228600" marR="0" lvl="3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E9E5DC"/>
                </a:solidFill>
                <a:effectLst/>
                <a:uLnTx/>
                <a:uFillTx/>
                <a:latin typeface="+mn-lt"/>
              </a:rPr>
              <a:t>Fourth level</a:t>
            </a:r>
          </a:p>
          <a:p>
            <a:pPr marL="228600" marR="0" lvl="4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E9E5DC"/>
                </a:solidFill>
                <a:effectLst/>
                <a:uLnTx/>
                <a:uFillTx/>
                <a:latin typeface="+mn-lt"/>
              </a:rPr>
              <a:t>Fifth level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A1B2-E24B-4D01-B1F3-1C91DA614AC9}" type="datetime1">
              <a:rPr lang="en-US" smtClean="0"/>
              <a:t>9/4/2015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661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7B829-4D67-4482-B952-BBD9DCA0A419}" type="datetime1">
              <a:rPr lang="en-US" smtClean="0"/>
              <a:t>9/4/2015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858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4990D-3D92-40C3-8F0D-2F9DF871B3E2}" type="datetime1">
              <a:rPr lang="en-US" smtClean="0"/>
              <a:t>9/4/2015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605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599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987425"/>
            <a:ext cx="5753100" cy="4613275"/>
          </a:xfrm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 sz="2400"/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 sz="1800"/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E9E5DC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228600" marR="0" lvl="1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E9E5DC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228600" marR="0" lvl="2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E9E5DC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228600" marR="0" lvl="3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E9E5DC"/>
                </a:solidFill>
                <a:effectLst/>
                <a:uLnTx/>
                <a:uFillTx/>
                <a:latin typeface="+mn-lt"/>
              </a:rPr>
              <a:t>Fourth level</a:t>
            </a:r>
          </a:p>
          <a:p>
            <a:pPr marL="228600" marR="0" lvl="4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E9E5DC"/>
                </a:solidFill>
                <a:effectLst/>
                <a:uLnTx/>
                <a:uFillTx/>
                <a:latin typeface="+mn-lt"/>
              </a:rPr>
              <a:t>Fifth level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54249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35C0-D298-4C67-8022-2A6AB1B2BA62}" type="datetime1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72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599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00600" y="987425"/>
            <a:ext cx="5753100" cy="46132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54249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8098-106E-436A-B7C8-8017C782259C}" type="datetime1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76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39793"/>
            <a:ext cx="10096500" cy="1150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0096500" cy="37780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F3619435-DEBC-444A-913E-FBD2C4CF0E59}" type="datetime1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E5B29C50-D6F1-4DB6-9B68-F4CD3996E9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48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ts val="4000"/>
        </a:lnSpc>
        <a:spcBef>
          <a:spcPct val="0"/>
        </a:spcBef>
        <a:buNone/>
        <a:defRPr sz="4000" b="1" kern="1200" cap="none" spc="0">
          <a:ln w="12700" cmpd="sng">
            <a:noFill/>
            <a:prstDash val="solid"/>
          </a:ln>
          <a:solidFill>
            <a:schemeClr val="accent4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SzPct val="70000"/>
        <a:buFont typeface="Arial" panose="020B0604020202020204" pitchFamily="34" charset="0"/>
        <a:buChar char="•"/>
        <a:defRPr sz="2400" kern="1200">
          <a:solidFill>
            <a:schemeClr val="bg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SzPct val="70000"/>
        <a:buFont typeface="Arial" panose="020B0604020202020204" pitchFamily="34" charset="0"/>
        <a:buChar char="•"/>
        <a:defRPr sz="20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288" userDrawn="1">
          <p15:clr>
            <a:srgbClr val="F26B43"/>
          </p15:clr>
        </p15:guide>
        <p15:guide id="3" pos="6648" userDrawn="1">
          <p15:clr>
            <a:srgbClr val="F26B43"/>
          </p15:clr>
        </p15:guide>
        <p15:guide id="4" orient="horz" pos="3528" userDrawn="1">
          <p15:clr>
            <a:srgbClr val="F26B43"/>
          </p15:clr>
        </p15:guide>
        <p15:guide id="5" orient="horz" pos="112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-1806498" y="-892097"/>
            <a:ext cx="9446692" cy="16230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6000" b="1" kern="1200" cap="none" spc="0">
                <a:ln w="12700" cmpd="sng">
                  <a:noFill/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August 31, 2015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22663" y="869008"/>
            <a:ext cx="11976410" cy="52273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2400" kern="120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20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Year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a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venn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-diagram that compares adult CPR and infant CPR.</a:t>
            </a:r>
          </a:p>
          <a:p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200" b="1" baseline="30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3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</a:t>
            </a:r>
          </a:p>
          <a:p>
            <a:r>
              <a:rPr lang="en-US" sz="3200" dirty="0"/>
              <a:t>What are the four methods used to put on SCBA packs?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19991" y="0"/>
            <a:ext cx="32720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Flag: </a:t>
            </a:r>
          </a:p>
          <a:p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st: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Reese, Peyton,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-C</a:t>
            </a:r>
          </a:p>
          <a:p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0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Madison, Ashanti, Alexis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4162928" y="1828016"/>
            <a:ext cx="2743200" cy="2261937"/>
          </a:xfrm>
          <a:prstGeom prst="ellipse">
            <a:avLst/>
          </a:prstGeom>
          <a:noFill/>
          <a:ln w="57150"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5534528" y="1828016"/>
            <a:ext cx="2743200" cy="2261937"/>
          </a:xfrm>
          <a:prstGeom prst="ellipse">
            <a:avLst/>
          </a:prstGeom>
          <a:noFill/>
          <a:ln w="57150"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881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-1683835" y="-811544"/>
            <a:ext cx="9446692" cy="16230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6000" b="1" kern="1200" cap="none" spc="0">
                <a:ln w="12700" cmpd="sng">
                  <a:noFill/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September 1, 2015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1460023"/>
            <a:ext cx="12192000" cy="52273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2400" kern="120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20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Year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the 3 types of bleeding? How can bleeding be controlled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Year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Explain the steps to removing, or doffing, SCBA properly.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19991" y="0"/>
            <a:ext cx="32720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Flag: </a:t>
            </a:r>
          </a:p>
          <a:p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st: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Reese, Peyton,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-C</a:t>
            </a:r>
          </a:p>
          <a:p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0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Madison, Ashanti, Alexis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47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-1806498" y="-892097"/>
            <a:ext cx="9446692" cy="16230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6000" b="1" kern="1200" cap="none" spc="0">
                <a:ln w="12700" cmpd="sng">
                  <a:noFill/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September 2, 2015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58283" y="1255098"/>
            <a:ext cx="9946888" cy="52460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2400" kern="120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20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3200" b="1" u="sng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Year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Identify three physical dangers that are common between Law Enforcement, Correctional Officers, and Fire Fighters.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Identify the characteristics and treatment for shock.</a:t>
            </a:r>
          </a:p>
          <a:p>
            <a:pPr marL="514350" indent="-514350" algn="l">
              <a:buFont typeface="+mj-lt"/>
              <a:buAutoNum type="arabicPeriod"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200" u="sng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Year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Define combustion and explain the hazards that each product of combustion poses to life.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NFPA standard is the standard for Fire Service Respiratory Protection Training?</a:t>
            </a:r>
          </a:p>
          <a:p>
            <a:pPr algn="l"/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85454" y="-80553"/>
            <a:ext cx="32720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Flag: </a:t>
            </a:r>
          </a:p>
          <a:p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st:</a:t>
            </a:r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Reese, Peyton, </a:t>
            </a:r>
            <a:r>
              <a:rPr lang="en-US" sz="20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</a:t>
            </a:r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-C</a:t>
            </a:r>
          </a:p>
          <a:p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000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Madison, Ashanti, Alexis</a:t>
            </a:r>
            <a:endParaRPr lang="en-US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2469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-1806498" y="-892097"/>
            <a:ext cx="9446692" cy="16230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6000" b="1" kern="1200" cap="none" spc="0">
                <a:ln w="12700" cmpd="sng">
                  <a:noFill/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September 3, 2015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507831"/>
            <a:ext cx="12192000" cy="15997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2400" kern="120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20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 Day: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soon as you change into PT clothes and bring me your fitness profile to be checked.</a:t>
            </a:r>
          </a:p>
          <a:p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19991" y="0"/>
            <a:ext cx="32720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Flag: </a:t>
            </a:r>
          </a:p>
          <a:p>
            <a:r>
              <a:rPr lang="en-US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baseline="30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st:</a:t>
            </a:r>
            <a:r>
              <a:rPr lang="en-US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Reece, Peyton, </a:t>
            </a:r>
            <a:r>
              <a:rPr lang="en-US" sz="20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</a:t>
            </a:r>
            <a:r>
              <a:rPr lang="en-US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-C</a:t>
            </a:r>
          </a:p>
          <a:p>
            <a:r>
              <a:rPr lang="en-US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000" baseline="30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Madison, Ashanti, Alexis</a:t>
            </a:r>
            <a:endParaRPr lang="en-US" sz="2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2664" y="2910470"/>
            <a:ext cx="3010829" cy="203132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can you get the best Participation Grade?</a:t>
            </a:r>
          </a:p>
          <a:p>
            <a:pPr algn="ctr"/>
            <a:r>
              <a: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20% Shirt</a:t>
            </a:r>
          </a:p>
          <a:p>
            <a:pPr algn="ctr"/>
            <a:r>
              <a: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20% Shorts</a:t>
            </a:r>
          </a:p>
          <a:p>
            <a:pPr algn="ctr"/>
            <a:r>
              <a: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20% Shoes</a:t>
            </a:r>
          </a:p>
          <a:p>
            <a:pPr algn="ctr"/>
            <a:r>
              <a: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40% Effort/Participation</a:t>
            </a:r>
          </a:p>
          <a:p>
            <a:endParaRPr lang="en-US" dirty="0" err="1" smtClean="0"/>
          </a:p>
        </p:txBody>
      </p:sp>
      <p:sp>
        <p:nvSpPr>
          <p:cNvPr id="3" name="TextBox 2"/>
          <p:cNvSpPr txBox="1"/>
          <p:nvPr/>
        </p:nvSpPr>
        <p:spPr>
          <a:xfrm>
            <a:off x="3850888" y="1973766"/>
            <a:ext cx="8341112" cy="517064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92D050"/>
                </a:solidFill>
              </a:rPr>
              <a:t>Pick up the Fitness Challenge Form on my desk and Get with a partner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92D050"/>
                </a:solidFill>
              </a:rPr>
              <a:t>Download  “Map my Run”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92D050"/>
                </a:solidFill>
              </a:rPr>
              <a:t>This will be used for the cardiorespiratory part.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92D050"/>
                </a:solidFill>
              </a:rPr>
              <a:t>½ of the groups will do the cardio section first.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92D050"/>
                </a:solidFill>
              </a:rPr>
              <a:t>You will walk 1 mile, time yourself and check your pulse at the end of the mile walk.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92D050"/>
                </a:solidFill>
              </a:rPr>
              <a:t>When done, find an open computer and complete the walk test calculator. Write the VO2 max score on your sheet of paper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92D050"/>
                </a:solidFill>
              </a:rPr>
              <a:t>The other ½ of the groups will complete the flexibility part (calculator is on promethean) and the BMI (calculator on computer on side wall)</a:t>
            </a:r>
            <a:endParaRPr lang="en-US" sz="2400" b="1" dirty="0">
              <a:solidFill>
                <a:srgbClr val="92D05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209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-1650381" y="-811544"/>
            <a:ext cx="9446692" cy="16230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6000" b="1" kern="1200" cap="none" spc="0">
                <a:ln w="12700" cmpd="sng">
                  <a:noFill/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September 4, 2015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-100360" y="1630621"/>
            <a:ext cx="12192000" cy="52273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2400" kern="120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20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4000" b="1" u="sng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Year</a:t>
            </a: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Identify the types of hazards that may be found at the workplace. Give 1 example of each type.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</a:t>
            </a:r>
            <a:r>
              <a:rPr lang="en-US" sz="2800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vocab/worksheet </a:t>
            </a:r>
            <a:r>
              <a:rPr lang="en-US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side to be checked!</a:t>
            </a:r>
          </a:p>
          <a:p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u="sng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Year</a:t>
            </a:r>
            <a:endParaRPr lang="en-US" sz="40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is it important to understand proper use of PPE in Fire Services? How can misunderstanding PPE put a FF at risk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r>
              <a:rPr lang="en-US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**Put vocab to the side to be checked!</a:t>
            </a:r>
          </a:p>
          <a:p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19991" y="0"/>
            <a:ext cx="32720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Flag: </a:t>
            </a:r>
          </a:p>
          <a:p>
            <a:r>
              <a:rPr lang="en-US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baseline="30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st:</a:t>
            </a:r>
            <a:r>
              <a:rPr lang="en-US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Reece, Peyton, </a:t>
            </a:r>
            <a:r>
              <a:rPr lang="en-US" sz="20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</a:t>
            </a:r>
            <a:r>
              <a:rPr lang="en-US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-C</a:t>
            </a:r>
          </a:p>
          <a:p>
            <a:r>
              <a:rPr lang="en-US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000" baseline="30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Madison, Ashanti, Alexis</a:t>
            </a:r>
            <a:endParaRPr lang="en-US" sz="2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058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ertical Lexicon design templat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tx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Vertical Lexicon design template" id="{E3A5883B-E8CE-46E1-BD06-0BEE2E0AFA71}" vid="{B9CB0296-E107-40DB-82AD-8FB388C56E4D}"/>
    </a:ext>
  </a:extLst>
</a:theme>
</file>

<file path=ppt/theme/theme2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ACC2096-6844-4B95-B463-E84303707E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Vertical lexicon design slides</Template>
  <TotalTime>0</TotalTime>
  <Words>442</Words>
  <Application>Microsoft Office PowerPoint</Application>
  <PresentationFormat>Widescreen</PresentationFormat>
  <Paragraphs>69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Vertical Lexicon design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2015-08-28T19:23:26Z</dcterms:created>
  <dcterms:modified xsi:type="dcterms:W3CDTF">2015-09-04T12:03:31Z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TC034606119991</vt:lpwstr>
  </property>
</Properties>
</file>