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d Casey" initials="E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A1637D-48E9-46D5-8A88-7089B9FF06FC}" type="datetimeFigureOut">
              <a:rPr lang="en-US" smtClean="0"/>
              <a:pPr/>
              <a:t>1/9/2013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8EE1C7-A0DC-481C-BFA7-5E7FDD3716AD}" type="slidenum">
              <a:rPr lang="en-US" smtClean="0"/>
              <a:pPr/>
              <a:t>‹#›</a:t>
            </a:fld>
            <a:endParaRPr lang="en-US"/>
          </a:p>
        </p:txBody>
      </p:sp>
    </p:spTree>
    <p:extLst>
      <p:ext uri="{BB962C8B-B14F-4D97-AF65-F5344CB8AC3E}">
        <p14:creationId xmlns:p14="http://schemas.microsoft.com/office/powerpoint/2010/main" val="2390710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08B31E-D927-4CF0-952A-524E391D0287}" type="datetime1">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2226523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E536E6-9BC4-447E-B330-1815FEC6A852}" type="datetime1">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8834538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4637D1-B8F3-4C79-A3CA-CCB5645CD840}" type="datetime1">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59330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effectLst>
                  <a:outerShdw blurRad="38100" dist="38100" dir="2700000" algn="tl">
                    <a:srgbClr val="000000">
                      <a:alpha val="43137"/>
                    </a:srgbClr>
                  </a:outerShdw>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atin typeface="Times New Roman" pitchFamily="18" charset="0"/>
                <a:cs typeface="Times New Roman" pitchFamily="18" charset="0"/>
              </a:defRPr>
            </a:lvl3pPr>
            <a:lvl4pPr>
              <a:defRPr>
                <a:latin typeface="Times New Roman" pitchFamily="18" charset="0"/>
                <a:cs typeface="Times New Roman" pitchFamily="18" charset="0"/>
              </a:defRPr>
            </a:lvl4pPr>
            <a:lvl5pPr>
              <a:defRPr>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995833-DC35-4E44-A16D-078FB283048D}" type="datetime1">
              <a:rPr lang="en-US" smtClean="0"/>
              <a:pPr/>
              <a:t>1/9/2013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
        <p:nvSpPr>
          <p:cNvPr id="7" name="Footer Placeholder 11"/>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100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36025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B8B14D-898A-410C-AA66-51F08AE228B1}" type="datetime1">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543646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b="1">
                <a:solidFill>
                  <a:schemeClr val="bg1"/>
                </a:solidFill>
                <a:effectLst>
                  <a:outerShdw blurRad="38100" dist="38100" dir="2700000" algn="tl">
                    <a:srgbClr val="000000">
                      <a:alpha val="43137"/>
                    </a:srgbClr>
                  </a:outerShdw>
                </a:effectLst>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AF9F5C-223A-41B4-A637-AA407740A7F2}" type="datetime1">
              <a:rPr lang="en-US" smtClean="0"/>
              <a:pPr/>
              <a:t>1/9/2013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
        <p:nvSpPr>
          <p:cNvPr id="8" name="Footer Placeholder 11"/>
          <p:cNvSpPr txBox="1">
            <a:spLocks/>
          </p:cNvSpPr>
          <p:nvPr userDrawn="1"/>
        </p:nvSpPr>
        <p:spPr bwMode="auto">
          <a:xfrm>
            <a:off x="2341563" y="6400800"/>
            <a:ext cx="4211637" cy="274638"/>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bodyPr>
          <a:lstStyle>
            <a:defPPr>
              <a:defRPr lang="en-US"/>
            </a:defPPr>
            <a:lvl1pPr marL="0" algn="ctr" defTabSz="914400" rtl="0" eaLnBrk="0" latinLnBrk="0" hangingPunct="0">
              <a:defRPr sz="2400" kern="1200">
                <a:solidFill>
                  <a:schemeClr val="tx1"/>
                </a:solidFill>
                <a:latin typeface="Verdana" pitchFamily="34" charset="0"/>
                <a:ea typeface="+mn-ea"/>
                <a:cs typeface="+mn-cs"/>
              </a:defRPr>
            </a:lvl1pPr>
            <a:lvl2pPr marL="742950" indent="-285750" algn="l" defTabSz="914400" rtl="0" eaLnBrk="0" latinLnBrk="0" hangingPunct="0">
              <a:defRPr sz="2400" kern="1200">
                <a:solidFill>
                  <a:schemeClr val="tx1"/>
                </a:solidFill>
                <a:latin typeface="Verdana" pitchFamily="34" charset="0"/>
                <a:ea typeface="+mn-ea"/>
                <a:cs typeface="+mn-cs"/>
              </a:defRPr>
            </a:lvl2pPr>
            <a:lvl3pPr marL="1143000" indent="-228600" algn="l" defTabSz="914400" rtl="0" eaLnBrk="0" latinLnBrk="0" hangingPunct="0">
              <a:defRPr sz="2400" kern="1200">
                <a:solidFill>
                  <a:schemeClr val="tx1"/>
                </a:solidFill>
                <a:latin typeface="Verdana" pitchFamily="34" charset="0"/>
                <a:ea typeface="+mn-ea"/>
                <a:cs typeface="+mn-cs"/>
              </a:defRPr>
            </a:lvl3pPr>
            <a:lvl4pPr marL="1600200" indent="-228600" algn="l" defTabSz="914400" rtl="0" eaLnBrk="0" latinLnBrk="0" hangingPunct="0">
              <a:defRPr sz="2400" kern="1200">
                <a:solidFill>
                  <a:schemeClr val="tx1"/>
                </a:solidFill>
                <a:latin typeface="Verdana" pitchFamily="34" charset="0"/>
                <a:ea typeface="+mn-ea"/>
                <a:cs typeface="+mn-cs"/>
              </a:defRPr>
            </a:lvl4pPr>
            <a:lvl5pPr marL="2057400" indent="-228600" algn="l" defTabSz="914400" rtl="0" eaLnBrk="0" latinLnBrk="0" hangingPunct="0">
              <a:defRPr sz="2400" kern="1200">
                <a:solidFill>
                  <a:schemeClr val="tx1"/>
                </a:solidFill>
                <a:latin typeface="Verdana" pitchFamily="34" charset="0"/>
                <a:ea typeface="+mn-ea"/>
                <a:cs typeface="+mn-cs"/>
              </a:defRPr>
            </a:lvl5pPr>
            <a:lvl6pPr marL="25146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6pPr>
            <a:lvl7pPr marL="29718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7pPr>
            <a:lvl8pPr marL="34290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8pPr>
            <a:lvl9pPr marL="3886200" indent="-228600" algn="l" defTabSz="914400" rtl="0" eaLnBrk="0" fontAlgn="base" latinLnBrk="0" hangingPunct="0">
              <a:spcBef>
                <a:spcPct val="0"/>
              </a:spcBef>
              <a:spcAft>
                <a:spcPct val="0"/>
              </a:spcAft>
              <a:defRPr sz="2400" kern="1200">
                <a:solidFill>
                  <a:schemeClr val="tx1"/>
                </a:solidFill>
                <a:latin typeface="Verdana" pitchFamily="34" charset="0"/>
                <a:ea typeface="+mn-ea"/>
                <a:cs typeface="+mn-cs"/>
              </a:defRPr>
            </a:lvl9pPr>
          </a:lstStyle>
          <a:p>
            <a:pPr eaLnBrk="1" hangingPunct="1"/>
            <a:r>
              <a:rPr lang="en-US" sz="1000" dirty="0" smtClean="0">
                <a:solidFill>
                  <a:schemeClr val="bg1">
                    <a:lumMod val="50000"/>
                  </a:schemeClr>
                </a:solidFill>
                <a:latin typeface="Times New Roman" pitchFamily="18" charset="0"/>
                <a:cs typeface="Times New Roman" pitchFamily="18" charset="0"/>
              </a:rPr>
              <a:t>Copyright © Texas Education Agency 2012. All rights reserved.</a:t>
            </a:r>
          </a:p>
          <a:p>
            <a:pPr eaLnBrk="1" hangingPunct="1"/>
            <a:r>
              <a:rPr lang="en-US" sz="1000" dirty="0" smtClean="0">
                <a:solidFill>
                  <a:schemeClr val="bg1">
                    <a:lumMod val="50000"/>
                  </a:schemeClr>
                </a:solidFill>
                <a:latin typeface="Times New Roman" pitchFamily="18" charset="0"/>
                <a:cs typeface="Times New Roman" pitchFamily="18" charset="0"/>
              </a:rPr>
              <a:t>Images and other multimedia content used with permission. </a:t>
            </a:r>
            <a:endParaRPr lang="en-US" sz="1000" dirty="0">
              <a:solidFill>
                <a:schemeClr val="bg1">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2718792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21C171D-0367-4E1F-B42A-DC2A36058533}" type="datetime1">
              <a:rPr lang="en-US" smtClean="0"/>
              <a:pPr/>
              <a:t>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21742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C5B011-1B0A-40FC-A4AF-AF9B50FB74DA}" type="datetime1">
              <a:rPr lang="en-US" smtClean="0"/>
              <a:pPr/>
              <a:t>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415184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B71EA-3CDC-4AB0-BBF5-C72E7BE43DB6}" type="datetime1">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184877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0636B-B1C6-4B76-89A5-9936063AF004}" type="datetime1">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284418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9BAD0B-B661-4A95-A9BA-382CEDC64243}" type="datetime1">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B7FB22-058F-48DC-B4B1-0EDCCA9D82E5}" type="slidenum">
              <a:rPr lang="en-US" smtClean="0"/>
              <a:pPr/>
              <a:t>‹#›</a:t>
            </a:fld>
            <a:endParaRPr lang="en-US"/>
          </a:p>
        </p:txBody>
      </p:sp>
    </p:spTree>
    <p:extLst>
      <p:ext uri="{BB962C8B-B14F-4D97-AF65-F5344CB8AC3E}">
        <p14:creationId xmlns:p14="http://schemas.microsoft.com/office/powerpoint/2010/main" val="3438100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6FDED5-3C23-48A3-A576-999F103097F6}" type="datetime1">
              <a:rPr lang="en-US" smtClean="0"/>
              <a:pPr/>
              <a:t>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B7FB22-058F-48DC-B4B1-0EDCCA9D82E5}" type="slidenum">
              <a:rPr lang="en-US" smtClean="0"/>
              <a:pPr/>
              <a:t>‹#›</a:t>
            </a:fld>
            <a:endParaRPr lang="en-US"/>
          </a:p>
        </p:txBody>
      </p:sp>
    </p:spTree>
    <p:extLst>
      <p:ext uri="{BB962C8B-B14F-4D97-AF65-F5344CB8AC3E}">
        <p14:creationId xmlns:p14="http://schemas.microsoft.com/office/powerpoint/2010/main" val="15442714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youtube.com/watch?v=NSAXkp9cqbk"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opyrights@tea.state.tx.u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safety.fsu.edu/hazmatmanual.html" TargetMode="External"/><Relationship Id="rId2" Type="http://schemas.openxmlformats.org/officeDocument/2006/relationships/hyperlink" Target="http://www.apwu.org/" TargetMode="External"/><Relationship Id="rId1" Type="http://schemas.openxmlformats.org/officeDocument/2006/relationships/slideLayout" Target="../slideLayouts/slideLayout2.xml"/><Relationship Id="rId4" Type="http://schemas.openxmlformats.org/officeDocument/2006/relationships/hyperlink" Target="http://www.ci.los-alamitos.ca.u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44975"/>
            <a:ext cx="7772400" cy="1470025"/>
          </a:xfrm>
        </p:spPr>
        <p:txBody>
          <a:bodyPr/>
          <a:lstStyle/>
          <a:p>
            <a:r>
              <a:rPr lang="en-US" b="1" dirty="0">
                <a:solidFill>
                  <a:schemeClr val="bg1"/>
                </a:solidFill>
                <a:effectLst>
                  <a:outerShdw blurRad="38100" dist="38100" dir="2700000" algn="tl">
                    <a:srgbClr val="000000">
                      <a:alpha val="43137"/>
                    </a:srgbClr>
                  </a:outerShdw>
                </a:effectLst>
              </a:rPr>
              <a:t>Safety with Hazardous Materials in the Workplace</a:t>
            </a:r>
            <a:endParaRPr lang="en-US" dirty="0">
              <a:solidFill>
                <a:schemeClr val="bg1"/>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371600" y="5638800"/>
            <a:ext cx="6400800" cy="914400"/>
          </a:xfrm>
        </p:spPr>
        <p:txBody>
          <a:bodyPr/>
          <a:lstStyle/>
          <a:p>
            <a:r>
              <a:rPr lang="en-US" i="1" dirty="0">
                <a:solidFill>
                  <a:schemeClr val="tx1"/>
                </a:solidFill>
              </a:rPr>
              <a:t>Principles of </a:t>
            </a:r>
            <a:r>
              <a:rPr lang="en-US" i="1" dirty="0" smtClean="0">
                <a:solidFill>
                  <a:schemeClr val="tx1"/>
                </a:solidFill>
              </a:rPr>
              <a:t>LPSCS</a:t>
            </a:r>
            <a:endParaRPr lang="en-US" dirty="0">
              <a:solidFill>
                <a:schemeClr val="tx1"/>
              </a:solidFill>
            </a:endParaRPr>
          </a:p>
        </p:txBody>
      </p:sp>
      <p:pic>
        <p:nvPicPr>
          <p:cNvPr id="4" name="Picture 3" descr="LAW_SMcopy"/>
          <p:cNvPicPr/>
          <p:nvPr/>
        </p:nvPicPr>
        <p:blipFill>
          <a:blip r:embed="rId2" cstate="print"/>
          <a:srcRect/>
          <a:stretch>
            <a:fillRect/>
          </a:stretch>
        </p:blipFill>
        <p:spPr bwMode="auto">
          <a:xfrm>
            <a:off x="0" y="0"/>
            <a:ext cx="1828800" cy="800100"/>
          </a:xfrm>
          <a:prstGeom prst="rect">
            <a:avLst/>
          </a:prstGeom>
          <a:noFill/>
        </p:spPr>
      </p:pic>
      <p:pic>
        <p:nvPicPr>
          <p:cNvPr id="5" name="Picture 5" descr="19122526_thb">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a:xfrm>
            <a:off x="3200400" y="1143000"/>
            <a:ext cx="3148013" cy="3032125"/>
          </a:xfrm>
          <a:prstGeom prst="rect">
            <a:avLst/>
          </a:prstGeom>
        </p:spPr>
      </p:pic>
    </p:spTree>
    <p:extLst>
      <p:ext uri="{BB962C8B-B14F-4D97-AF65-F5344CB8AC3E}">
        <p14:creationId xmlns:p14="http://schemas.microsoft.com/office/powerpoint/2010/main" val="15278626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normAutofit/>
          </a:bodyPr>
          <a:lstStyle/>
          <a:p>
            <a:r>
              <a:rPr lang="en-US" dirty="0" smtClean="0"/>
              <a:t>General Procedures</a:t>
            </a:r>
          </a:p>
          <a:p>
            <a:pPr lvl="1"/>
            <a:r>
              <a:rPr lang="en-US" dirty="0" smtClean="0"/>
              <a:t>Turn </a:t>
            </a:r>
            <a:r>
              <a:rPr lang="en-US" dirty="0"/>
              <a:t>off all ignitions and heat sources if the spill is </a:t>
            </a:r>
            <a:r>
              <a:rPr lang="en-US" dirty="0" smtClean="0"/>
              <a:t>flammable</a:t>
            </a:r>
          </a:p>
          <a:p>
            <a:pPr lvl="1"/>
            <a:r>
              <a:rPr lang="en-US" dirty="0" smtClean="0"/>
              <a:t>Attend </a:t>
            </a:r>
            <a:r>
              <a:rPr lang="en-US" dirty="0"/>
              <a:t>to any person who may have been </a:t>
            </a:r>
            <a:r>
              <a:rPr lang="en-US" dirty="0" smtClean="0"/>
              <a:t>contaminated</a:t>
            </a:r>
          </a:p>
          <a:p>
            <a:pPr lvl="1"/>
            <a:r>
              <a:rPr lang="en-US" dirty="0" smtClean="0"/>
              <a:t>Notify </a:t>
            </a:r>
            <a:r>
              <a:rPr lang="en-US" dirty="0"/>
              <a:t>any individuals in the area of the </a:t>
            </a:r>
            <a:r>
              <a:rPr lang="en-US" dirty="0" smtClean="0"/>
              <a:t>spill</a:t>
            </a:r>
          </a:p>
          <a:p>
            <a:pPr lvl="1"/>
            <a:r>
              <a:rPr lang="en-US" dirty="0" smtClean="0"/>
              <a:t>Evacuate </a:t>
            </a:r>
            <a:r>
              <a:rPr lang="en-US" dirty="0"/>
              <a:t>the nonessential </a:t>
            </a:r>
            <a:r>
              <a:rPr lang="en-US" dirty="0" smtClean="0"/>
              <a:t>personnel</a:t>
            </a:r>
          </a:p>
          <a:p>
            <a:pPr lvl="1"/>
            <a:r>
              <a:rPr lang="en-US" dirty="0" smtClean="0"/>
              <a:t>Avoid </a:t>
            </a:r>
            <a:r>
              <a:rPr lang="en-US" dirty="0"/>
              <a:t>breathing the vapors of the spilled </a:t>
            </a:r>
            <a:r>
              <a:rPr lang="en-US" dirty="0" smtClean="0"/>
              <a:t>materials</a:t>
            </a:r>
          </a:p>
          <a:p>
            <a:pPr lvl="1"/>
            <a:r>
              <a:rPr lang="en-US" dirty="0" smtClean="0"/>
              <a:t>Establish </a:t>
            </a:r>
            <a:r>
              <a:rPr lang="en-US" dirty="0"/>
              <a:t>a method of exhaust or </a:t>
            </a:r>
            <a:r>
              <a:rPr lang="en-US" dirty="0" smtClean="0"/>
              <a:t>ventilation</a:t>
            </a:r>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10</a:t>
            </a:fld>
            <a:endParaRPr lang="en-US"/>
          </a:p>
        </p:txBody>
      </p:sp>
    </p:spTree>
    <p:extLst>
      <p:ext uri="{BB962C8B-B14F-4D97-AF65-F5344CB8AC3E}">
        <p14:creationId xmlns:p14="http://schemas.microsoft.com/office/powerpoint/2010/main" val="10463727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lstStyle/>
          <a:p>
            <a:r>
              <a:rPr lang="en-US" dirty="0" smtClean="0"/>
              <a:t>First </a:t>
            </a:r>
            <a:r>
              <a:rPr lang="en-US" dirty="0"/>
              <a:t>Aid </a:t>
            </a:r>
            <a:r>
              <a:rPr lang="en-US" dirty="0" smtClean="0"/>
              <a:t>procedures</a:t>
            </a:r>
          </a:p>
          <a:p>
            <a:pPr lvl="1"/>
            <a:r>
              <a:rPr lang="en-US" dirty="0" smtClean="0"/>
              <a:t>Eye contact</a:t>
            </a:r>
          </a:p>
          <a:p>
            <a:pPr lvl="2"/>
            <a:r>
              <a:rPr lang="en-US" dirty="0" smtClean="0"/>
              <a:t>If </a:t>
            </a:r>
            <a:r>
              <a:rPr lang="en-US" dirty="0"/>
              <a:t>a chemical is splashed into the eye, immediately wash the eye and the inner surface of the eyelid with water for 15 </a:t>
            </a:r>
            <a:r>
              <a:rPr lang="en-US" dirty="0" smtClean="0"/>
              <a:t>minutes</a:t>
            </a:r>
          </a:p>
          <a:p>
            <a:pPr lvl="2"/>
            <a:r>
              <a:rPr lang="en-US" dirty="0" smtClean="0"/>
              <a:t>Seek </a:t>
            </a:r>
            <a:r>
              <a:rPr lang="en-US" dirty="0"/>
              <a:t>medical </a:t>
            </a:r>
            <a:r>
              <a:rPr lang="en-US" dirty="0" smtClean="0"/>
              <a:t>attention</a:t>
            </a:r>
          </a:p>
          <a:p>
            <a:pPr lvl="2"/>
            <a:r>
              <a:rPr lang="en-US" dirty="0" smtClean="0"/>
              <a:t>Remove </a:t>
            </a:r>
            <a:r>
              <a:rPr lang="en-US" dirty="0"/>
              <a:t>contacts lenses if wearing any</a:t>
            </a:r>
          </a:p>
          <a:p>
            <a:pPr marL="800100" lvl="3" indent="-342900"/>
            <a:r>
              <a:rPr lang="en-US" sz="2800" dirty="0"/>
              <a:t>Ingestion – call poison control and seek medical attention immediately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11</a:t>
            </a:fld>
            <a:endParaRPr lang="en-US"/>
          </a:p>
        </p:txBody>
      </p:sp>
    </p:spTree>
    <p:extLst>
      <p:ext uri="{BB962C8B-B14F-4D97-AF65-F5344CB8AC3E}">
        <p14:creationId xmlns:p14="http://schemas.microsoft.com/office/powerpoint/2010/main" val="21062971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lstStyle/>
          <a:p>
            <a:r>
              <a:rPr lang="en-US" dirty="0" smtClean="0"/>
              <a:t>First </a:t>
            </a:r>
            <a:r>
              <a:rPr lang="en-US" dirty="0"/>
              <a:t>Aid </a:t>
            </a:r>
            <a:r>
              <a:rPr lang="en-US" dirty="0" smtClean="0"/>
              <a:t>procedures (continued)</a:t>
            </a:r>
          </a:p>
          <a:p>
            <a:pPr lvl="1"/>
            <a:r>
              <a:rPr lang="en-US" dirty="0" smtClean="0"/>
              <a:t>Minor </a:t>
            </a:r>
            <a:r>
              <a:rPr lang="en-US" dirty="0"/>
              <a:t>skin contact – flush with water and remove the contaminated </a:t>
            </a:r>
            <a:r>
              <a:rPr lang="en-US" dirty="0" smtClean="0"/>
              <a:t>clothing</a:t>
            </a:r>
          </a:p>
          <a:p>
            <a:pPr lvl="1"/>
            <a:r>
              <a:rPr lang="en-US" dirty="0" smtClean="0"/>
              <a:t>Major </a:t>
            </a:r>
            <a:r>
              <a:rPr lang="en-US" dirty="0"/>
              <a:t>skin </a:t>
            </a:r>
            <a:r>
              <a:rPr lang="en-US" dirty="0" smtClean="0"/>
              <a:t>contact</a:t>
            </a:r>
          </a:p>
          <a:p>
            <a:pPr lvl="2"/>
            <a:r>
              <a:rPr lang="en-US" dirty="0" smtClean="0"/>
              <a:t>If </a:t>
            </a:r>
            <a:r>
              <a:rPr lang="en-US" dirty="0"/>
              <a:t>a chemical is spilled over a large area, remove the contaminated clothing while using the </a:t>
            </a:r>
            <a:r>
              <a:rPr lang="en-US" dirty="0" smtClean="0"/>
              <a:t>shower</a:t>
            </a:r>
          </a:p>
          <a:p>
            <a:pPr lvl="2"/>
            <a:r>
              <a:rPr lang="en-US" dirty="0" smtClean="0"/>
              <a:t>Wash </a:t>
            </a:r>
            <a:r>
              <a:rPr lang="en-US" dirty="0"/>
              <a:t>off the chemicals with a mild detergent or soap and water</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12</a:t>
            </a:fld>
            <a:endParaRPr lang="en-US"/>
          </a:p>
        </p:txBody>
      </p:sp>
    </p:spTree>
    <p:extLst>
      <p:ext uri="{BB962C8B-B14F-4D97-AF65-F5344CB8AC3E}">
        <p14:creationId xmlns:p14="http://schemas.microsoft.com/office/powerpoint/2010/main" val="6928552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b="1" dirty="0"/>
              <a:t>Handling Hazardous Materials </a:t>
            </a:r>
            <a:r>
              <a:rPr lang="en-US" sz="2700" b="1" dirty="0"/>
              <a:t>(continued)</a:t>
            </a:r>
            <a:endParaRPr lang="en-US" b="1" dirty="0"/>
          </a:p>
        </p:txBody>
      </p:sp>
      <p:sp>
        <p:nvSpPr>
          <p:cNvPr id="5" name="Content Placeholder 4"/>
          <p:cNvSpPr>
            <a:spLocks noGrp="1"/>
          </p:cNvSpPr>
          <p:nvPr>
            <p:ph sz="half" idx="1"/>
          </p:nvPr>
        </p:nvSpPr>
        <p:spPr/>
        <p:txBody>
          <a:bodyPr>
            <a:noAutofit/>
          </a:bodyPr>
          <a:lstStyle/>
          <a:p>
            <a:r>
              <a:rPr lang="en-US" sz="2400" dirty="0" smtClean="0">
                <a:latin typeface="Times New Roman" pitchFamily="18" charset="0"/>
                <a:cs typeface="Times New Roman" pitchFamily="18" charset="0"/>
              </a:rPr>
              <a:t>Spill </a:t>
            </a:r>
            <a:r>
              <a:rPr lang="en-US" sz="2400" dirty="0">
                <a:latin typeface="Times New Roman" pitchFamily="18" charset="0"/>
                <a:cs typeface="Times New Roman" pitchFamily="18" charset="0"/>
              </a:rPr>
              <a:t>– any time that blood or other possibly infectious materials (OPIM) have contaminated items or areas, or contamination with dried or caked-on blood, or any fluids visibly contaminated with blood</a:t>
            </a:r>
          </a:p>
          <a:p>
            <a:endParaRPr lang="en-US" sz="2400" dirty="0">
              <a:latin typeface="Times New Roman" pitchFamily="18" charset="0"/>
              <a:cs typeface="Times New Roman" pitchFamily="18" charset="0"/>
            </a:endParaRPr>
          </a:p>
        </p:txBody>
      </p:sp>
      <p:sp>
        <p:nvSpPr>
          <p:cNvPr id="6" name="Content Placeholder 5"/>
          <p:cNvSpPr>
            <a:spLocks noGrp="1"/>
          </p:cNvSpPr>
          <p:nvPr>
            <p:ph sz="half" idx="2"/>
          </p:nvPr>
        </p:nvSpPr>
        <p:spPr/>
        <p:txBody>
          <a:bodyPr>
            <a:normAutofit fontScale="85000" lnSpcReduction="20000"/>
          </a:bodyPr>
          <a:lstStyle/>
          <a:p>
            <a:pPr marL="342900" lvl="1" indent="-342900">
              <a:buFont typeface="Arial" pitchFamily="34" charset="0"/>
              <a:buChar char="•"/>
            </a:pPr>
            <a:r>
              <a:rPr lang="en-US" dirty="0">
                <a:latin typeface="Times New Roman" pitchFamily="18" charset="0"/>
                <a:cs typeface="Times New Roman" pitchFamily="18" charset="0"/>
              </a:rPr>
              <a:t>Spill </a:t>
            </a:r>
            <a:r>
              <a:rPr lang="en-US" dirty="0" smtClean="0">
                <a:latin typeface="Times New Roman" pitchFamily="18" charset="0"/>
                <a:cs typeface="Times New Roman" pitchFamily="18" charset="0"/>
              </a:rPr>
              <a:t>Kit Contents</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Neutralizing </a:t>
            </a:r>
            <a:r>
              <a:rPr lang="en-US" dirty="0">
                <a:latin typeface="Times New Roman" pitchFamily="18" charset="0"/>
                <a:cs typeface="Times New Roman" pitchFamily="18" charset="0"/>
              </a:rPr>
              <a:t>agents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Absorbents </a:t>
            </a:r>
          </a:p>
          <a:p>
            <a:pPr lvl="1"/>
            <a:r>
              <a:rPr lang="en-US" dirty="0" smtClean="0">
                <a:latin typeface="Times New Roman" pitchFamily="18" charset="0"/>
                <a:cs typeface="Times New Roman" pitchFamily="18" charset="0"/>
              </a:rPr>
              <a:t>Plastic </a:t>
            </a:r>
            <a:r>
              <a:rPr lang="en-US" dirty="0">
                <a:latin typeface="Times New Roman" pitchFamily="18" charset="0"/>
                <a:cs typeface="Times New Roman" pitchFamily="18" charset="0"/>
              </a:rPr>
              <a:t>scoops and </a:t>
            </a:r>
            <a:r>
              <a:rPr lang="en-US" dirty="0" smtClean="0">
                <a:latin typeface="Times New Roman" pitchFamily="18" charset="0"/>
                <a:cs typeface="Times New Roman" pitchFamily="18" charset="0"/>
              </a:rPr>
              <a:t>shovels</a:t>
            </a:r>
          </a:p>
          <a:p>
            <a:pPr lvl="1"/>
            <a:r>
              <a:rPr lang="en-US" dirty="0" smtClean="0">
                <a:latin typeface="Times New Roman" pitchFamily="18" charset="0"/>
                <a:cs typeface="Times New Roman" pitchFamily="18" charset="0"/>
              </a:rPr>
              <a:t>Disposable mops</a:t>
            </a:r>
          </a:p>
          <a:p>
            <a:pPr lvl="1"/>
            <a:r>
              <a:rPr lang="en-US" dirty="0" smtClean="0">
                <a:latin typeface="Times New Roman" pitchFamily="18" charset="0"/>
                <a:cs typeface="Times New Roman" pitchFamily="18" charset="0"/>
              </a:rPr>
              <a:t>Disposable </a:t>
            </a:r>
            <a:r>
              <a:rPr lang="en-US" dirty="0">
                <a:latin typeface="Times New Roman" pitchFamily="18" charset="0"/>
                <a:cs typeface="Times New Roman" pitchFamily="18" charset="0"/>
              </a:rPr>
              <a:t>protective </a:t>
            </a:r>
            <a:r>
              <a:rPr lang="en-US" dirty="0" smtClean="0">
                <a:latin typeface="Times New Roman" pitchFamily="18" charset="0"/>
                <a:cs typeface="Times New Roman" pitchFamily="18" charset="0"/>
              </a:rPr>
              <a:t>clothing</a:t>
            </a:r>
          </a:p>
          <a:p>
            <a:pPr lvl="1"/>
            <a:r>
              <a:rPr lang="en-US" dirty="0" smtClean="0">
                <a:latin typeface="Times New Roman" pitchFamily="18" charset="0"/>
                <a:cs typeface="Times New Roman" pitchFamily="18" charset="0"/>
              </a:rPr>
              <a:t>Containers </a:t>
            </a:r>
            <a:r>
              <a:rPr lang="en-US" dirty="0">
                <a:latin typeface="Times New Roman" pitchFamily="18" charset="0"/>
                <a:cs typeface="Times New Roman" pitchFamily="18" charset="0"/>
              </a:rPr>
              <a:t>to receive the spilled material and all of the items used during the </a:t>
            </a:r>
            <a:r>
              <a:rPr lang="en-US" dirty="0" smtClean="0">
                <a:latin typeface="Times New Roman" pitchFamily="18" charset="0"/>
                <a:cs typeface="Times New Roman" pitchFamily="18" charset="0"/>
              </a:rPr>
              <a:t>cleanup</a:t>
            </a:r>
          </a:p>
          <a:p>
            <a:pPr lvl="1"/>
            <a:r>
              <a:rPr lang="en-US" dirty="0" smtClean="0">
                <a:latin typeface="Times New Roman" pitchFamily="18" charset="0"/>
                <a:cs typeface="Times New Roman" pitchFamily="18" charset="0"/>
              </a:rPr>
              <a:t>Bottle </a:t>
            </a:r>
            <a:r>
              <a:rPr lang="en-US" dirty="0">
                <a:latin typeface="Times New Roman" pitchFamily="18" charset="0"/>
                <a:cs typeface="Times New Roman" pitchFamily="18" charset="0"/>
              </a:rPr>
              <a:t>of </a:t>
            </a:r>
            <a:r>
              <a:rPr lang="en-US" dirty="0" smtClean="0">
                <a:latin typeface="Times New Roman" pitchFamily="18" charset="0"/>
                <a:cs typeface="Times New Roman" pitchFamily="18" charset="0"/>
              </a:rPr>
              <a:t>disinfectant</a:t>
            </a:r>
          </a:p>
          <a:p>
            <a:pPr lvl="1"/>
            <a:r>
              <a:rPr lang="en-US" dirty="0" smtClean="0">
                <a:latin typeface="Times New Roman" pitchFamily="18" charset="0"/>
                <a:cs typeface="Times New Roman" pitchFamily="18" charset="0"/>
              </a:rPr>
              <a:t>Two </a:t>
            </a:r>
            <a:r>
              <a:rPr lang="en-US" dirty="0">
                <a:latin typeface="Times New Roman" pitchFamily="18" charset="0"/>
                <a:cs typeface="Times New Roman" pitchFamily="18" charset="0"/>
              </a:rPr>
              <a:t>pairs of </a:t>
            </a:r>
            <a:r>
              <a:rPr lang="en-US" dirty="0" smtClean="0">
                <a:latin typeface="Times New Roman" pitchFamily="18" charset="0"/>
                <a:cs typeface="Times New Roman" pitchFamily="18" charset="0"/>
              </a:rPr>
              <a:t>gloves</a:t>
            </a:r>
          </a:p>
          <a:p>
            <a:pPr lvl="1"/>
            <a:r>
              <a:rPr lang="en-US" dirty="0" smtClean="0">
                <a:latin typeface="Times New Roman" pitchFamily="18" charset="0"/>
                <a:cs typeface="Times New Roman" pitchFamily="18" charset="0"/>
              </a:rPr>
              <a:t>Rags</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Clear </a:t>
            </a:r>
            <a:r>
              <a:rPr lang="en-US" dirty="0">
                <a:latin typeface="Times New Roman" pitchFamily="18" charset="0"/>
                <a:cs typeface="Times New Roman" pitchFamily="18" charset="0"/>
              </a:rPr>
              <a:t>plastic </a:t>
            </a:r>
            <a:r>
              <a:rPr lang="en-US" dirty="0" smtClean="0">
                <a:latin typeface="Times New Roman" pitchFamily="18" charset="0"/>
                <a:cs typeface="Times New Roman" pitchFamily="18" charset="0"/>
              </a:rPr>
              <a:t>bag</a:t>
            </a:r>
          </a:p>
          <a:p>
            <a:pPr lvl="1"/>
            <a:r>
              <a:rPr lang="en-US" dirty="0" smtClean="0">
                <a:latin typeface="Times New Roman" pitchFamily="18" charset="0"/>
                <a:cs typeface="Times New Roman" pitchFamily="18" charset="0"/>
              </a:rPr>
              <a:t>Red </a:t>
            </a:r>
            <a:r>
              <a:rPr lang="en-US" dirty="0">
                <a:latin typeface="Times New Roman" pitchFamily="18" charset="0"/>
                <a:cs typeface="Times New Roman" pitchFamily="18" charset="0"/>
              </a:rPr>
              <a:t>biohazard </a:t>
            </a:r>
            <a:r>
              <a:rPr lang="en-US" dirty="0" smtClean="0">
                <a:latin typeface="Times New Roman" pitchFamily="18" charset="0"/>
                <a:cs typeface="Times New Roman" pitchFamily="18" charset="0"/>
              </a:rPr>
              <a:t>bag</a:t>
            </a:r>
          </a:p>
          <a:p>
            <a:pPr lvl="1"/>
            <a:r>
              <a:rPr lang="en-US" dirty="0" smtClean="0">
                <a:latin typeface="Times New Roman" pitchFamily="18" charset="0"/>
                <a:cs typeface="Times New Roman" pitchFamily="18" charset="0"/>
              </a:rPr>
              <a:t>Alcohol </a:t>
            </a:r>
            <a:r>
              <a:rPr lang="en-US" dirty="0">
                <a:latin typeface="Times New Roman" pitchFamily="18" charset="0"/>
                <a:cs typeface="Times New Roman" pitchFamily="18" charset="0"/>
              </a:rPr>
              <a:t>wipes</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BB7FB22-058F-48DC-B4B1-0EDCCA9D82E5}" type="slidenum">
              <a:rPr lang="en-US" smtClean="0"/>
              <a:pPr/>
              <a:t>13</a:t>
            </a:fld>
            <a:endParaRPr lang="en-US"/>
          </a:p>
        </p:txBody>
      </p:sp>
    </p:spTree>
    <p:extLst>
      <p:ext uri="{BB962C8B-B14F-4D97-AF65-F5344CB8AC3E}">
        <p14:creationId xmlns:p14="http://schemas.microsoft.com/office/powerpoint/2010/main" val="20859914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7" name="Content Placeholder 6"/>
          <p:cNvSpPr>
            <a:spLocks noGrp="1"/>
          </p:cNvSpPr>
          <p:nvPr>
            <p:ph idx="1"/>
          </p:nvPr>
        </p:nvSpPr>
        <p:spPr/>
        <p:txBody>
          <a:bodyPr/>
          <a:lstStyle/>
          <a:p>
            <a:r>
              <a:rPr lang="en-US" dirty="0" smtClean="0"/>
              <a:t>Spill Kits Use Procedures</a:t>
            </a:r>
          </a:p>
          <a:p>
            <a:pPr lvl="1"/>
            <a:r>
              <a:rPr lang="en-US" dirty="0" smtClean="0"/>
              <a:t>Remove </a:t>
            </a:r>
            <a:r>
              <a:rPr lang="en-US" dirty="0"/>
              <a:t>the contents from the spill kit </a:t>
            </a:r>
            <a:r>
              <a:rPr lang="en-US" dirty="0" smtClean="0"/>
              <a:t>package</a:t>
            </a:r>
          </a:p>
          <a:p>
            <a:pPr lvl="1"/>
            <a:r>
              <a:rPr lang="en-US" dirty="0" smtClean="0"/>
              <a:t>Open </a:t>
            </a:r>
            <a:r>
              <a:rPr lang="en-US" dirty="0"/>
              <a:t>the plastic bags so that items can be easily deposited without touching the outside of the bag; then set the bag to the </a:t>
            </a:r>
            <a:r>
              <a:rPr lang="en-US" dirty="0" smtClean="0"/>
              <a:t>side</a:t>
            </a:r>
          </a:p>
          <a:p>
            <a:pPr lvl="1"/>
            <a:r>
              <a:rPr lang="en-US" dirty="0" smtClean="0"/>
              <a:t>Remove </a:t>
            </a:r>
            <a:r>
              <a:rPr lang="en-US" dirty="0"/>
              <a:t>all </a:t>
            </a:r>
            <a:r>
              <a:rPr lang="en-US" dirty="0" smtClean="0"/>
              <a:t>jewelry</a:t>
            </a:r>
          </a:p>
          <a:p>
            <a:pPr lvl="1"/>
            <a:r>
              <a:rPr lang="en-US" dirty="0" smtClean="0"/>
              <a:t>Put </a:t>
            </a:r>
            <a:r>
              <a:rPr lang="en-US" dirty="0"/>
              <a:t>on </a:t>
            </a:r>
            <a:r>
              <a:rPr lang="en-US" dirty="0" smtClean="0"/>
              <a:t>gloves</a:t>
            </a:r>
          </a:p>
          <a:p>
            <a:pPr lvl="1"/>
            <a:r>
              <a:rPr lang="en-US" dirty="0" smtClean="0"/>
              <a:t>Place </a:t>
            </a:r>
            <a:r>
              <a:rPr lang="en-US" dirty="0"/>
              <a:t>the contaminated sharps in a sharps container from the medical </a:t>
            </a:r>
            <a:r>
              <a:rPr lang="en-US" dirty="0" smtClean="0"/>
              <a:t>department</a:t>
            </a:r>
            <a:endParaRPr lang="en-US" dirty="0"/>
          </a:p>
        </p:txBody>
      </p:sp>
      <p:sp>
        <p:nvSpPr>
          <p:cNvPr id="5" name="Slide Number Placeholder 4"/>
          <p:cNvSpPr>
            <a:spLocks noGrp="1"/>
          </p:cNvSpPr>
          <p:nvPr>
            <p:ph type="sldNum" sz="quarter" idx="12"/>
          </p:nvPr>
        </p:nvSpPr>
        <p:spPr/>
        <p:txBody>
          <a:bodyPr/>
          <a:lstStyle/>
          <a:p>
            <a:fld id="{5BB7FB22-058F-48DC-B4B1-0EDCCA9D82E5}" type="slidenum">
              <a:rPr lang="en-US" smtClean="0"/>
              <a:pPr/>
              <a:t>14</a:t>
            </a:fld>
            <a:endParaRPr lang="en-US"/>
          </a:p>
        </p:txBody>
      </p:sp>
    </p:spTree>
    <p:extLst>
      <p:ext uri="{BB962C8B-B14F-4D97-AF65-F5344CB8AC3E}">
        <p14:creationId xmlns:p14="http://schemas.microsoft.com/office/powerpoint/2010/main" val="12920297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7" name="Content Placeholder 6"/>
          <p:cNvSpPr>
            <a:spLocks noGrp="1"/>
          </p:cNvSpPr>
          <p:nvPr>
            <p:ph idx="1"/>
          </p:nvPr>
        </p:nvSpPr>
        <p:spPr/>
        <p:txBody>
          <a:bodyPr>
            <a:normAutofit fontScale="92500" lnSpcReduction="10000"/>
          </a:bodyPr>
          <a:lstStyle/>
          <a:p>
            <a:r>
              <a:rPr lang="en-US" dirty="0" smtClean="0"/>
              <a:t>Spill Kits Use Procedures (continued)</a:t>
            </a:r>
          </a:p>
          <a:p>
            <a:pPr lvl="1"/>
            <a:r>
              <a:rPr lang="en-US" dirty="0" smtClean="0"/>
              <a:t>Remove </a:t>
            </a:r>
            <a:r>
              <a:rPr lang="en-US" dirty="0"/>
              <a:t>the sharps from the </a:t>
            </a:r>
            <a:r>
              <a:rPr lang="en-US" dirty="0" smtClean="0"/>
              <a:t>spill</a:t>
            </a:r>
          </a:p>
          <a:p>
            <a:pPr lvl="2"/>
            <a:r>
              <a:rPr lang="en-US" dirty="0" smtClean="0"/>
              <a:t>Do </a:t>
            </a:r>
            <a:r>
              <a:rPr lang="en-US" dirty="0"/>
              <a:t>not touch the sharps with your </a:t>
            </a:r>
            <a:r>
              <a:rPr lang="en-US" dirty="0" smtClean="0"/>
              <a:t>hands</a:t>
            </a:r>
          </a:p>
          <a:p>
            <a:pPr lvl="2"/>
            <a:r>
              <a:rPr lang="en-US" dirty="0" smtClean="0"/>
              <a:t>Place </a:t>
            </a:r>
            <a:r>
              <a:rPr lang="en-US" dirty="0"/>
              <a:t>the sharps in the sharps </a:t>
            </a:r>
            <a:r>
              <a:rPr lang="en-US" dirty="0" smtClean="0"/>
              <a:t>container</a:t>
            </a:r>
          </a:p>
          <a:p>
            <a:pPr lvl="2"/>
            <a:r>
              <a:rPr lang="en-US" dirty="0" smtClean="0"/>
              <a:t>Avoid </a:t>
            </a:r>
            <a:r>
              <a:rPr lang="en-US" dirty="0"/>
              <a:t>contaminating the outside of the sharps </a:t>
            </a:r>
            <a:r>
              <a:rPr lang="en-US" dirty="0" smtClean="0"/>
              <a:t>container</a:t>
            </a:r>
          </a:p>
          <a:p>
            <a:pPr lvl="1"/>
            <a:r>
              <a:rPr lang="en-US" dirty="0" smtClean="0"/>
              <a:t>Place </a:t>
            </a:r>
            <a:r>
              <a:rPr lang="en-US" dirty="0"/>
              <a:t>the appropriate absorbent (i.e. paper towels) on the </a:t>
            </a:r>
            <a:r>
              <a:rPr lang="en-US" dirty="0" smtClean="0"/>
              <a:t>spill</a:t>
            </a:r>
          </a:p>
          <a:p>
            <a:pPr lvl="2"/>
            <a:r>
              <a:rPr lang="en-US" dirty="0" smtClean="0"/>
              <a:t>If </a:t>
            </a:r>
            <a:r>
              <a:rPr lang="en-US" dirty="0"/>
              <a:t>the soiled absorbents are saturated, place them in the red biohazard </a:t>
            </a:r>
            <a:r>
              <a:rPr lang="en-US" dirty="0" smtClean="0"/>
              <a:t>bag</a:t>
            </a:r>
          </a:p>
          <a:p>
            <a:pPr lvl="2"/>
            <a:r>
              <a:rPr lang="en-US" dirty="0" smtClean="0"/>
              <a:t>If </a:t>
            </a:r>
            <a:r>
              <a:rPr lang="en-US" dirty="0"/>
              <a:t>the soiled absorbents are not saturated, place them in the clear plastic bag</a:t>
            </a:r>
          </a:p>
          <a:p>
            <a:endParaRPr lang="en-US" dirty="0"/>
          </a:p>
        </p:txBody>
      </p:sp>
      <p:sp>
        <p:nvSpPr>
          <p:cNvPr id="5" name="Slide Number Placeholder 4"/>
          <p:cNvSpPr>
            <a:spLocks noGrp="1"/>
          </p:cNvSpPr>
          <p:nvPr>
            <p:ph type="sldNum" sz="quarter" idx="12"/>
          </p:nvPr>
        </p:nvSpPr>
        <p:spPr/>
        <p:txBody>
          <a:bodyPr/>
          <a:lstStyle/>
          <a:p>
            <a:fld id="{5BB7FB22-058F-48DC-B4B1-0EDCCA9D82E5}" type="slidenum">
              <a:rPr lang="en-US" smtClean="0"/>
              <a:pPr/>
              <a:t>15</a:t>
            </a:fld>
            <a:endParaRPr lang="en-US"/>
          </a:p>
        </p:txBody>
      </p:sp>
    </p:spTree>
    <p:extLst>
      <p:ext uri="{BB962C8B-B14F-4D97-AF65-F5344CB8AC3E}">
        <p14:creationId xmlns:p14="http://schemas.microsoft.com/office/powerpoint/2010/main" val="21785980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7" name="Content Placeholder 6"/>
          <p:cNvSpPr>
            <a:spLocks noGrp="1"/>
          </p:cNvSpPr>
          <p:nvPr>
            <p:ph idx="1"/>
          </p:nvPr>
        </p:nvSpPr>
        <p:spPr/>
        <p:txBody>
          <a:bodyPr>
            <a:normAutofit lnSpcReduction="10000"/>
          </a:bodyPr>
          <a:lstStyle/>
          <a:p>
            <a:r>
              <a:rPr lang="en-US" dirty="0" smtClean="0"/>
              <a:t>Spill Kits Use Procedures (continued)</a:t>
            </a:r>
          </a:p>
          <a:p>
            <a:pPr lvl="1"/>
            <a:r>
              <a:rPr lang="en-US" dirty="0" smtClean="0"/>
              <a:t>Apply </a:t>
            </a:r>
            <a:r>
              <a:rPr lang="en-US" dirty="0"/>
              <a:t>a disinfectant liberally to the infected </a:t>
            </a:r>
            <a:r>
              <a:rPr lang="en-US" dirty="0" smtClean="0"/>
              <a:t>area</a:t>
            </a:r>
          </a:p>
          <a:p>
            <a:pPr lvl="2"/>
            <a:r>
              <a:rPr lang="en-US" dirty="0" smtClean="0"/>
              <a:t>Place </a:t>
            </a:r>
            <a:r>
              <a:rPr lang="en-US" dirty="0"/>
              <a:t>the used bottle of disinfectant in the clear plastic </a:t>
            </a:r>
            <a:r>
              <a:rPr lang="en-US" dirty="0" smtClean="0"/>
              <a:t>bag</a:t>
            </a:r>
          </a:p>
          <a:p>
            <a:pPr lvl="2"/>
            <a:r>
              <a:rPr lang="en-US" dirty="0" smtClean="0"/>
              <a:t>Allow </a:t>
            </a:r>
            <a:r>
              <a:rPr lang="en-US" dirty="0"/>
              <a:t>the disinfectant to sit on the </a:t>
            </a:r>
            <a:r>
              <a:rPr lang="en-US" dirty="0" smtClean="0"/>
              <a:t>surface</a:t>
            </a:r>
          </a:p>
          <a:p>
            <a:pPr lvl="1"/>
            <a:r>
              <a:rPr lang="en-US" dirty="0" smtClean="0"/>
              <a:t>Use </a:t>
            </a:r>
            <a:r>
              <a:rPr lang="en-US" dirty="0"/>
              <a:t>the rags to soak up the </a:t>
            </a:r>
            <a:r>
              <a:rPr lang="en-US" dirty="0" smtClean="0"/>
              <a:t>disinfectant</a:t>
            </a:r>
          </a:p>
          <a:p>
            <a:pPr lvl="2"/>
            <a:r>
              <a:rPr lang="en-US" dirty="0" smtClean="0"/>
              <a:t>Saturated </a:t>
            </a:r>
            <a:r>
              <a:rPr lang="en-US" dirty="0"/>
              <a:t>rags go in the red biohazard </a:t>
            </a:r>
            <a:r>
              <a:rPr lang="en-US" dirty="0" smtClean="0"/>
              <a:t>bag</a:t>
            </a:r>
          </a:p>
          <a:p>
            <a:pPr lvl="2"/>
            <a:r>
              <a:rPr lang="en-US" dirty="0" smtClean="0"/>
              <a:t>Non-saturated </a:t>
            </a:r>
            <a:r>
              <a:rPr lang="en-US" dirty="0"/>
              <a:t>rags go in the clear plastic </a:t>
            </a:r>
            <a:r>
              <a:rPr lang="en-US" dirty="0" smtClean="0"/>
              <a:t>bag</a:t>
            </a:r>
          </a:p>
          <a:p>
            <a:pPr lvl="1"/>
            <a:r>
              <a:rPr lang="en-US" dirty="0" smtClean="0"/>
              <a:t>Seal </a:t>
            </a:r>
            <a:r>
              <a:rPr lang="en-US" dirty="0"/>
              <a:t>the red biohazard bag while keeping it upright to prevent fluids from leaking out</a:t>
            </a:r>
          </a:p>
          <a:p>
            <a:endParaRPr lang="en-US" dirty="0"/>
          </a:p>
        </p:txBody>
      </p:sp>
      <p:sp>
        <p:nvSpPr>
          <p:cNvPr id="5" name="Slide Number Placeholder 4"/>
          <p:cNvSpPr>
            <a:spLocks noGrp="1"/>
          </p:cNvSpPr>
          <p:nvPr>
            <p:ph type="sldNum" sz="quarter" idx="12"/>
          </p:nvPr>
        </p:nvSpPr>
        <p:spPr/>
        <p:txBody>
          <a:bodyPr/>
          <a:lstStyle/>
          <a:p>
            <a:fld id="{5BB7FB22-058F-48DC-B4B1-0EDCCA9D82E5}" type="slidenum">
              <a:rPr lang="en-US" smtClean="0"/>
              <a:pPr/>
              <a:t>16</a:t>
            </a:fld>
            <a:endParaRPr lang="en-US"/>
          </a:p>
        </p:txBody>
      </p:sp>
    </p:spTree>
    <p:extLst>
      <p:ext uri="{BB962C8B-B14F-4D97-AF65-F5344CB8AC3E}">
        <p14:creationId xmlns:p14="http://schemas.microsoft.com/office/powerpoint/2010/main" val="3772025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lstStyle/>
          <a:p>
            <a:r>
              <a:rPr lang="en-US" dirty="0"/>
              <a:t>Spill Kits Use Procedures (continued)</a:t>
            </a:r>
          </a:p>
          <a:p>
            <a:pPr lvl="1"/>
            <a:r>
              <a:rPr lang="en-US" dirty="0" smtClean="0"/>
              <a:t>Remove </a:t>
            </a:r>
            <a:r>
              <a:rPr lang="en-US" dirty="0"/>
              <a:t>the </a:t>
            </a:r>
            <a:r>
              <a:rPr lang="en-US" dirty="0" smtClean="0"/>
              <a:t>gloves</a:t>
            </a:r>
          </a:p>
          <a:p>
            <a:pPr lvl="2"/>
            <a:r>
              <a:rPr lang="en-US" dirty="0" smtClean="0"/>
              <a:t>Pinch </a:t>
            </a:r>
            <a:r>
              <a:rPr lang="en-US" dirty="0"/>
              <a:t>the glove approximately a ½-inch from the cuff and turn the glove </a:t>
            </a:r>
            <a:r>
              <a:rPr lang="en-US" dirty="0" smtClean="0"/>
              <a:t>inside-out</a:t>
            </a:r>
          </a:p>
          <a:p>
            <a:pPr lvl="2"/>
            <a:r>
              <a:rPr lang="en-US" dirty="0" smtClean="0"/>
              <a:t>Do </a:t>
            </a:r>
            <a:r>
              <a:rPr lang="en-US" dirty="0"/>
              <a:t>not touch your exposed skin with the outside surface of the gloves </a:t>
            </a:r>
            <a:endParaRPr lang="en-US" dirty="0" smtClean="0"/>
          </a:p>
          <a:p>
            <a:pPr lvl="2"/>
            <a:r>
              <a:rPr lang="en-US" dirty="0" smtClean="0"/>
              <a:t>Slide </a:t>
            </a:r>
            <a:r>
              <a:rPr lang="en-US" dirty="0"/>
              <a:t>your free hand underneath the cuff of the remaining glove and turn it </a:t>
            </a:r>
            <a:r>
              <a:rPr lang="en-US" dirty="0" smtClean="0"/>
              <a:t>inside-out</a:t>
            </a:r>
          </a:p>
          <a:p>
            <a:pPr lvl="1"/>
            <a:r>
              <a:rPr lang="en-US" dirty="0" smtClean="0"/>
              <a:t>Seal </a:t>
            </a:r>
            <a:r>
              <a:rPr lang="en-US" dirty="0"/>
              <a:t>the clear plastic bag</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17</a:t>
            </a:fld>
            <a:endParaRPr lang="en-US"/>
          </a:p>
        </p:txBody>
      </p:sp>
    </p:spTree>
    <p:extLst>
      <p:ext uri="{BB962C8B-B14F-4D97-AF65-F5344CB8AC3E}">
        <p14:creationId xmlns:p14="http://schemas.microsoft.com/office/powerpoint/2010/main" val="38612412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lstStyle/>
          <a:p>
            <a:r>
              <a:rPr lang="en-US" dirty="0"/>
              <a:t>Spill Kits Use Procedures (</a:t>
            </a:r>
            <a:r>
              <a:rPr lang="en-US" dirty="0" smtClean="0"/>
              <a:t>continued)</a:t>
            </a:r>
          </a:p>
          <a:p>
            <a:pPr lvl="1"/>
            <a:r>
              <a:rPr lang="en-US" dirty="0" smtClean="0"/>
              <a:t>Wash </a:t>
            </a:r>
            <a:r>
              <a:rPr lang="en-US" dirty="0"/>
              <a:t>hands </a:t>
            </a:r>
            <a:r>
              <a:rPr lang="en-US" dirty="0" smtClean="0"/>
              <a:t>thoroughly</a:t>
            </a:r>
          </a:p>
          <a:p>
            <a:pPr lvl="2"/>
            <a:r>
              <a:rPr lang="en-US" dirty="0" smtClean="0"/>
              <a:t>Use </a:t>
            </a:r>
            <a:r>
              <a:rPr lang="en-US" dirty="0"/>
              <a:t>warm </a:t>
            </a:r>
            <a:r>
              <a:rPr lang="en-US" dirty="0" smtClean="0"/>
              <a:t>water</a:t>
            </a:r>
          </a:p>
          <a:p>
            <a:pPr lvl="2"/>
            <a:r>
              <a:rPr lang="en-US" dirty="0" smtClean="0"/>
              <a:t>Use </a:t>
            </a:r>
            <a:r>
              <a:rPr lang="en-US" dirty="0"/>
              <a:t>antibacterial </a:t>
            </a:r>
            <a:r>
              <a:rPr lang="en-US" dirty="0" smtClean="0"/>
              <a:t>soap</a:t>
            </a:r>
          </a:p>
          <a:p>
            <a:pPr lvl="2"/>
            <a:r>
              <a:rPr lang="en-US" dirty="0" smtClean="0"/>
              <a:t>Scrub well</a:t>
            </a:r>
          </a:p>
          <a:p>
            <a:pPr lvl="2"/>
            <a:r>
              <a:rPr lang="en-US" dirty="0" smtClean="0"/>
              <a:t>Rinse </a:t>
            </a:r>
            <a:r>
              <a:rPr lang="en-US" dirty="0"/>
              <a:t>thoroughly</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18</a:t>
            </a:fld>
            <a:endParaRPr lang="en-US"/>
          </a:p>
        </p:txBody>
      </p:sp>
    </p:spTree>
    <p:extLst>
      <p:ext uri="{BB962C8B-B14F-4D97-AF65-F5344CB8AC3E}">
        <p14:creationId xmlns:p14="http://schemas.microsoft.com/office/powerpoint/2010/main" val="19269542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Materials </a:t>
            </a:r>
            <a:r>
              <a:rPr lang="en-US" sz="2700" dirty="0"/>
              <a:t>(continued)</a:t>
            </a:r>
            <a:endParaRPr lang="en-US" dirty="0"/>
          </a:p>
        </p:txBody>
      </p:sp>
      <p:sp>
        <p:nvSpPr>
          <p:cNvPr id="3" name="Content Placeholder 2"/>
          <p:cNvSpPr>
            <a:spLocks noGrp="1"/>
          </p:cNvSpPr>
          <p:nvPr>
            <p:ph idx="1"/>
          </p:nvPr>
        </p:nvSpPr>
        <p:spPr/>
        <p:txBody>
          <a:bodyPr/>
          <a:lstStyle/>
          <a:p>
            <a:r>
              <a:rPr lang="en-US" dirty="0" smtClean="0"/>
              <a:t>Contaminated linens</a:t>
            </a:r>
          </a:p>
          <a:p>
            <a:pPr lvl="1"/>
            <a:r>
              <a:rPr lang="en-US" dirty="0" smtClean="0"/>
              <a:t>Put </a:t>
            </a:r>
            <a:r>
              <a:rPr lang="en-US" dirty="0"/>
              <a:t>on </a:t>
            </a:r>
            <a:r>
              <a:rPr lang="en-US" dirty="0" smtClean="0"/>
              <a:t>gloves</a:t>
            </a:r>
          </a:p>
          <a:p>
            <a:pPr lvl="1"/>
            <a:r>
              <a:rPr lang="en-US" dirty="0" smtClean="0"/>
              <a:t>Seal </a:t>
            </a:r>
            <a:r>
              <a:rPr lang="en-US" dirty="0"/>
              <a:t>the soiled linen in a water soluble </a:t>
            </a:r>
            <a:r>
              <a:rPr lang="en-US" dirty="0" smtClean="0"/>
              <a:t>bag</a:t>
            </a:r>
          </a:p>
          <a:p>
            <a:pPr lvl="1"/>
            <a:r>
              <a:rPr lang="en-US" dirty="0" smtClean="0"/>
              <a:t>Place </a:t>
            </a:r>
            <a:r>
              <a:rPr lang="en-US" dirty="0"/>
              <a:t>the water soluble bag inside a yellow biohazard </a:t>
            </a:r>
            <a:r>
              <a:rPr lang="en-US" dirty="0" smtClean="0"/>
              <a:t>bag</a:t>
            </a:r>
          </a:p>
          <a:p>
            <a:pPr lvl="1"/>
            <a:r>
              <a:rPr lang="en-US" dirty="0" smtClean="0"/>
              <a:t>Take </a:t>
            </a:r>
            <a:r>
              <a:rPr lang="en-US" dirty="0"/>
              <a:t>the yellow (contaminated linen) bag to the laundry for treatment</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19</a:t>
            </a:fld>
            <a:endParaRPr lang="en-US"/>
          </a:p>
        </p:txBody>
      </p:sp>
    </p:spTree>
    <p:extLst>
      <p:ext uri="{BB962C8B-B14F-4D97-AF65-F5344CB8AC3E}">
        <p14:creationId xmlns:p14="http://schemas.microsoft.com/office/powerpoint/2010/main" val="249553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
          <p:cNvSpPr>
            <a:spLocks noGrp="1"/>
          </p:cNvSpPr>
          <p:nvPr>
            <p:ph idx="4294967295"/>
          </p:nvPr>
        </p:nvSpPr>
        <p:spPr>
          <a:xfrm>
            <a:off x="685800" y="609600"/>
            <a:ext cx="8229600" cy="5211763"/>
          </a:xfrm>
        </p:spPr>
        <p:txBody>
          <a:bodyPr/>
          <a:lstStyle/>
          <a:p>
            <a:pPr marL="0" indent="0">
              <a:lnSpc>
                <a:spcPct val="80000"/>
              </a:lnSpc>
              <a:spcBef>
                <a:spcPct val="20000"/>
              </a:spcBef>
              <a:buSzPct val="85000"/>
              <a:buFont typeface="Wingdings 2" pitchFamily="18" charset="2"/>
              <a:buNone/>
              <a:defRPr/>
            </a:pPr>
            <a:r>
              <a:rPr lang="en-US" sz="1500" b="1" dirty="0"/>
              <a:t>Copyright and Terms of Service</a:t>
            </a:r>
          </a:p>
          <a:p>
            <a:pPr marL="274320" indent="-274320">
              <a:lnSpc>
                <a:spcPct val="80000"/>
              </a:lnSpc>
              <a:spcBef>
                <a:spcPct val="20000"/>
              </a:spcBef>
              <a:buSzPct val="85000"/>
              <a:defRPr/>
            </a:pPr>
            <a:endParaRPr lang="en-US" sz="1500" dirty="0"/>
          </a:p>
          <a:p>
            <a:pPr marL="0" indent="0">
              <a:lnSpc>
                <a:spcPct val="80000"/>
              </a:lnSpc>
              <a:spcBef>
                <a:spcPct val="20000"/>
              </a:spcBef>
              <a:buSzPct val="85000"/>
              <a:buFont typeface="Wingdings 2" pitchFamily="18" charset="2"/>
              <a:buNone/>
              <a:defRPr/>
            </a:pPr>
            <a:r>
              <a:rPr lang="en-US" sz="1500" dirty="0"/>
              <a:t>Copyright © Texas Education Agency, 2011. These materials are copyrighted © and trademarked ™ as the property of the Texas Education Agency (TEA) and may not be reproduced without the express written permission of TEA, except under the following conditions:</a:t>
            </a:r>
          </a:p>
          <a:p>
            <a:pPr eaLnBrk="1" fontAlgn="auto" hangingPunct="1">
              <a:lnSpc>
                <a:spcPct val="80000"/>
              </a:lnSpc>
              <a:spcBef>
                <a:spcPct val="20000"/>
              </a:spcBef>
              <a:spcAft>
                <a:spcPts val="0"/>
              </a:spcAft>
              <a:buSzPct val="85000"/>
              <a:buFont typeface="Wingdings 2" pitchFamily="18" charset="2"/>
              <a:buNone/>
              <a:defRPr/>
            </a:pPr>
            <a:endParaRPr lang="en-US" sz="1500" dirty="0"/>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1)  Texas public school districts, charter schools, and Education Service Centers may reproduce and use copies of the Materials and Related Materials for the districts’ and schools’ educational use without obtaining permission from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2)  Residents of the state of Texas may reproduce and use copies of the Materials and Related Materials for individual personal use only, without obtaining written permission of TEA.</a:t>
            </a:r>
          </a:p>
          <a:p>
            <a:pPr marL="274320" indent="-274320" eaLnBrk="1" fontAlgn="auto" hangingPunct="1">
              <a:lnSpc>
                <a:spcPct val="80000"/>
              </a:lnSpc>
              <a:spcBef>
                <a:spcPct val="20000"/>
              </a:spcBef>
              <a:spcAft>
                <a:spcPts val="600"/>
              </a:spcAft>
              <a:buSzPct val="85000"/>
              <a:buFont typeface="Wingdings 2" pitchFamily="18" charset="2"/>
              <a:buNone/>
              <a:defRPr/>
            </a:pPr>
            <a:r>
              <a:rPr lang="en-US" sz="1500" dirty="0"/>
              <a:t>3)  Any portion reproduced must be reproduced in its entirety and remain unedited, unaltered and unchanged in any way.</a:t>
            </a:r>
          </a:p>
          <a:p>
            <a:pPr marL="274320" indent="-274320" eaLnBrk="1" fontAlgn="auto" hangingPunct="1">
              <a:lnSpc>
                <a:spcPct val="80000"/>
              </a:lnSpc>
              <a:spcBef>
                <a:spcPct val="20000"/>
              </a:spcBef>
              <a:spcAft>
                <a:spcPts val="0"/>
              </a:spcAft>
              <a:buSzPct val="85000"/>
              <a:buFont typeface="Wingdings 2" pitchFamily="18" charset="2"/>
              <a:buNone/>
              <a:defRPr/>
            </a:pPr>
            <a:r>
              <a:rPr lang="en-US" sz="1500" dirty="0"/>
              <a:t>4)  No monetary charge can be made for the reproduced materials or any document containing them; however, a reasonable charge to cover only the cost of reproduction and distribution may be charged.</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eaLnBrk="1" fontAlgn="auto" hangingPunct="1">
              <a:lnSpc>
                <a:spcPct val="80000"/>
              </a:lnSpc>
              <a:spcBef>
                <a:spcPct val="20000"/>
              </a:spcBef>
              <a:spcAft>
                <a:spcPts val="0"/>
              </a:spcAft>
              <a:buSzPct val="85000"/>
              <a:buFont typeface="Wingdings 2" pitchFamily="18" charset="2"/>
              <a:buNone/>
              <a:defRPr/>
            </a:pPr>
            <a:r>
              <a:rPr lang="en-US" sz="1500" dirty="0"/>
              <a:t>Private entities or persons located in Texas that are </a:t>
            </a:r>
            <a:r>
              <a:rPr lang="en-US" sz="1500" b="1" dirty="0"/>
              <a:t>not</a:t>
            </a:r>
            <a:r>
              <a:rPr lang="en-US" sz="1500" dirty="0"/>
              <a:t> Texas public school districts, Texas Education Service Centers, or Texas charter schools or any entity, whether public or private, educational or non-educational, located </a:t>
            </a:r>
            <a:r>
              <a:rPr lang="en-US" sz="1500" b="1" dirty="0"/>
              <a:t>outside the state of Texas</a:t>
            </a:r>
            <a:r>
              <a:rPr lang="en-US" sz="1500" dirty="0"/>
              <a:t> </a:t>
            </a:r>
            <a:r>
              <a:rPr lang="en-US" sz="1500" i="1" dirty="0"/>
              <a:t>MUST</a:t>
            </a:r>
            <a:r>
              <a:rPr lang="en-US" sz="1500" dirty="0"/>
              <a:t> obtain written approval from TEA and will be required to enter into a license agreement that may involve the payment of a licensing fee or a royalty.</a:t>
            </a:r>
          </a:p>
          <a:p>
            <a:pPr marL="274320" indent="-274320" eaLnBrk="1" fontAlgn="auto" hangingPunct="1">
              <a:lnSpc>
                <a:spcPct val="80000"/>
              </a:lnSpc>
              <a:spcBef>
                <a:spcPct val="20000"/>
              </a:spcBef>
              <a:spcAft>
                <a:spcPts val="0"/>
              </a:spcAft>
              <a:buSzPct val="85000"/>
              <a:buFont typeface="Wingdings 2" pitchFamily="18" charset="2"/>
              <a:buNone/>
              <a:defRPr/>
            </a:pPr>
            <a:endParaRPr lang="en-US" sz="1500" dirty="0"/>
          </a:p>
          <a:p>
            <a:pPr marL="0" indent="0">
              <a:buFont typeface="Wingdings 2" pitchFamily="18" charset="2"/>
              <a:buNone/>
              <a:defRPr/>
            </a:pPr>
            <a:r>
              <a:rPr lang="en-US" sz="1500" dirty="0"/>
              <a:t>Contact </a:t>
            </a:r>
            <a:r>
              <a:rPr lang="en-US" sz="1500" b="1" dirty="0">
                <a:hlinkClick r:id="rId2" tooltip="copyrights@tea.state.tx.us"/>
              </a:rPr>
              <a:t>TEA Copyrights</a:t>
            </a:r>
            <a:r>
              <a:rPr lang="en-US" sz="1500" dirty="0"/>
              <a:t> with any questions you may have.</a:t>
            </a:r>
          </a:p>
        </p:txBody>
      </p:sp>
      <p:sp>
        <p:nvSpPr>
          <p:cNvPr id="6" name="Slide Number Placeholder 5"/>
          <p:cNvSpPr>
            <a:spLocks noGrp="1"/>
          </p:cNvSpPr>
          <p:nvPr>
            <p:ph type="sldNum" sz="quarter" idx="12"/>
          </p:nvPr>
        </p:nvSpPr>
        <p:spPr/>
        <p:txBody>
          <a:bodyPr/>
          <a:lstStyle/>
          <a:p>
            <a:fld id="{5BB7FB22-058F-48DC-B4B1-0EDCCA9D82E5}" type="slidenum">
              <a:rPr lang="en-US" smtClean="0"/>
              <a:pPr/>
              <a:t>2</a:t>
            </a:fld>
            <a:endParaRPr lang="en-US"/>
          </a:p>
        </p:txBody>
      </p:sp>
    </p:spTree>
    <p:extLst>
      <p:ext uri="{BB962C8B-B14F-4D97-AF65-F5344CB8AC3E}">
        <p14:creationId xmlns:p14="http://schemas.microsoft.com/office/powerpoint/2010/main" val="347327115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effectLst>
                  <a:outerShdw blurRad="38100" dist="38100" dir="2700000" algn="tl">
                    <a:srgbClr val="000000">
                      <a:alpha val="43137"/>
                    </a:srgbClr>
                  </a:outerShdw>
                </a:effectLst>
              </a:rPr>
              <a:t>Resources</a:t>
            </a:r>
          </a:p>
        </p:txBody>
      </p:sp>
      <p:sp>
        <p:nvSpPr>
          <p:cNvPr id="3" name="Content Placeholder 2"/>
          <p:cNvSpPr>
            <a:spLocks noGrp="1"/>
          </p:cNvSpPr>
          <p:nvPr>
            <p:ph idx="1"/>
          </p:nvPr>
        </p:nvSpPr>
        <p:spPr/>
        <p:txBody>
          <a:bodyPr/>
          <a:lstStyle/>
          <a:p>
            <a:r>
              <a:rPr lang="en-US" u="sng" dirty="0">
                <a:hlinkClick r:id="rId2"/>
              </a:rPr>
              <a:t>www.apwu.org</a:t>
            </a:r>
            <a:endParaRPr lang="en-US" dirty="0"/>
          </a:p>
          <a:p>
            <a:r>
              <a:rPr lang="en-US" u="sng" dirty="0">
                <a:hlinkClick r:id="rId3"/>
              </a:rPr>
              <a:t>www.safety.fsu.edu/hazmatmanual.html</a:t>
            </a:r>
            <a:r>
              <a:rPr lang="en-US" dirty="0"/>
              <a:t> </a:t>
            </a:r>
          </a:p>
          <a:p>
            <a:r>
              <a:rPr lang="en-US" u="sng" dirty="0">
                <a:hlinkClick r:id="rId4"/>
              </a:rPr>
              <a:t>www.ci.los-alamitos.ca.us</a:t>
            </a:r>
            <a:r>
              <a:rPr lang="en-US" dirty="0"/>
              <a:t> </a:t>
            </a:r>
          </a:p>
          <a:p>
            <a:r>
              <a:rPr lang="en-US" dirty="0"/>
              <a:t>TDCJ Correctional Officer Academy Curriculum, Hazardous Materials video</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20</a:t>
            </a:fld>
            <a:endParaRPr lang="en-US"/>
          </a:p>
        </p:txBody>
      </p:sp>
    </p:spTree>
    <p:extLst>
      <p:ext uri="{BB962C8B-B14F-4D97-AF65-F5344CB8AC3E}">
        <p14:creationId xmlns:p14="http://schemas.microsoft.com/office/powerpoint/2010/main" val="3054156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Hazardous Materials </a:t>
            </a:r>
          </a:p>
        </p:txBody>
      </p:sp>
      <p:sp>
        <p:nvSpPr>
          <p:cNvPr id="3" name="Content Placeholder 2"/>
          <p:cNvSpPr>
            <a:spLocks noGrp="1"/>
          </p:cNvSpPr>
          <p:nvPr>
            <p:ph idx="1"/>
          </p:nvPr>
        </p:nvSpPr>
        <p:spPr/>
        <p:txBody>
          <a:bodyPr/>
          <a:lstStyle/>
          <a:p>
            <a:r>
              <a:rPr lang="en-US" dirty="0"/>
              <a:t>M</a:t>
            </a:r>
            <a:r>
              <a:rPr lang="en-US" dirty="0" smtClean="0"/>
              <a:t>aterials </a:t>
            </a:r>
            <a:r>
              <a:rPr lang="en-US" dirty="0"/>
              <a:t>that, because of their quantity, concentration, or physical or chemical characteristics, pose a significant present or potential hazard to human health and safety, or to the environment or workplace if released</a:t>
            </a:r>
          </a:p>
        </p:txBody>
      </p:sp>
      <p:sp>
        <p:nvSpPr>
          <p:cNvPr id="4" name="Slide Number Placeholder 3"/>
          <p:cNvSpPr>
            <a:spLocks noGrp="1"/>
          </p:cNvSpPr>
          <p:nvPr>
            <p:ph type="sldNum" sz="quarter" idx="12"/>
          </p:nvPr>
        </p:nvSpPr>
        <p:spPr/>
        <p:txBody>
          <a:bodyPr/>
          <a:lstStyle/>
          <a:p>
            <a:fld id="{5BB7FB22-058F-48DC-B4B1-0EDCCA9D82E5}" type="slidenum">
              <a:rPr lang="en-US" smtClean="0"/>
              <a:pPr/>
              <a:t>3</a:t>
            </a:fld>
            <a:endParaRPr lang="en-US"/>
          </a:p>
        </p:txBody>
      </p:sp>
    </p:spTree>
    <p:extLst>
      <p:ext uri="{BB962C8B-B14F-4D97-AF65-F5344CB8AC3E}">
        <p14:creationId xmlns:p14="http://schemas.microsoft.com/office/powerpoint/2010/main" val="2828337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Hazardous Waste </a:t>
            </a:r>
          </a:p>
        </p:txBody>
      </p:sp>
      <p:sp>
        <p:nvSpPr>
          <p:cNvPr id="3" name="Content Placeholder 2"/>
          <p:cNvSpPr>
            <a:spLocks noGrp="1"/>
          </p:cNvSpPr>
          <p:nvPr>
            <p:ph idx="1"/>
          </p:nvPr>
        </p:nvSpPr>
        <p:spPr/>
        <p:txBody>
          <a:bodyPr/>
          <a:lstStyle/>
          <a:p>
            <a:r>
              <a:rPr lang="en-US" dirty="0"/>
              <a:t>W</a:t>
            </a:r>
            <a:r>
              <a:rPr lang="en-US" dirty="0" smtClean="0"/>
              <a:t>aste </a:t>
            </a:r>
            <a:r>
              <a:rPr lang="en-US" dirty="0"/>
              <a:t>that, because of quantity or concentration, or physical, chemical, or infectious characteristics, may either cause or significantly increase substantial present or potential hazards to human health or the environment when improperly treated, stored, transported, disposed of, or otherwise managed</a:t>
            </a:r>
          </a:p>
        </p:txBody>
      </p:sp>
      <p:sp>
        <p:nvSpPr>
          <p:cNvPr id="4" name="Slide Number Placeholder 3"/>
          <p:cNvSpPr>
            <a:spLocks noGrp="1"/>
          </p:cNvSpPr>
          <p:nvPr>
            <p:ph type="sldNum" sz="quarter" idx="12"/>
          </p:nvPr>
        </p:nvSpPr>
        <p:spPr/>
        <p:txBody>
          <a:bodyPr/>
          <a:lstStyle/>
          <a:p>
            <a:fld id="{5BB7FB22-058F-48DC-B4B1-0EDCCA9D82E5}" type="slidenum">
              <a:rPr lang="en-US" smtClean="0"/>
              <a:pPr/>
              <a:t>4</a:t>
            </a:fld>
            <a:endParaRPr lang="en-US"/>
          </a:p>
        </p:txBody>
      </p:sp>
    </p:spTree>
    <p:extLst>
      <p:ext uri="{BB962C8B-B14F-4D97-AF65-F5344CB8AC3E}">
        <p14:creationId xmlns:p14="http://schemas.microsoft.com/office/powerpoint/2010/main" val="21647101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a:t>Categories of Hazardous Materials</a:t>
            </a:r>
          </a:p>
        </p:txBody>
      </p:sp>
      <p:sp>
        <p:nvSpPr>
          <p:cNvPr id="3" name="Content Placeholder 2"/>
          <p:cNvSpPr>
            <a:spLocks noGrp="1"/>
          </p:cNvSpPr>
          <p:nvPr>
            <p:ph idx="1"/>
          </p:nvPr>
        </p:nvSpPr>
        <p:spPr/>
        <p:txBody>
          <a:bodyPr>
            <a:normAutofit lnSpcReduction="10000"/>
          </a:bodyPr>
          <a:lstStyle/>
          <a:p>
            <a:r>
              <a:rPr lang="en-US" dirty="0" smtClean="0"/>
              <a:t>Radioactive </a:t>
            </a:r>
            <a:r>
              <a:rPr lang="en-US" dirty="0"/>
              <a:t>Materials – contain atoms with unstable nuclei that spontaneously emit ionizing radiation to increase their </a:t>
            </a:r>
            <a:r>
              <a:rPr lang="en-US" dirty="0" smtClean="0"/>
              <a:t>stability</a:t>
            </a:r>
          </a:p>
          <a:p>
            <a:r>
              <a:rPr lang="en-US" dirty="0" smtClean="0"/>
              <a:t>Radioactive </a:t>
            </a:r>
            <a:r>
              <a:rPr lang="en-US" dirty="0"/>
              <a:t>Waste – radioactive materials that are discarded; usually the product of a nuclear process such as nuclear fission, though industries not directly connected to the nuclear power industry may also produce radioactive waste</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5</a:t>
            </a:fld>
            <a:endParaRPr lang="en-US"/>
          </a:p>
        </p:txBody>
      </p:sp>
    </p:spTree>
    <p:extLst>
      <p:ext uri="{BB962C8B-B14F-4D97-AF65-F5344CB8AC3E}">
        <p14:creationId xmlns:p14="http://schemas.microsoft.com/office/powerpoint/2010/main" val="26836401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Categories of Hazardous </a:t>
            </a:r>
            <a:r>
              <a:rPr lang="en-US" dirty="0" smtClean="0"/>
              <a:t>Materials </a:t>
            </a:r>
            <a:r>
              <a:rPr lang="en-US" sz="2700" dirty="0" smtClean="0"/>
              <a:t>(continued)</a:t>
            </a:r>
            <a:endParaRPr lang="en-US" sz="2700" dirty="0"/>
          </a:p>
        </p:txBody>
      </p:sp>
      <p:sp>
        <p:nvSpPr>
          <p:cNvPr id="3" name="Content Placeholder 2"/>
          <p:cNvSpPr>
            <a:spLocks noGrp="1"/>
          </p:cNvSpPr>
          <p:nvPr>
            <p:ph idx="1"/>
          </p:nvPr>
        </p:nvSpPr>
        <p:spPr/>
        <p:txBody>
          <a:bodyPr>
            <a:normAutofit fontScale="85000" lnSpcReduction="20000"/>
          </a:bodyPr>
          <a:lstStyle/>
          <a:p>
            <a:r>
              <a:rPr lang="en-US" dirty="0" err="1" smtClean="0"/>
              <a:t>Biohazardous</a:t>
            </a:r>
            <a:r>
              <a:rPr lang="en-US" dirty="0" smtClean="0"/>
              <a:t> </a:t>
            </a:r>
            <a:r>
              <a:rPr lang="en-US" dirty="0"/>
              <a:t>Materials – materials containing infectious agents (bacteria, molds, parasites, viruses) that normally cause or significantly contribute to human mortality, or organisms capable of being communicated by invading and multiplying in bodily </a:t>
            </a:r>
            <a:r>
              <a:rPr lang="en-US" dirty="0" smtClean="0"/>
              <a:t>tissues</a:t>
            </a:r>
          </a:p>
          <a:p>
            <a:r>
              <a:rPr lang="en-US" dirty="0" smtClean="0"/>
              <a:t>Medical </a:t>
            </a:r>
            <a:r>
              <a:rPr lang="en-US" dirty="0"/>
              <a:t>Waste – both </a:t>
            </a:r>
            <a:r>
              <a:rPr lang="en-US" dirty="0" err="1"/>
              <a:t>biohazardous</a:t>
            </a:r>
            <a:r>
              <a:rPr lang="en-US" dirty="0"/>
              <a:t> wastes and sharps (devices capable of cutting or piercing, such as hypodermic needles, razor blades, or broken glass) resulting from the diagnosis, treatment, or immunization of human beings, or research pertaining to these activities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6</a:t>
            </a:fld>
            <a:endParaRPr lang="en-US"/>
          </a:p>
        </p:txBody>
      </p:sp>
    </p:spTree>
    <p:extLst>
      <p:ext uri="{BB962C8B-B14F-4D97-AF65-F5344CB8AC3E}">
        <p14:creationId xmlns:p14="http://schemas.microsoft.com/office/powerpoint/2010/main" val="239968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Common Hazardous Materials</a:t>
            </a:r>
          </a:p>
        </p:txBody>
      </p:sp>
      <p:sp>
        <p:nvSpPr>
          <p:cNvPr id="3" name="Content Placeholder 2"/>
          <p:cNvSpPr>
            <a:spLocks noGrp="1"/>
          </p:cNvSpPr>
          <p:nvPr>
            <p:ph idx="1"/>
          </p:nvPr>
        </p:nvSpPr>
        <p:spPr/>
        <p:txBody>
          <a:bodyPr>
            <a:normAutofit fontScale="77500" lnSpcReduction="20000"/>
          </a:bodyPr>
          <a:lstStyle/>
          <a:p>
            <a:r>
              <a:rPr lang="en-US" dirty="0" smtClean="0"/>
              <a:t>Fuels </a:t>
            </a:r>
            <a:r>
              <a:rPr lang="en-US" dirty="0"/>
              <a:t>(gasoline, butane, propane) and items containing </a:t>
            </a:r>
            <a:r>
              <a:rPr lang="en-US" dirty="0" smtClean="0"/>
              <a:t>fuel</a:t>
            </a:r>
          </a:p>
          <a:p>
            <a:r>
              <a:rPr lang="en-US" dirty="0" smtClean="0"/>
              <a:t>Perfumes</a:t>
            </a:r>
            <a:r>
              <a:rPr lang="en-US" dirty="0"/>
              <a:t>, aftershaves, </a:t>
            </a:r>
            <a:r>
              <a:rPr lang="en-US" dirty="0" smtClean="0"/>
              <a:t>cologne</a:t>
            </a:r>
          </a:p>
          <a:p>
            <a:r>
              <a:rPr lang="en-US" dirty="0" smtClean="0"/>
              <a:t>Cosmetics </a:t>
            </a:r>
            <a:r>
              <a:rPr lang="en-US" dirty="0"/>
              <a:t>(nail polish/remover, </a:t>
            </a:r>
            <a:r>
              <a:rPr lang="en-US" dirty="0" smtClean="0"/>
              <a:t>astringent)</a:t>
            </a:r>
          </a:p>
          <a:p>
            <a:r>
              <a:rPr lang="en-US" dirty="0" smtClean="0"/>
              <a:t>Aerosols </a:t>
            </a:r>
            <a:r>
              <a:rPr lang="en-US" dirty="0"/>
              <a:t>(spray paint, hair </a:t>
            </a:r>
            <a:r>
              <a:rPr lang="en-US" dirty="0" smtClean="0"/>
              <a:t>spray)</a:t>
            </a:r>
          </a:p>
          <a:p>
            <a:r>
              <a:rPr lang="en-US" dirty="0" smtClean="0"/>
              <a:t>Cleaning </a:t>
            </a:r>
            <a:r>
              <a:rPr lang="en-US" dirty="0"/>
              <a:t>supplies (ammonia, </a:t>
            </a:r>
            <a:r>
              <a:rPr lang="en-US" dirty="0" smtClean="0"/>
              <a:t>bleach)</a:t>
            </a:r>
          </a:p>
          <a:p>
            <a:r>
              <a:rPr lang="en-US" dirty="0" smtClean="0"/>
              <a:t>Household </a:t>
            </a:r>
            <a:r>
              <a:rPr lang="en-US" dirty="0"/>
              <a:t>solvents (turpentine, acetone, mineral </a:t>
            </a:r>
            <a:r>
              <a:rPr lang="en-US" dirty="0" smtClean="0"/>
              <a:t>spirits)</a:t>
            </a:r>
          </a:p>
          <a:p>
            <a:r>
              <a:rPr lang="en-US" dirty="0" smtClean="0"/>
              <a:t>Paints </a:t>
            </a:r>
            <a:r>
              <a:rPr lang="en-US" dirty="0"/>
              <a:t>(oil and solvent-based) and paint </a:t>
            </a:r>
            <a:r>
              <a:rPr lang="en-US" dirty="0" smtClean="0"/>
              <a:t>thinner</a:t>
            </a:r>
          </a:p>
          <a:p>
            <a:r>
              <a:rPr lang="en-US" dirty="0" smtClean="0"/>
              <a:t>Pesticides</a:t>
            </a:r>
            <a:r>
              <a:rPr lang="en-US" dirty="0"/>
              <a:t>, herbicides, </a:t>
            </a:r>
            <a:r>
              <a:rPr lang="en-US" dirty="0" smtClean="0"/>
              <a:t>rodenticides</a:t>
            </a:r>
          </a:p>
          <a:p>
            <a:r>
              <a:rPr lang="en-US" dirty="0" smtClean="0"/>
              <a:t>Matches</a:t>
            </a:r>
            <a:endParaRPr lang="en-US" dirty="0"/>
          </a:p>
          <a:p>
            <a:r>
              <a:rPr lang="en-US" dirty="0" smtClean="0"/>
              <a:t>Batteries </a:t>
            </a:r>
            <a:r>
              <a:rPr lang="en-US" dirty="0"/>
              <a:t>(lithium, wet cell)</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7</a:t>
            </a:fld>
            <a:endParaRPr lang="en-US"/>
          </a:p>
        </p:txBody>
      </p:sp>
    </p:spTree>
    <p:extLst>
      <p:ext uri="{BB962C8B-B14F-4D97-AF65-F5344CB8AC3E}">
        <p14:creationId xmlns:p14="http://schemas.microsoft.com/office/powerpoint/2010/main" val="274800474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Handling Hazardous Materials</a:t>
            </a:r>
          </a:p>
        </p:txBody>
      </p:sp>
      <p:sp>
        <p:nvSpPr>
          <p:cNvPr id="3" name="Content Placeholder 2"/>
          <p:cNvSpPr>
            <a:spLocks noGrp="1"/>
          </p:cNvSpPr>
          <p:nvPr>
            <p:ph idx="1"/>
          </p:nvPr>
        </p:nvSpPr>
        <p:spPr/>
        <p:txBody>
          <a:bodyPr/>
          <a:lstStyle/>
          <a:p>
            <a:r>
              <a:rPr lang="en-US" dirty="0" smtClean="0"/>
              <a:t>Protective Measures</a:t>
            </a:r>
          </a:p>
          <a:p>
            <a:pPr lvl="1"/>
            <a:r>
              <a:rPr lang="en-US" dirty="0" smtClean="0"/>
              <a:t>When </a:t>
            </a:r>
            <a:r>
              <a:rPr lang="en-US" dirty="0"/>
              <a:t>possible use the engineering controls, such as local exhaust and general ventilation, to limit airborne </a:t>
            </a:r>
            <a:r>
              <a:rPr lang="en-US" dirty="0" smtClean="0"/>
              <a:t>contaminates</a:t>
            </a:r>
          </a:p>
          <a:p>
            <a:pPr lvl="1"/>
            <a:r>
              <a:rPr lang="en-US" dirty="0" smtClean="0"/>
              <a:t>Wear </a:t>
            </a:r>
            <a:r>
              <a:rPr lang="en-US" dirty="0"/>
              <a:t>personal protective gear such as safety glasses, hearing protection, gloves, and respirators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8</a:t>
            </a:fld>
            <a:endParaRPr lang="en-US"/>
          </a:p>
        </p:txBody>
      </p:sp>
    </p:spTree>
    <p:extLst>
      <p:ext uri="{BB962C8B-B14F-4D97-AF65-F5344CB8AC3E}">
        <p14:creationId xmlns:p14="http://schemas.microsoft.com/office/powerpoint/2010/main" val="39251271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Handling Hazardous </a:t>
            </a:r>
            <a:r>
              <a:rPr lang="en-US" dirty="0" smtClean="0"/>
              <a:t>Materials </a:t>
            </a:r>
            <a:r>
              <a:rPr lang="en-US" sz="2700" dirty="0" smtClean="0"/>
              <a:t>(continued)</a:t>
            </a:r>
            <a:endParaRPr lang="en-US" sz="2700" dirty="0"/>
          </a:p>
        </p:txBody>
      </p:sp>
      <p:sp>
        <p:nvSpPr>
          <p:cNvPr id="3" name="Content Placeholder 2"/>
          <p:cNvSpPr>
            <a:spLocks noGrp="1"/>
          </p:cNvSpPr>
          <p:nvPr>
            <p:ph idx="1"/>
          </p:nvPr>
        </p:nvSpPr>
        <p:spPr/>
        <p:txBody>
          <a:bodyPr/>
          <a:lstStyle/>
          <a:p>
            <a:r>
              <a:rPr lang="en-US" dirty="0" smtClean="0"/>
              <a:t>Spill Procedures</a:t>
            </a:r>
          </a:p>
          <a:p>
            <a:pPr lvl="1"/>
            <a:r>
              <a:rPr lang="en-US" dirty="0" smtClean="0"/>
              <a:t>Plan </a:t>
            </a:r>
            <a:r>
              <a:rPr lang="en-US" dirty="0"/>
              <a:t>of </a:t>
            </a:r>
            <a:r>
              <a:rPr lang="en-US" dirty="0" smtClean="0"/>
              <a:t>Action</a:t>
            </a:r>
          </a:p>
          <a:p>
            <a:pPr lvl="2"/>
            <a:r>
              <a:rPr lang="en-US" dirty="0" smtClean="0"/>
              <a:t>Identify </a:t>
            </a:r>
            <a:r>
              <a:rPr lang="en-US" dirty="0"/>
              <a:t>the potential location of </a:t>
            </a:r>
            <a:r>
              <a:rPr lang="en-US" dirty="0" smtClean="0"/>
              <a:t>spills</a:t>
            </a:r>
          </a:p>
          <a:p>
            <a:pPr lvl="2"/>
            <a:r>
              <a:rPr lang="en-US" dirty="0" smtClean="0"/>
              <a:t>Identify </a:t>
            </a:r>
            <a:r>
              <a:rPr lang="en-US" dirty="0"/>
              <a:t>the quantities of material(s) that might be </a:t>
            </a:r>
            <a:r>
              <a:rPr lang="en-US" dirty="0" smtClean="0"/>
              <a:t>released</a:t>
            </a:r>
          </a:p>
          <a:p>
            <a:pPr lvl="2"/>
            <a:r>
              <a:rPr lang="en-US" dirty="0" smtClean="0"/>
              <a:t>Identify </a:t>
            </a:r>
            <a:r>
              <a:rPr lang="en-US" dirty="0"/>
              <a:t>the chemical and/or physical properties of the </a:t>
            </a:r>
            <a:r>
              <a:rPr lang="en-US" dirty="0" smtClean="0"/>
              <a:t>material(s)</a:t>
            </a:r>
          </a:p>
          <a:p>
            <a:pPr lvl="2"/>
            <a:r>
              <a:rPr lang="en-US" dirty="0" smtClean="0"/>
              <a:t>Identify </a:t>
            </a:r>
            <a:r>
              <a:rPr lang="en-US" dirty="0"/>
              <a:t>the hazardous properties of the </a:t>
            </a:r>
            <a:r>
              <a:rPr lang="en-US" dirty="0" smtClean="0"/>
              <a:t>material(s)</a:t>
            </a:r>
          </a:p>
          <a:p>
            <a:pPr lvl="2"/>
            <a:r>
              <a:rPr lang="en-US" dirty="0" smtClean="0"/>
              <a:t>Confirm </a:t>
            </a:r>
            <a:r>
              <a:rPr lang="en-US" dirty="0"/>
              <a:t>the locations and contents of spill kits</a:t>
            </a:r>
          </a:p>
          <a:p>
            <a:endParaRPr lang="en-US" dirty="0"/>
          </a:p>
        </p:txBody>
      </p:sp>
      <p:sp>
        <p:nvSpPr>
          <p:cNvPr id="4" name="Slide Number Placeholder 3"/>
          <p:cNvSpPr>
            <a:spLocks noGrp="1"/>
          </p:cNvSpPr>
          <p:nvPr>
            <p:ph type="sldNum" sz="quarter" idx="12"/>
          </p:nvPr>
        </p:nvSpPr>
        <p:spPr/>
        <p:txBody>
          <a:bodyPr/>
          <a:lstStyle/>
          <a:p>
            <a:fld id="{5BB7FB22-058F-48DC-B4B1-0EDCCA9D82E5}" type="slidenum">
              <a:rPr lang="en-US" smtClean="0"/>
              <a:pPr/>
              <a:t>9</a:t>
            </a:fld>
            <a:endParaRPr lang="en-US"/>
          </a:p>
        </p:txBody>
      </p:sp>
    </p:spTree>
    <p:extLst>
      <p:ext uri="{BB962C8B-B14F-4D97-AF65-F5344CB8AC3E}">
        <p14:creationId xmlns:p14="http://schemas.microsoft.com/office/powerpoint/2010/main" val="21361956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1116</Words>
  <Application>Microsoft Office PowerPoint</Application>
  <PresentationFormat>On-screen Show (4:3)</PresentationFormat>
  <Paragraphs>152</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Safety with Hazardous Materials in the Workplace</vt:lpstr>
      <vt:lpstr>PowerPoint Presentation</vt:lpstr>
      <vt:lpstr>Hazardous Materials </vt:lpstr>
      <vt:lpstr>Hazardous Waste </vt:lpstr>
      <vt:lpstr>Categories of Hazardous Materials</vt:lpstr>
      <vt:lpstr>Categories of Hazardous Materials (continued)</vt:lpstr>
      <vt:lpstr>Common Hazardous Materials</vt:lpstr>
      <vt:lpstr>Handling Hazardous Materials</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Handling Hazardous Materials (continued)</vt:lpstr>
      <vt:lpstr>Resources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owner</cp:lastModifiedBy>
  <cp:revision>11</cp:revision>
  <dcterms:created xsi:type="dcterms:W3CDTF">2012-06-01T20:29:16Z</dcterms:created>
  <dcterms:modified xsi:type="dcterms:W3CDTF">2013-01-09T23:42:32Z</dcterms:modified>
</cp:coreProperties>
</file>