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5"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 Casey" initials="E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1637D-48E9-46D5-8A88-7089B9FF06FC}" type="datetimeFigureOut">
              <a:rPr lang="en-US" smtClean="0"/>
              <a:pPr/>
              <a:t>5/29/2013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EE1C7-A0DC-481C-BFA7-5E7FDD3716AD}" type="slidenum">
              <a:rPr lang="en-US" smtClean="0"/>
              <a:pPr/>
              <a:t>‹#›</a:t>
            </a:fld>
            <a:endParaRPr lang="en-US"/>
          </a:p>
        </p:txBody>
      </p:sp>
    </p:spTree>
    <p:extLst>
      <p:ext uri="{BB962C8B-B14F-4D97-AF65-F5344CB8AC3E}">
        <p14:creationId xmlns:p14="http://schemas.microsoft.com/office/powerpoint/2010/main" val="239071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8B31E-D927-4CF0-952A-524E391D0287}"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22265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536E6-9BC4-447E-B330-1815FEC6A852}"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88345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637D1-B8F3-4C79-A3CA-CCB5645CD840}"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59330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rgbClr val="C00000"/>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95833-DC35-4E44-A16D-078FB283048D}"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
        <p:nvSpPr>
          <p:cNvPr id="7" name="Footer Placeholder 11"/>
          <p:cNvSpPr txBox="1">
            <a:spLocks/>
          </p:cNvSpPr>
          <p:nvPr userDrawn="1"/>
        </p:nvSpPr>
        <p:spPr bwMode="auto">
          <a:xfrm>
            <a:off x="2341563" y="6400800"/>
            <a:ext cx="421163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hangingPunct="1"/>
            <a:r>
              <a:rPr lang="en-US" sz="1000" dirty="0" smtClean="0">
                <a:solidFill>
                  <a:schemeClr val="bg1">
                    <a:lumMod val="50000"/>
                  </a:schemeClr>
                </a:solidFill>
                <a:latin typeface="Times New Roman" pitchFamily="18" charset="0"/>
                <a:cs typeface="Times New Roman" pitchFamily="18" charset="0"/>
              </a:rPr>
              <a:t>Copyright © Texas Education Agency 2012. All rights reserved.</a:t>
            </a:r>
          </a:p>
          <a:p>
            <a:pPr eaLnBrk="1" hangingPunct="1"/>
            <a:r>
              <a:rPr lang="en-US" sz="1000" dirty="0" smtClean="0">
                <a:solidFill>
                  <a:schemeClr val="bg1">
                    <a:lumMod val="50000"/>
                  </a:schemeClr>
                </a:solidFill>
                <a:latin typeface="Times New Roman" pitchFamily="18" charset="0"/>
                <a:cs typeface="Times New Roman" pitchFamily="18" charset="0"/>
              </a:rPr>
              <a:t>Images and other multimedia content used with permission. </a:t>
            </a:r>
            <a:endParaRPr lang="en-US" sz="1000" dirty="0">
              <a:solidFill>
                <a:schemeClr val="bg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025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8B14D-898A-410C-AA66-51F08AE228B1}"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54364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F9F5C-223A-41B4-A637-AA407740A7F2}" type="datetime1">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71879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C171D-0367-4E1F-B42A-DC2A36058533}" type="datetime1">
              <a:rPr lang="en-US" smtClean="0"/>
              <a:pPr/>
              <a:t>5/29/2013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2174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C5B011-1B0A-40FC-A4AF-AF9B50FB74DA}" type="datetime1">
              <a:rPr lang="en-US" smtClean="0"/>
              <a:pPr/>
              <a:t>5/29/2013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41518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B71EA-3CDC-4AB0-BBF5-C72E7BE43DB6}" type="datetime1">
              <a:rPr lang="en-US" smtClean="0"/>
              <a:pPr/>
              <a:t>5/29/2013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4877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0636B-B1C6-4B76-89A5-9936063AF004}" type="datetime1">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84418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BAD0B-B661-4A95-A9BA-382CEDC64243}" type="datetime1">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43810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FDED5-3C23-48A3-A576-999F103097F6}" type="datetime1">
              <a:rPr lang="en-US" smtClean="0"/>
              <a:pPr/>
              <a:t>5/29/2013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7FB22-058F-48DC-B4B1-0EDCCA9D82E5}" type="slidenum">
              <a:rPr lang="en-US" smtClean="0"/>
              <a:pPr/>
              <a:t>‹#›</a:t>
            </a:fld>
            <a:endParaRPr lang="en-US"/>
          </a:p>
        </p:txBody>
      </p:sp>
    </p:spTree>
    <p:extLst>
      <p:ext uri="{BB962C8B-B14F-4D97-AF65-F5344CB8AC3E}">
        <p14:creationId xmlns:p14="http://schemas.microsoft.com/office/powerpoint/2010/main" val="1544271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tcleose.state.tx.us/Documents/training/1000_01_fitwellstress.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416175"/>
            <a:ext cx="7772400" cy="1470025"/>
          </a:xfrm>
        </p:spPr>
        <p:txBody>
          <a:bodyPr/>
          <a:lstStyle/>
          <a:p>
            <a:r>
              <a:rPr lang="en-US" b="1" dirty="0">
                <a:solidFill>
                  <a:srgbClr val="C00000"/>
                </a:solidFill>
                <a:effectLst>
                  <a:outerShdw blurRad="38100" dist="38100" dir="2700000" algn="tl">
                    <a:srgbClr val="000000">
                      <a:alpha val="43137"/>
                    </a:srgbClr>
                  </a:outerShdw>
                </a:effectLst>
              </a:rPr>
              <a:t>Health and Safety </a:t>
            </a:r>
            <a:r>
              <a:rPr lang="en-US" b="1" dirty="0" smtClean="0">
                <a:solidFill>
                  <a:srgbClr val="C00000"/>
                </a:solidFill>
                <a:effectLst>
                  <a:outerShdw blurRad="38100" dist="38100" dir="2700000" algn="tl">
                    <a:srgbClr val="000000">
                      <a:alpha val="43137"/>
                    </a:srgbClr>
                  </a:outerShdw>
                </a:effectLst>
              </a:rPr>
              <a:t/>
            </a:r>
            <a:br>
              <a:rPr lang="en-US" b="1" dirty="0" smtClean="0">
                <a:solidFill>
                  <a:srgbClr val="C00000"/>
                </a:solidFill>
                <a:effectLst>
                  <a:outerShdw blurRad="38100" dist="38100" dir="2700000" algn="tl">
                    <a:srgbClr val="000000">
                      <a:alpha val="43137"/>
                    </a:srgbClr>
                  </a:outerShdw>
                </a:effectLst>
              </a:rPr>
            </a:br>
            <a:r>
              <a:rPr lang="en-US" b="1" dirty="0" smtClean="0">
                <a:solidFill>
                  <a:srgbClr val="C00000"/>
                </a:solidFill>
                <a:effectLst>
                  <a:outerShdw blurRad="38100" dist="38100" dir="2700000" algn="tl">
                    <a:srgbClr val="000000">
                      <a:alpha val="43137"/>
                    </a:srgbClr>
                  </a:outerShdw>
                </a:effectLst>
              </a:rPr>
              <a:t>in </a:t>
            </a:r>
            <a:r>
              <a:rPr lang="en-US" b="1" dirty="0">
                <a:solidFill>
                  <a:srgbClr val="C00000"/>
                </a:solidFill>
                <a:effectLst>
                  <a:outerShdw blurRad="38100" dist="38100" dir="2700000" algn="tl">
                    <a:srgbClr val="000000">
                      <a:alpha val="43137"/>
                    </a:srgbClr>
                  </a:outerShdw>
                </a:effectLst>
              </a:rPr>
              <a:t>LPSCS Careers</a:t>
            </a:r>
            <a:endParaRPr lang="en-US"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i="1" dirty="0"/>
              <a:t>Principles of LPSCS</a:t>
            </a:r>
            <a:endParaRPr lang="en-US" dirty="0"/>
          </a:p>
          <a:p>
            <a:endParaRPr lang="en-US" dirty="0"/>
          </a:p>
        </p:txBody>
      </p:sp>
      <p:pic>
        <p:nvPicPr>
          <p:cNvPr id="4" name="Picture 3" descr="LAW_SMcopy"/>
          <p:cNvPicPr/>
          <p:nvPr/>
        </p:nvPicPr>
        <p:blipFill>
          <a:blip r:embed="rId2" cstate="print"/>
          <a:srcRect/>
          <a:stretch>
            <a:fillRect/>
          </a:stretch>
        </p:blipFill>
        <p:spPr bwMode="auto">
          <a:xfrm>
            <a:off x="0" y="0"/>
            <a:ext cx="1828800" cy="800100"/>
          </a:xfrm>
          <a:prstGeom prst="rect">
            <a:avLst/>
          </a:prstGeom>
          <a:noFill/>
        </p:spPr>
      </p:pic>
    </p:spTree>
    <p:extLst>
      <p:ext uri="{BB962C8B-B14F-4D97-AF65-F5344CB8AC3E}">
        <p14:creationId xmlns:p14="http://schemas.microsoft.com/office/powerpoint/2010/main" val="1527862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Fitness and </a:t>
            </a:r>
            <a:r>
              <a:rPr lang="en-US" dirty="0" smtClean="0"/>
              <a:t>Wellness </a:t>
            </a:r>
            <a:r>
              <a:rPr lang="en-US" sz="2400" dirty="0" smtClean="0"/>
              <a:t>(continued)</a:t>
            </a:r>
            <a:endParaRPr lang="en-US" sz="2400" dirty="0"/>
          </a:p>
        </p:txBody>
      </p:sp>
      <p:sp>
        <p:nvSpPr>
          <p:cNvPr id="3" name="Content Placeholder 2"/>
          <p:cNvSpPr>
            <a:spLocks noGrp="1"/>
          </p:cNvSpPr>
          <p:nvPr>
            <p:ph idx="1"/>
          </p:nvPr>
        </p:nvSpPr>
        <p:spPr/>
        <p:txBody>
          <a:bodyPr/>
          <a:lstStyle/>
          <a:p>
            <a:r>
              <a:rPr lang="en-US" dirty="0" smtClean="0"/>
              <a:t>Health </a:t>
            </a:r>
            <a:r>
              <a:rPr lang="en-US" dirty="0"/>
              <a:t>and disability status of law enforcement includes a high incidence of stress-related disorders (</a:t>
            </a:r>
            <a:r>
              <a:rPr lang="en-US" dirty="0" smtClean="0"/>
              <a:t>TCLEOSE)</a:t>
            </a:r>
          </a:p>
          <a:p>
            <a:pPr lvl="1"/>
            <a:r>
              <a:rPr lang="en-US" dirty="0" smtClean="0"/>
              <a:t>30</a:t>
            </a:r>
            <a:r>
              <a:rPr lang="en-US" dirty="0"/>
              <a:t>% suffer from </a:t>
            </a:r>
            <a:r>
              <a:rPr lang="en-US" dirty="0" smtClean="0"/>
              <a:t>alcoholism</a:t>
            </a:r>
          </a:p>
          <a:p>
            <a:pPr lvl="1"/>
            <a:r>
              <a:rPr lang="en-US" dirty="0" smtClean="0"/>
              <a:t>28</a:t>
            </a:r>
            <a:r>
              <a:rPr lang="en-US" dirty="0"/>
              <a:t>% are </a:t>
            </a:r>
            <a:r>
              <a:rPr lang="en-US" dirty="0" smtClean="0"/>
              <a:t>divorced</a:t>
            </a:r>
          </a:p>
          <a:p>
            <a:pPr lvl="1"/>
            <a:r>
              <a:rPr lang="en-US" dirty="0" smtClean="0"/>
              <a:t>The </a:t>
            </a:r>
            <a:r>
              <a:rPr lang="en-US" dirty="0"/>
              <a:t>suicide rate is twice the rate of officers killed on duty</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10</a:t>
            </a:fld>
            <a:endParaRPr lang="en-US"/>
          </a:p>
        </p:txBody>
      </p:sp>
    </p:spTree>
    <p:extLst>
      <p:ext uri="{BB962C8B-B14F-4D97-AF65-F5344CB8AC3E}">
        <p14:creationId xmlns:p14="http://schemas.microsoft.com/office/powerpoint/2010/main" val="2468335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Fitness and Wellness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The </a:t>
            </a:r>
            <a:r>
              <a:rPr lang="en-US" dirty="0"/>
              <a:t>importance of </a:t>
            </a:r>
            <a:r>
              <a:rPr lang="en-US" dirty="0" smtClean="0"/>
              <a:t>fitness</a:t>
            </a:r>
          </a:p>
          <a:p>
            <a:pPr lvl="1"/>
            <a:r>
              <a:rPr lang="en-US" dirty="0" smtClean="0"/>
              <a:t>Physical health</a:t>
            </a:r>
          </a:p>
          <a:p>
            <a:pPr lvl="2"/>
            <a:r>
              <a:rPr lang="en-US" dirty="0" smtClean="0"/>
              <a:t>Reduces </a:t>
            </a:r>
            <a:r>
              <a:rPr lang="en-US" dirty="0"/>
              <a:t>coronary </a:t>
            </a:r>
            <a:r>
              <a:rPr lang="en-US" dirty="0" smtClean="0"/>
              <a:t>risk</a:t>
            </a:r>
          </a:p>
          <a:p>
            <a:pPr lvl="2"/>
            <a:r>
              <a:rPr lang="en-US" dirty="0" smtClean="0"/>
              <a:t>Minimizes </a:t>
            </a:r>
            <a:r>
              <a:rPr lang="en-US" dirty="0"/>
              <a:t>hypo-kinetic </a:t>
            </a:r>
            <a:r>
              <a:rPr lang="en-US" dirty="0" smtClean="0"/>
              <a:t>disease</a:t>
            </a:r>
          </a:p>
          <a:p>
            <a:pPr lvl="2"/>
            <a:r>
              <a:rPr lang="en-US" dirty="0" smtClean="0"/>
              <a:t>Promotes </a:t>
            </a:r>
            <a:r>
              <a:rPr lang="en-US" dirty="0"/>
              <a:t>weight reduction and </a:t>
            </a:r>
            <a:r>
              <a:rPr lang="en-US" dirty="0" smtClean="0"/>
              <a:t>control</a:t>
            </a:r>
          </a:p>
          <a:p>
            <a:pPr lvl="2"/>
            <a:r>
              <a:rPr lang="en-US" dirty="0" smtClean="0"/>
              <a:t>Improves </a:t>
            </a:r>
            <a:r>
              <a:rPr lang="en-US" dirty="0"/>
              <a:t>fatigue </a:t>
            </a:r>
            <a:r>
              <a:rPr lang="en-US" dirty="0" smtClean="0"/>
              <a:t>tolerance</a:t>
            </a:r>
          </a:p>
          <a:p>
            <a:pPr lvl="2"/>
            <a:r>
              <a:rPr lang="en-US" dirty="0" smtClean="0"/>
              <a:t>Increases </a:t>
            </a:r>
            <a:r>
              <a:rPr lang="en-US" dirty="0"/>
              <a:t>energy production</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11</a:t>
            </a:fld>
            <a:endParaRPr lang="en-US"/>
          </a:p>
        </p:txBody>
      </p:sp>
    </p:spTree>
    <p:extLst>
      <p:ext uri="{BB962C8B-B14F-4D97-AF65-F5344CB8AC3E}">
        <p14:creationId xmlns:p14="http://schemas.microsoft.com/office/powerpoint/2010/main" val="145633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Fitness and Wellness </a:t>
            </a:r>
            <a:r>
              <a:rPr lang="en-US" sz="2400" dirty="0"/>
              <a:t>(continued)</a:t>
            </a:r>
            <a:endParaRPr lang="en-US" dirty="0"/>
          </a:p>
        </p:txBody>
      </p:sp>
      <p:sp>
        <p:nvSpPr>
          <p:cNvPr id="3" name="Content Placeholder 2"/>
          <p:cNvSpPr>
            <a:spLocks noGrp="1"/>
          </p:cNvSpPr>
          <p:nvPr>
            <p:ph idx="1"/>
          </p:nvPr>
        </p:nvSpPr>
        <p:spPr/>
        <p:txBody>
          <a:bodyPr/>
          <a:lstStyle/>
          <a:p>
            <a:r>
              <a:rPr lang="en-US" dirty="0"/>
              <a:t>The importance of </a:t>
            </a:r>
            <a:r>
              <a:rPr lang="en-US" dirty="0" smtClean="0"/>
              <a:t>fitness (continued)</a:t>
            </a:r>
          </a:p>
          <a:p>
            <a:pPr lvl="1"/>
            <a:r>
              <a:rPr lang="en-US" dirty="0" smtClean="0"/>
              <a:t>Emotional health</a:t>
            </a:r>
          </a:p>
          <a:p>
            <a:pPr lvl="2"/>
            <a:r>
              <a:rPr lang="en-US" dirty="0" smtClean="0"/>
              <a:t>Decreases </a:t>
            </a:r>
            <a:r>
              <a:rPr lang="en-US" dirty="0"/>
              <a:t>anxiety and </a:t>
            </a:r>
            <a:r>
              <a:rPr lang="en-US" dirty="0" smtClean="0"/>
              <a:t>depression</a:t>
            </a:r>
          </a:p>
          <a:p>
            <a:pPr lvl="2"/>
            <a:r>
              <a:rPr lang="en-US" dirty="0" smtClean="0"/>
              <a:t>Improves </a:t>
            </a:r>
            <a:r>
              <a:rPr lang="en-US" dirty="0"/>
              <a:t>self </a:t>
            </a:r>
            <a:r>
              <a:rPr lang="en-US" dirty="0" smtClean="0"/>
              <a:t>confidence</a:t>
            </a:r>
          </a:p>
          <a:p>
            <a:pPr lvl="2"/>
            <a:r>
              <a:rPr lang="en-US" dirty="0" smtClean="0"/>
              <a:t>Increases </a:t>
            </a:r>
            <a:r>
              <a:rPr lang="en-US" dirty="0"/>
              <a:t>the ability to deal with </a:t>
            </a:r>
            <a:r>
              <a:rPr lang="en-US" dirty="0" smtClean="0"/>
              <a:t>stress</a:t>
            </a:r>
          </a:p>
          <a:p>
            <a:pPr lvl="1"/>
            <a:r>
              <a:rPr lang="en-US" dirty="0" smtClean="0"/>
              <a:t>Job performance</a:t>
            </a:r>
          </a:p>
          <a:p>
            <a:pPr lvl="2"/>
            <a:r>
              <a:rPr lang="en-US" dirty="0" smtClean="0"/>
              <a:t>Increases </a:t>
            </a:r>
            <a:r>
              <a:rPr lang="en-US" dirty="0"/>
              <a:t>alertness and </a:t>
            </a:r>
            <a:r>
              <a:rPr lang="en-US" dirty="0" smtClean="0"/>
              <a:t>productivity</a:t>
            </a:r>
          </a:p>
          <a:p>
            <a:pPr lvl="2"/>
            <a:r>
              <a:rPr lang="en-US" dirty="0" smtClean="0"/>
              <a:t>Reduces </a:t>
            </a:r>
            <a:r>
              <a:rPr lang="en-US" dirty="0"/>
              <a:t>absenteeism and healthcare costs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12</a:t>
            </a:fld>
            <a:endParaRPr lang="en-US"/>
          </a:p>
        </p:txBody>
      </p:sp>
    </p:spTree>
    <p:extLst>
      <p:ext uri="{BB962C8B-B14F-4D97-AF65-F5344CB8AC3E}">
        <p14:creationId xmlns:p14="http://schemas.microsoft.com/office/powerpoint/2010/main" val="422857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Management</a:t>
            </a:r>
          </a:p>
        </p:txBody>
      </p:sp>
      <p:sp>
        <p:nvSpPr>
          <p:cNvPr id="3" name="Content Placeholder 2"/>
          <p:cNvSpPr>
            <a:spLocks noGrp="1"/>
          </p:cNvSpPr>
          <p:nvPr>
            <p:ph idx="1"/>
          </p:nvPr>
        </p:nvSpPr>
        <p:spPr/>
        <p:txBody>
          <a:bodyPr>
            <a:normAutofit fontScale="85000" lnSpcReduction="20000"/>
          </a:bodyPr>
          <a:lstStyle/>
          <a:p>
            <a:r>
              <a:rPr lang="en-US" dirty="0" smtClean="0"/>
              <a:t>Individual stressors</a:t>
            </a:r>
          </a:p>
          <a:p>
            <a:pPr lvl="1"/>
            <a:r>
              <a:rPr lang="en-US" dirty="0" smtClean="0"/>
              <a:t>Fears </a:t>
            </a:r>
            <a:r>
              <a:rPr lang="en-US" dirty="0"/>
              <a:t>regarding job competencies or </a:t>
            </a:r>
            <a:r>
              <a:rPr lang="en-US" dirty="0" smtClean="0"/>
              <a:t>success</a:t>
            </a:r>
          </a:p>
          <a:p>
            <a:pPr lvl="1"/>
            <a:r>
              <a:rPr lang="en-US" dirty="0" smtClean="0"/>
              <a:t>Necessity </a:t>
            </a:r>
            <a:r>
              <a:rPr lang="en-US" dirty="0"/>
              <a:t>to conform </a:t>
            </a:r>
            <a:endParaRPr lang="en-US" dirty="0" smtClean="0"/>
          </a:p>
          <a:p>
            <a:pPr lvl="1"/>
            <a:r>
              <a:rPr lang="en-US" dirty="0" smtClean="0"/>
              <a:t>Necessity </a:t>
            </a:r>
            <a:r>
              <a:rPr lang="en-US" dirty="0"/>
              <a:t>to take a second job </a:t>
            </a:r>
            <a:endParaRPr lang="en-US" dirty="0" smtClean="0"/>
          </a:p>
          <a:p>
            <a:pPr lvl="1"/>
            <a:r>
              <a:rPr lang="en-US" dirty="0" smtClean="0"/>
              <a:t>Altered </a:t>
            </a:r>
            <a:r>
              <a:rPr lang="en-US" dirty="0"/>
              <a:t>social status </a:t>
            </a:r>
            <a:endParaRPr lang="en-US" dirty="0" smtClean="0"/>
          </a:p>
          <a:p>
            <a:pPr lvl="1"/>
            <a:r>
              <a:rPr lang="en-US" dirty="0" smtClean="0"/>
              <a:t>Frequent </a:t>
            </a:r>
            <a:r>
              <a:rPr lang="en-US" dirty="0"/>
              <a:t>exposure to life’s </a:t>
            </a:r>
            <a:r>
              <a:rPr lang="en-US" dirty="0" smtClean="0"/>
              <a:t>miseries</a:t>
            </a:r>
          </a:p>
          <a:p>
            <a:pPr lvl="1"/>
            <a:r>
              <a:rPr lang="en-US" dirty="0" smtClean="0"/>
              <a:t>Rigors </a:t>
            </a:r>
            <a:r>
              <a:rPr lang="en-US" dirty="0"/>
              <a:t>of police </a:t>
            </a:r>
            <a:r>
              <a:rPr lang="en-US" dirty="0" smtClean="0"/>
              <a:t>work</a:t>
            </a:r>
          </a:p>
          <a:p>
            <a:pPr lvl="1"/>
            <a:r>
              <a:rPr lang="en-US" dirty="0" smtClean="0"/>
              <a:t>Boredom </a:t>
            </a:r>
          </a:p>
          <a:p>
            <a:pPr lvl="1"/>
            <a:r>
              <a:rPr lang="en-US" dirty="0" smtClean="0"/>
              <a:t>Fears </a:t>
            </a:r>
            <a:r>
              <a:rPr lang="en-US" dirty="0"/>
              <a:t>and dangers of the </a:t>
            </a:r>
            <a:r>
              <a:rPr lang="en-US" dirty="0" smtClean="0"/>
              <a:t>job</a:t>
            </a:r>
          </a:p>
          <a:p>
            <a:pPr lvl="1"/>
            <a:r>
              <a:rPr lang="en-US" dirty="0" smtClean="0"/>
              <a:t>Responsibilities </a:t>
            </a:r>
            <a:r>
              <a:rPr lang="en-US" dirty="0"/>
              <a:t>are great </a:t>
            </a:r>
            <a:endParaRPr lang="en-US" dirty="0" smtClean="0"/>
          </a:p>
          <a:p>
            <a:pPr lvl="1"/>
            <a:r>
              <a:rPr lang="en-US" dirty="0" smtClean="0"/>
              <a:t>Work </a:t>
            </a:r>
            <a:r>
              <a:rPr lang="en-US" dirty="0"/>
              <a:t>overload </a:t>
            </a:r>
            <a:endParaRPr lang="en-US" dirty="0" smtClean="0"/>
          </a:p>
          <a:p>
            <a:pPr lvl="1"/>
            <a:r>
              <a:rPr lang="en-US" dirty="0" smtClean="0"/>
              <a:t>Fragmented </a:t>
            </a:r>
            <a:r>
              <a:rPr lang="en-US" dirty="0"/>
              <a:t>nature of </a:t>
            </a:r>
            <a:r>
              <a:rPr lang="en-US" dirty="0" smtClean="0"/>
              <a:t>calls</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13</a:t>
            </a:fld>
            <a:endParaRPr lang="en-US"/>
          </a:p>
        </p:txBody>
      </p:sp>
    </p:spTree>
    <p:extLst>
      <p:ext uri="{BB962C8B-B14F-4D97-AF65-F5344CB8AC3E}">
        <p14:creationId xmlns:p14="http://schemas.microsoft.com/office/powerpoint/2010/main" val="3958481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a:t>
            </a:r>
            <a:r>
              <a:rPr lang="en-US" dirty="0" smtClean="0"/>
              <a:t>Management </a:t>
            </a:r>
            <a:r>
              <a:rPr lang="en-US" sz="2400" dirty="0" smtClean="0"/>
              <a:t>(continued)</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Emotional/relational </a:t>
            </a:r>
            <a:r>
              <a:rPr lang="en-US" dirty="0"/>
              <a:t>symptoms of excessive </a:t>
            </a:r>
            <a:r>
              <a:rPr lang="en-US" dirty="0" smtClean="0"/>
              <a:t>stress</a:t>
            </a:r>
          </a:p>
          <a:p>
            <a:pPr lvl="1"/>
            <a:r>
              <a:rPr lang="en-US" dirty="0" smtClean="0"/>
              <a:t>Divorce</a:t>
            </a:r>
            <a:endParaRPr lang="en-US" dirty="0"/>
          </a:p>
          <a:p>
            <a:pPr lvl="1"/>
            <a:r>
              <a:rPr lang="en-US" dirty="0" smtClean="0"/>
              <a:t>Alcoholism</a:t>
            </a:r>
            <a:endParaRPr lang="en-US" dirty="0"/>
          </a:p>
          <a:p>
            <a:pPr lvl="1"/>
            <a:r>
              <a:rPr lang="en-US" dirty="0" smtClean="0"/>
              <a:t>Suicide</a:t>
            </a:r>
            <a:endParaRPr lang="en-US" dirty="0"/>
          </a:p>
          <a:p>
            <a:pPr lvl="1"/>
            <a:r>
              <a:rPr lang="en-US" dirty="0" smtClean="0"/>
              <a:t>Abrupt </a:t>
            </a:r>
            <a:r>
              <a:rPr lang="en-US" dirty="0"/>
              <a:t>behavior </a:t>
            </a:r>
            <a:r>
              <a:rPr lang="en-US" dirty="0" smtClean="0"/>
              <a:t>changes</a:t>
            </a:r>
          </a:p>
          <a:p>
            <a:pPr lvl="1"/>
            <a:r>
              <a:rPr lang="en-US" dirty="0" smtClean="0"/>
              <a:t>Overly suspicious/hostile</a:t>
            </a:r>
          </a:p>
          <a:p>
            <a:pPr lvl="1"/>
            <a:r>
              <a:rPr lang="en-US" dirty="0" smtClean="0"/>
              <a:t>Fearful</a:t>
            </a:r>
            <a:endParaRPr lang="en-US" dirty="0"/>
          </a:p>
          <a:p>
            <a:pPr lvl="1"/>
            <a:r>
              <a:rPr lang="en-US" dirty="0" smtClean="0"/>
              <a:t>Depressed</a:t>
            </a:r>
            <a:endParaRPr lang="en-US" dirty="0"/>
          </a:p>
          <a:p>
            <a:pPr lvl="1"/>
            <a:r>
              <a:rPr lang="en-US" dirty="0" smtClean="0"/>
              <a:t>Antisocial</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14</a:t>
            </a:fld>
            <a:endParaRPr lang="en-US"/>
          </a:p>
        </p:txBody>
      </p:sp>
    </p:spTree>
    <p:extLst>
      <p:ext uri="{BB962C8B-B14F-4D97-AF65-F5344CB8AC3E}">
        <p14:creationId xmlns:p14="http://schemas.microsoft.com/office/powerpoint/2010/main" val="4205763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a:t>
            </a:r>
            <a:r>
              <a:rPr lang="en-US" dirty="0" smtClean="0"/>
              <a:t>Management </a:t>
            </a:r>
            <a:r>
              <a:rPr lang="en-US" sz="2400" dirty="0" smtClean="0"/>
              <a:t>(continued)</a:t>
            </a:r>
            <a:endParaRPr lang="en-US" sz="2400" dirty="0"/>
          </a:p>
        </p:txBody>
      </p:sp>
      <p:sp>
        <p:nvSpPr>
          <p:cNvPr id="3" name="Content Placeholder 2"/>
          <p:cNvSpPr>
            <a:spLocks noGrp="1"/>
          </p:cNvSpPr>
          <p:nvPr>
            <p:ph idx="1"/>
          </p:nvPr>
        </p:nvSpPr>
        <p:spPr/>
        <p:txBody>
          <a:bodyPr>
            <a:normAutofit/>
          </a:bodyPr>
          <a:lstStyle/>
          <a:p>
            <a:r>
              <a:rPr lang="en-US" dirty="0" smtClean="0"/>
              <a:t>Physical </a:t>
            </a:r>
            <a:r>
              <a:rPr lang="en-US" dirty="0"/>
              <a:t>symptoms of excessive </a:t>
            </a:r>
            <a:r>
              <a:rPr lang="en-US" dirty="0" smtClean="0"/>
              <a:t>stress</a:t>
            </a:r>
          </a:p>
          <a:p>
            <a:pPr lvl="1"/>
            <a:r>
              <a:rPr lang="en-US" dirty="0" smtClean="0"/>
              <a:t>Digestive disorders</a:t>
            </a:r>
          </a:p>
          <a:p>
            <a:pPr lvl="1"/>
            <a:r>
              <a:rPr lang="en-US" dirty="0" smtClean="0"/>
              <a:t>Headaches</a:t>
            </a:r>
            <a:endParaRPr lang="en-US" dirty="0"/>
          </a:p>
          <a:p>
            <a:pPr lvl="1"/>
            <a:r>
              <a:rPr lang="en-US" dirty="0" smtClean="0"/>
              <a:t>Excessive illness</a:t>
            </a:r>
          </a:p>
          <a:p>
            <a:pPr lvl="1"/>
            <a:r>
              <a:rPr lang="en-US" dirty="0" smtClean="0"/>
              <a:t>High </a:t>
            </a:r>
            <a:r>
              <a:rPr lang="en-US" dirty="0"/>
              <a:t>blood </a:t>
            </a:r>
            <a:r>
              <a:rPr lang="en-US" dirty="0" smtClean="0"/>
              <a:t>pressure</a:t>
            </a:r>
          </a:p>
          <a:p>
            <a:pPr lvl="1"/>
            <a:r>
              <a:rPr lang="en-US" dirty="0" smtClean="0"/>
              <a:t>Sleep disorders</a:t>
            </a:r>
          </a:p>
          <a:p>
            <a:pPr lvl="1"/>
            <a:r>
              <a:rPr lang="en-US" dirty="0" smtClean="0"/>
              <a:t>Back</a:t>
            </a:r>
            <a:r>
              <a:rPr lang="en-US" dirty="0"/>
              <a:t>, neck, and/or shoulder </a:t>
            </a:r>
            <a:r>
              <a:rPr lang="en-US" dirty="0" smtClean="0"/>
              <a:t>pain</a:t>
            </a:r>
          </a:p>
          <a:p>
            <a:pPr lvl="1"/>
            <a:r>
              <a:rPr lang="en-US" dirty="0" smtClean="0"/>
              <a:t>Increases </a:t>
            </a:r>
            <a:r>
              <a:rPr lang="en-US" dirty="0"/>
              <a:t>or decreases in weight</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15</a:t>
            </a:fld>
            <a:endParaRPr lang="en-US"/>
          </a:p>
        </p:txBody>
      </p:sp>
    </p:spTree>
    <p:extLst>
      <p:ext uri="{BB962C8B-B14F-4D97-AF65-F5344CB8AC3E}">
        <p14:creationId xmlns:p14="http://schemas.microsoft.com/office/powerpoint/2010/main" val="1168889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Management </a:t>
            </a:r>
            <a:r>
              <a:rPr lang="en-US" sz="2400" dirty="0"/>
              <a:t>(continued)</a:t>
            </a:r>
            <a:endParaRPr lang="en-US" dirty="0"/>
          </a:p>
        </p:txBody>
      </p:sp>
      <p:sp>
        <p:nvSpPr>
          <p:cNvPr id="3" name="Content Placeholder 2"/>
          <p:cNvSpPr>
            <a:spLocks noGrp="1"/>
          </p:cNvSpPr>
          <p:nvPr>
            <p:ph idx="1"/>
          </p:nvPr>
        </p:nvSpPr>
        <p:spPr/>
        <p:txBody>
          <a:bodyPr>
            <a:normAutofit/>
          </a:bodyPr>
          <a:lstStyle/>
          <a:p>
            <a:r>
              <a:rPr lang="en-US" dirty="0" smtClean="0"/>
              <a:t>Appropriate </a:t>
            </a:r>
            <a:r>
              <a:rPr lang="en-US" dirty="0"/>
              <a:t>methods of coping with </a:t>
            </a:r>
            <a:r>
              <a:rPr lang="en-US" dirty="0" smtClean="0"/>
              <a:t>stress</a:t>
            </a:r>
          </a:p>
          <a:p>
            <a:pPr lvl="1"/>
            <a:r>
              <a:rPr lang="en-US" dirty="0" smtClean="0"/>
              <a:t>Exercise</a:t>
            </a:r>
            <a:endParaRPr lang="en-US" dirty="0"/>
          </a:p>
          <a:p>
            <a:pPr lvl="1"/>
            <a:r>
              <a:rPr lang="en-US" dirty="0" smtClean="0"/>
              <a:t>Recreation</a:t>
            </a:r>
            <a:endParaRPr lang="en-US" dirty="0"/>
          </a:p>
          <a:p>
            <a:pPr lvl="1"/>
            <a:r>
              <a:rPr lang="en-US" dirty="0" smtClean="0"/>
              <a:t>Hobbies</a:t>
            </a:r>
            <a:endParaRPr lang="en-US" dirty="0"/>
          </a:p>
          <a:p>
            <a:pPr lvl="1"/>
            <a:r>
              <a:rPr lang="en-US" dirty="0" smtClean="0"/>
              <a:t>Eating </a:t>
            </a:r>
            <a:r>
              <a:rPr lang="en-US" dirty="0"/>
              <a:t>a nutritious, balanced </a:t>
            </a:r>
            <a:r>
              <a:rPr lang="en-US" dirty="0" smtClean="0"/>
              <a:t>diet</a:t>
            </a:r>
          </a:p>
          <a:p>
            <a:pPr lvl="1"/>
            <a:r>
              <a:rPr lang="en-US" dirty="0" smtClean="0"/>
              <a:t>Communicating </a:t>
            </a:r>
            <a:r>
              <a:rPr lang="en-US" dirty="0"/>
              <a:t>with </a:t>
            </a:r>
            <a:r>
              <a:rPr lang="en-US" dirty="0" smtClean="0"/>
              <a:t>others</a:t>
            </a:r>
          </a:p>
          <a:p>
            <a:pPr lvl="1"/>
            <a:r>
              <a:rPr lang="en-US" dirty="0" smtClean="0"/>
              <a:t>Relaxation</a:t>
            </a:r>
            <a:endParaRPr lang="en-US" dirty="0"/>
          </a:p>
          <a:p>
            <a:pPr lvl="1"/>
            <a:r>
              <a:rPr lang="en-US" dirty="0" smtClean="0"/>
              <a:t>Time </a:t>
            </a:r>
            <a:r>
              <a:rPr lang="en-US" dirty="0"/>
              <a:t>management </a:t>
            </a:r>
            <a:r>
              <a:rPr lang="en-US" dirty="0" smtClean="0"/>
              <a:t>techniques</a:t>
            </a:r>
          </a:p>
        </p:txBody>
      </p:sp>
      <p:sp>
        <p:nvSpPr>
          <p:cNvPr id="4" name="Slide Number Placeholder 3"/>
          <p:cNvSpPr>
            <a:spLocks noGrp="1"/>
          </p:cNvSpPr>
          <p:nvPr>
            <p:ph type="sldNum" sz="quarter" idx="12"/>
          </p:nvPr>
        </p:nvSpPr>
        <p:spPr/>
        <p:txBody>
          <a:bodyPr/>
          <a:lstStyle/>
          <a:p>
            <a:fld id="{5BB7FB22-058F-48DC-B4B1-0EDCCA9D82E5}" type="slidenum">
              <a:rPr lang="en-US" smtClean="0"/>
              <a:pPr/>
              <a:t>16</a:t>
            </a:fld>
            <a:endParaRPr lang="en-US"/>
          </a:p>
        </p:txBody>
      </p:sp>
    </p:spTree>
    <p:extLst>
      <p:ext uri="{BB962C8B-B14F-4D97-AF65-F5344CB8AC3E}">
        <p14:creationId xmlns:p14="http://schemas.microsoft.com/office/powerpoint/2010/main" val="1319574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Management </a:t>
            </a:r>
            <a:r>
              <a:rPr lang="en-US" sz="2400" dirty="0"/>
              <a:t>(continued)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Inappropriate </a:t>
            </a:r>
            <a:r>
              <a:rPr lang="en-US" dirty="0"/>
              <a:t>methods of handling </a:t>
            </a:r>
            <a:r>
              <a:rPr lang="en-US" dirty="0" smtClean="0"/>
              <a:t>stress</a:t>
            </a:r>
          </a:p>
          <a:p>
            <a:pPr lvl="1"/>
            <a:r>
              <a:rPr lang="en-US" dirty="0" smtClean="0"/>
              <a:t>Alcohol </a:t>
            </a:r>
            <a:r>
              <a:rPr lang="en-US" dirty="0"/>
              <a:t>and/or </a:t>
            </a:r>
            <a:r>
              <a:rPr lang="en-US" dirty="0" smtClean="0"/>
              <a:t>drugs</a:t>
            </a:r>
          </a:p>
          <a:p>
            <a:pPr lvl="1"/>
            <a:r>
              <a:rPr lang="en-US" dirty="0" smtClean="0"/>
              <a:t>Evaluate </a:t>
            </a:r>
            <a:r>
              <a:rPr lang="en-US" dirty="0"/>
              <a:t>your own use of alcohol and/or </a:t>
            </a:r>
            <a:r>
              <a:rPr lang="en-US" dirty="0" smtClean="0"/>
              <a:t>drugs</a:t>
            </a:r>
          </a:p>
          <a:p>
            <a:pPr lvl="1"/>
            <a:r>
              <a:rPr lang="en-US" dirty="0" smtClean="0"/>
              <a:t>Report </a:t>
            </a:r>
            <a:r>
              <a:rPr lang="en-US" dirty="0"/>
              <a:t>and assist coworkers who are experiencing alcohol or drug </a:t>
            </a:r>
            <a:r>
              <a:rPr lang="en-US" dirty="0" smtClean="0"/>
              <a:t>problems</a:t>
            </a:r>
          </a:p>
          <a:p>
            <a:pPr lvl="1"/>
            <a:r>
              <a:rPr lang="en-US" dirty="0" smtClean="0"/>
              <a:t>Be </a:t>
            </a:r>
            <a:r>
              <a:rPr lang="en-US" dirty="0"/>
              <a:t>aware and recognize the </a:t>
            </a:r>
            <a:r>
              <a:rPr lang="en-US" dirty="0" smtClean="0"/>
              <a:t>problem</a:t>
            </a:r>
          </a:p>
          <a:p>
            <a:pPr lvl="1"/>
            <a:r>
              <a:rPr lang="en-US" dirty="0" smtClean="0"/>
              <a:t>Urge </a:t>
            </a:r>
            <a:r>
              <a:rPr lang="en-US" dirty="0"/>
              <a:t>the coworker to seek </a:t>
            </a:r>
            <a:r>
              <a:rPr lang="en-US" dirty="0" smtClean="0"/>
              <a:t>help</a:t>
            </a:r>
          </a:p>
          <a:p>
            <a:pPr lvl="1"/>
            <a:r>
              <a:rPr lang="en-US" dirty="0" smtClean="0"/>
              <a:t>Encourage </a:t>
            </a:r>
            <a:r>
              <a:rPr lang="en-US" dirty="0"/>
              <a:t>the coworker after they seek </a:t>
            </a:r>
            <a:r>
              <a:rPr lang="en-US" dirty="0" smtClean="0"/>
              <a:t>help</a:t>
            </a:r>
          </a:p>
          <a:p>
            <a:pPr lvl="1"/>
            <a:r>
              <a:rPr lang="en-US" dirty="0" smtClean="0"/>
              <a:t>Overeating</a:t>
            </a:r>
            <a:endParaRPr lang="en-US" dirty="0"/>
          </a:p>
          <a:p>
            <a:pPr lvl="1"/>
            <a:r>
              <a:rPr lang="en-US" dirty="0" smtClean="0"/>
              <a:t>Inflicting </a:t>
            </a:r>
            <a:r>
              <a:rPr lang="en-US" dirty="0"/>
              <a:t>anger on </a:t>
            </a:r>
            <a:r>
              <a:rPr lang="en-US" dirty="0" smtClean="0"/>
              <a:t>others</a:t>
            </a:r>
          </a:p>
          <a:p>
            <a:pPr lvl="1"/>
            <a:r>
              <a:rPr lang="en-US" dirty="0" smtClean="0"/>
              <a:t>Holding </a:t>
            </a:r>
            <a:r>
              <a:rPr lang="en-US" dirty="0"/>
              <a:t>stress inside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17</a:t>
            </a:fld>
            <a:endParaRPr lang="en-US"/>
          </a:p>
        </p:txBody>
      </p:sp>
    </p:spTree>
    <p:extLst>
      <p:ext uri="{BB962C8B-B14F-4D97-AF65-F5344CB8AC3E}">
        <p14:creationId xmlns:p14="http://schemas.microsoft.com/office/powerpoint/2010/main" val="4107487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 Management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Tips </a:t>
            </a:r>
            <a:r>
              <a:rPr lang="en-US" dirty="0"/>
              <a:t>for getting along with </a:t>
            </a:r>
            <a:r>
              <a:rPr lang="en-US" dirty="0" smtClean="0"/>
              <a:t>others</a:t>
            </a:r>
          </a:p>
          <a:p>
            <a:pPr lvl="1"/>
            <a:r>
              <a:rPr lang="en-US" dirty="0" smtClean="0"/>
              <a:t>Do </a:t>
            </a:r>
            <a:r>
              <a:rPr lang="en-US" dirty="0"/>
              <a:t>not act like a </a:t>
            </a:r>
            <a:r>
              <a:rPr lang="en-US" dirty="0" smtClean="0"/>
              <a:t>know-it-all</a:t>
            </a:r>
          </a:p>
          <a:p>
            <a:pPr lvl="1"/>
            <a:r>
              <a:rPr lang="en-US" dirty="0" smtClean="0"/>
              <a:t>Do </a:t>
            </a:r>
            <a:r>
              <a:rPr lang="en-US" dirty="0"/>
              <a:t>not act </a:t>
            </a:r>
            <a:r>
              <a:rPr lang="en-US" dirty="0" smtClean="0"/>
              <a:t>intimidated</a:t>
            </a:r>
          </a:p>
          <a:p>
            <a:pPr lvl="1"/>
            <a:r>
              <a:rPr lang="en-US" dirty="0" smtClean="0"/>
              <a:t>Do </a:t>
            </a:r>
            <a:r>
              <a:rPr lang="en-US" dirty="0"/>
              <a:t>not make </a:t>
            </a:r>
            <a:r>
              <a:rPr lang="en-US" dirty="0" smtClean="0"/>
              <a:t>excuses</a:t>
            </a:r>
          </a:p>
          <a:p>
            <a:pPr lvl="1"/>
            <a:r>
              <a:rPr lang="en-US" dirty="0" smtClean="0"/>
              <a:t>Do </a:t>
            </a:r>
            <a:r>
              <a:rPr lang="en-US" dirty="0"/>
              <a:t>not be sensitive to teasing or </a:t>
            </a:r>
            <a:r>
              <a:rPr lang="en-US" dirty="0" smtClean="0"/>
              <a:t>ridicule</a:t>
            </a:r>
          </a:p>
          <a:p>
            <a:pPr lvl="1"/>
            <a:r>
              <a:rPr lang="en-US" dirty="0" smtClean="0"/>
              <a:t>Do </a:t>
            </a:r>
            <a:r>
              <a:rPr lang="en-US" dirty="0"/>
              <a:t>compliment </a:t>
            </a:r>
            <a:r>
              <a:rPr lang="en-US" dirty="0" smtClean="0"/>
              <a:t>others</a:t>
            </a:r>
          </a:p>
          <a:p>
            <a:pPr lvl="1"/>
            <a:r>
              <a:rPr lang="en-US" dirty="0" smtClean="0"/>
              <a:t>Do </a:t>
            </a:r>
            <a:r>
              <a:rPr lang="en-US" dirty="0"/>
              <a:t>ask for help if you do not have the answer</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18</a:t>
            </a:fld>
            <a:endParaRPr lang="en-US"/>
          </a:p>
        </p:txBody>
      </p:sp>
    </p:spTree>
    <p:extLst>
      <p:ext uri="{BB962C8B-B14F-4D97-AF65-F5344CB8AC3E}">
        <p14:creationId xmlns:p14="http://schemas.microsoft.com/office/powerpoint/2010/main" val="2299867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Management Techniques</a:t>
            </a:r>
          </a:p>
        </p:txBody>
      </p:sp>
      <p:sp>
        <p:nvSpPr>
          <p:cNvPr id="3" name="Content Placeholder 2"/>
          <p:cNvSpPr>
            <a:spLocks noGrp="1"/>
          </p:cNvSpPr>
          <p:nvPr>
            <p:ph idx="1"/>
          </p:nvPr>
        </p:nvSpPr>
        <p:spPr/>
        <p:txBody>
          <a:bodyPr>
            <a:normAutofit/>
          </a:bodyPr>
          <a:lstStyle/>
          <a:p>
            <a:pPr marL="342900" lvl="2" indent="-342900"/>
            <a:r>
              <a:rPr lang="en-US" sz="3200" dirty="0" smtClean="0"/>
              <a:t>Wake </a:t>
            </a:r>
            <a:r>
              <a:rPr lang="en-US" sz="3200" dirty="0"/>
              <a:t>up in time to eat a healthy </a:t>
            </a:r>
            <a:r>
              <a:rPr lang="en-US" sz="3200" dirty="0" smtClean="0"/>
              <a:t>breakfast</a:t>
            </a:r>
          </a:p>
          <a:p>
            <a:pPr marL="342900" lvl="2" indent="-342900"/>
            <a:r>
              <a:rPr lang="en-US" sz="3200" dirty="0"/>
              <a:t>Determine your top priorities</a:t>
            </a:r>
          </a:p>
          <a:p>
            <a:pPr marL="342900" lvl="2" indent="-342900"/>
            <a:r>
              <a:rPr lang="en-US" sz="3200" dirty="0"/>
              <a:t>Get organized</a:t>
            </a:r>
          </a:p>
          <a:p>
            <a:pPr marL="342900" lvl="2" indent="-342900"/>
            <a:r>
              <a:rPr lang="en-US" sz="3200" dirty="0"/>
              <a:t>Conquer procrastination</a:t>
            </a:r>
          </a:p>
          <a:p>
            <a:pPr marL="342900" lvl="2" indent="-342900"/>
            <a:r>
              <a:rPr lang="en-US" sz="3200" dirty="0"/>
              <a:t>Learn to say “no”</a:t>
            </a:r>
          </a:p>
          <a:p>
            <a:pPr marL="342900" lvl="2" indent="-342900"/>
            <a:r>
              <a:rPr lang="en-US" sz="3200" dirty="0"/>
              <a:t>Protect your “prime time”</a:t>
            </a:r>
          </a:p>
          <a:p>
            <a:pPr marL="342900" lvl="2" indent="-342900"/>
            <a:r>
              <a:rPr lang="en-US" sz="3200" dirty="0"/>
              <a:t>Keep weekends for </a:t>
            </a:r>
            <a:r>
              <a:rPr lang="en-US" sz="3200" dirty="0" smtClean="0"/>
              <a:t>you</a:t>
            </a:r>
            <a:endParaRPr lang="en-US" sz="3200"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19</a:t>
            </a:fld>
            <a:endParaRPr lang="en-US"/>
          </a:p>
        </p:txBody>
      </p:sp>
    </p:spTree>
    <p:extLst>
      <p:ext uri="{BB962C8B-B14F-4D97-AF65-F5344CB8AC3E}">
        <p14:creationId xmlns:p14="http://schemas.microsoft.com/office/powerpoint/2010/main" val="2215762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4294967295"/>
          </p:nvPr>
        </p:nvSpPr>
        <p:spPr>
          <a:xfrm>
            <a:off x="685800" y="609600"/>
            <a:ext cx="8229600" cy="5211763"/>
          </a:xfrm>
        </p:spPr>
        <p:txBody>
          <a:bodyPr/>
          <a:lstStyle/>
          <a:p>
            <a:pPr marL="0" indent="0">
              <a:lnSpc>
                <a:spcPct val="80000"/>
              </a:lnSpc>
              <a:spcBef>
                <a:spcPct val="20000"/>
              </a:spcBef>
              <a:buSzPct val="85000"/>
              <a:buFont typeface="Wingdings 2" pitchFamily="18" charset="2"/>
              <a:buNone/>
              <a:defRPr/>
            </a:pPr>
            <a:r>
              <a:rPr lang="en-US" sz="1500" b="1" dirty="0"/>
              <a:t>Copyright and Terms of Service</a:t>
            </a:r>
          </a:p>
          <a:p>
            <a:pPr marL="274320" indent="-274320">
              <a:lnSpc>
                <a:spcPct val="80000"/>
              </a:lnSpc>
              <a:spcBef>
                <a:spcPct val="20000"/>
              </a:spcBef>
              <a:buSzPct val="85000"/>
              <a:defRPr/>
            </a:pPr>
            <a:endParaRPr lang="en-US" sz="1500" dirty="0"/>
          </a:p>
          <a:p>
            <a:pPr marL="0" indent="0">
              <a:lnSpc>
                <a:spcPct val="80000"/>
              </a:lnSpc>
              <a:spcBef>
                <a:spcPct val="20000"/>
              </a:spcBef>
              <a:buSzPct val="85000"/>
              <a:buFont typeface="Wingdings 2" pitchFamily="18" charset="2"/>
              <a:buNone/>
              <a:defRPr/>
            </a:pPr>
            <a:r>
              <a:rPr lang="en-US" sz="1500" dirty="0"/>
              <a:t>Copyright © Texas Education Agency, 2011. These materials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Bef>
                <a:spcPct val="20000"/>
              </a:spcBef>
              <a:spcAft>
                <a:spcPts val="0"/>
              </a:spcAft>
              <a:buSzPct val="85000"/>
              <a:buFont typeface="Wingdings 2" pitchFamily="18" charset="2"/>
              <a:buNone/>
              <a:defRPr/>
            </a:pPr>
            <a:endParaRPr lang="en-US" sz="1500" dirty="0"/>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3)  Any portion reproduced must be reproduced in its entirety and remain unedited, unaltered and unchanged in any way.</a:t>
            </a:r>
          </a:p>
          <a:p>
            <a:pPr marL="274320" indent="-274320" eaLnBrk="1" fontAlgn="auto" hangingPunct="1">
              <a:lnSpc>
                <a:spcPct val="80000"/>
              </a:lnSpc>
              <a:spcBef>
                <a:spcPct val="20000"/>
              </a:spcBef>
              <a:spcAft>
                <a:spcPts val="0"/>
              </a:spcAft>
              <a:buSzPct val="85000"/>
              <a:buFont typeface="Wingdings 2" pitchFamily="18" charset="2"/>
              <a:buNone/>
              <a:defRPr/>
            </a:pPr>
            <a:r>
              <a:rPr lang="en-US" sz="1500" dirty="0"/>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500" dirty="0"/>
          </a:p>
          <a:p>
            <a:pPr marL="0" indent="0" eaLnBrk="1" fontAlgn="auto" hangingPunct="1">
              <a:lnSpc>
                <a:spcPct val="80000"/>
              </a:lnSpc>
              <a:spcBef>
                <a:spcPct val="20000"/>
              </a:spcBef>
              <a:spcAft>
                <a:spcPts val="0"/>
              </a:spcAft>
              <a:buSzPct val="85000"/>
              <a:buFont typeface="Wingdings 2" pitchFamily="18" charset="2"/>
              <a:buNone/>
              <a:defRPr/>
            </a:pPr>
            <a:r>
              <a:rPr lang="en-US" sz="1500" dirty="0"/>
              <a:t>Private entities or persons located in Texas that are </a:t>
            </a:r>
            <a:r>
              <a:rPr lang="en-US" sz="1500" b="1" dirty="0"/>
              <a:t>not</a:t>
            </a:r>
            <a:r>
              <a:rPr lang="en-US" sz="1500" dirty="0"/>
              <a:t> Texas public school districts, Texas Education Service Centers, or Texas charter schools or any entity, whether public or private, educational or non-educational, located </a:t>
            </a:r>
            <a:r>
              <a:rPr lang="en-US" sz="1500" b="1" dirty="0"/>
              <a:t>outside the state of Texas</a:t>
            </a:r>
            <a:r>
              <a:rPr lang="en-US" sz="1500" dirty="0"/>
              <a:t> </a:t>
            </a:r>
            <a:r>
              <a:rPr lang="en-US" sz="1500" i="1" dirty="0"/>
              <a:t>MUST</a:t>
            </a:r>
            <a:r>
              <a:rPr lang="en-US" sz="1500" dirty="0"/>
              <a:t> obtain written approval from TEA and will be required to enter into a license agreement that may involve the payment of a licensing fee or a royalty.</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500" dirty="0"/>
          </a:p>
          <a:p>
            <a:pPr marL="0" indent="0">
              <a:buFont typeface="Wingdings 2" pitchFamily="18" charset="2"/>
              <a:buNone/>
              <a:defRPr/>
            </a:pPr>
            <a:r>
              <a:rPr lang="en-US" sz="1500" dirty="0"/>
              <a:t>Contact </a:t>
            </a:r>
            <a:r>
              <a:rPr lang="en-US" sz="1500" b="1" dirty="0">
                <a:hlinkClick r:id="rId2" tooltip="copyrights@tea.state.tx.us"/>
              </a:rPr>
              <a:t>TEA Copyrights</a:t>
            </a:r>
            <a:r>
              <a:rPr lang="en-US" sz="1500" dirty="0"/>
              <a:t> with any questions you may have.</a:t>
            </a:r>
          </a:p>
        </p:txBody>
      </p:sp>
      <p:sp>
        <p:nvSpPr>
          <p:cNvPr id="6" name="Slide Number Placeholder 5"/>
          <p:cNvSpPr>
            <a:spLocks noGrp="1"/>
          </p:cNvSpPr>
          <p:nvPr>
            <p:ph type="sldNum" sz="quarter" idx="12"/>
          </p:nvPr>
        </p:nvSpPr>
        <p:spPr/>
        <p:txBody>
          <a:bodyPr/>
          <a:lstStyle/>
          <a:p>
            <a:fld id="{5BB7FB22-058F-48DC-B4B1-0EDCCA9D82E5}" type="slidenum">
              <a:rPr lang="en-US" smtClean="0"/>
              <a:pPr/>
              <a:t>2</a:t>
            </a:fld>
            <a:endParaRPr lang="en-US"/>
          </a:p>
        </p:txBody>
      </p:sp>
    </p:spTree>
    <p:extLst>
      <p:ext uri="{BB962C8B-B14F-4D97-AF65-F5344CB8AC3E}">
        <p14:creationId xmlns:p14="http://schemas.microsoft.com/office/powerpoint/2010/main" val="3473271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a:t>
            </a:r>
            <a:endParaRPr lang="en-US" dirty="0"/>
          </a:p>
        </p:txBody>
      </p:sp>
      <p:sp>
        <p:nvSpPr>
          <p:cNvPr id="3" name="Content Placeholder 2"/>
          <p:cNvSpPr>
            <a:spLocks noGrp="1"/>
          </p:cNvSpPr>
          <p:nvPr>
            <p:ph idx="1"/>
          </p:nvPr>
        </p:nvSpPr>
        <p:spPr/>
        <p:txBody>
          <a:bodyPr>
            <a:noAutofit/>
          </a:bodyPr>
          <a:lstStyle/>
          <a:p>
            <a:r>
              <a:rPr lang="en-US" sz="2400" dirty="0"/>
              <a:t>Texas Commission on Law Enforcement Officer Standards and Education (TCLEOSE) Fitness Wellness and Stress training materials </a:t>
            </a:r>
            <a:r>
              <a:rPr lang="en-US" sz="2400" u="sng" dirty="0">
                <a:hlinkClick r:id="rId2"/>
              </a:rPr>
              <a:t>http://www.tcleose.state.tx.us/Documents/training/1000_01_fitwellstress.doc</a:t>
            </a:r>
            <a:r>
              <a:rPr lang="en-US" sz="2400" dirty="0"/>
              <a:t> </a:t>
            </a:r>
          </a:p>
          <a:p>
            <a:r>
              <a:rPr lang="en-US" sz="2400" dirty="0"/>
              <a:t>Do an Internet search for the following:</a:t>
            </a:r>
          </a:p>
          <a:p>
            <a:pPr lvl="1"/>
            <a:r>
              <a:rPr lang="en-US" sz="2000" dirty="0"/>
              <a:t>Law enforcement careers tips disadvantages of law enforcement careers</a:t>
            </a:r>
          </a:p>
          <a:p>
            <a:pPr lvl="1"/>
            <a:r>
              <a:rPr lang="en-US" sz="2000" dirty="0"/>
              <a:t>Being a firefighter what is involved in this noble profession 443052</a:t>
            </a:r>
          </a:p>
          <a:p>
            <a:pPr lvl="1"/>
            <a:r>
              <a:rPr lang="en-US" sz="2000" dirty="0"/>
              <a:t>Marc </a:t>
            </a:r>
            <a:r>
              <a:rPr lang="en-US" sz="2000" dirty="0" err="1"/>
              <a:t>Kahlberg</a:t>
            </a:r>
            <a:r>
              <a:rPr lang="en-US" sz="2000" dirty="0"/>
              <a:t>, Complacency Kills, </a:t>
            </a:r>
            <a:r>
              <a:rPr lang="en-US" sz="2000" i="1" dirty="0"/>
              <a:t>Law Enforcement Today</a:t>
            </a:r>
            <a:endParaRPr lang="en-US" sz="2000" dirty="0"/>
          </a:p>
          <a:p>
            <a:endParaRPr lang="en-US" sz="2800"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20</a:t>
            </a:fld>
            <a:endParaRPr lang="en-US"/>
          </a:p>
        </p:txBody>
      </p:sp>
    </p:spTree>
    <p:extLst>
      <p:ext uri="{BB962C8B-B14F-4D97-AF65-F5344CB8AC3E}">
        <p14:creationId xmlns:p14="http://schemas.microsoft.com/office/powerpoint/2010/main" val="1223208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Dangers of Careers in LPSCS:</a:t>
            </a:r>
            <a:br>
              <a:rPr lang="en-US" dirty="0" smtClean="0"/>
            </a:br>
            <a:r>
              <a:rPr lang="en-US" dirty="0"/>
              <a:t>Law Enforcement</a:t>
            </a:r>
          </a:p>
        </p:txBody>
      </p:sp>
      <p:sp>
        <p:nvSpPr>
          <p:cNvPr id="3" name="Content Placeholder 2"/>
          <p:cNvSpPr>
            <a:spLocks noGrp="1"/>
          </p:cNvSpPr>
          <p:nvPr>
            <p:ph idx="1"/>
          </p:nvPr>
        </p:nvSpPr>
        <p:spPr/>
        <p:txBody>
          <a:bodyPr>
            <a:normAutofit fontScale="92500" lnSpcReduction="20000"/>
          </a:bodyPr>
          <a:lstStyle/>
          <a:p>
            <a:r>
              <a:rPr lang="en-US" dirty="0" smtClean="0"/>
              <a:t>Physical Dangers</a:t>
            </a:r>
          </a:p>
          <a:p>
            <a:pPr lvl="1"/>
            <a:r>
              <a:rPr lang="en-US" dirty="0" smtClean="0"/>
              <a:t>Assault</a:t>
            </a:r>
            <a:endParaRPr lang="en-US" dirty="0"/>
          </a:p>
          <a:p>
            <a:pPr lvl="1"/>
            <a:r>
              <a:rPr lang="en-US" dirty="0" smtClean="0"/>
              <a:t>Shootings</a:t>
            </a:r>
            <a:endParaRPr lang="en-US" dirty="0"/>
          </a:p>
          <a:p>
            <a:pPr lvl="1"/>
            <a:r>
              <a:rPr lang="en-US" dirty="0" smtClean="0"/>
              <a:t>Falls</a:t>
            </a:r>
            <a:endParaRPr lang="en-US" dirty="0"/>
          </a:p>
          <a:p>
            <a:pPr lvl="1"/>
            <a:r>
              <a:rPr lang="en-US" dirty="0" smtClean="0"/>
              <a:t>Contact </a:t>
            </a:r>
            <a:r>
              <a:rPr lang="en-US" dirty="0"/>
              <a:t>with hazardous </a:t>
            </a:r>
            <a:r>
              <a:rPr lang="en-US" dirty="0" smtClean="0"/>
              <a:t>materials</a:t>
            </a:r>
          </a:p>
          <a:p>
            <a:pPr lvl="1"/>
            <a:r>
              <a:rPr lang="en-US" dirty="0" smtClean="0"/>
              <a:t>Exposure </a:t>
            </a:r>
            <a:r>
              <a:rPr lang="en-US" dirty="0"/>
              <a:t>to communicable </a:t>
            </a:r>
            <a:r>
              <a:rPr lang="en-US" dirty="0" smtClean="0"/>
              <a:t>disease</a:t>
            </a:r>
          </a:p>
          <a:p>
            <a:pPr lvl="1"/>
            <a:r>
              <a:rPr lang="en-US" dirty="0" smtClean="0"/>
              <a:t>Exposure </a:t>
            </a:r>
            <a:r>
              <a:rPr lang="en-US" dirty="0"/>
              <a:t>to extreme weather </a:t>
            </a:r>
            <a:r>
              <a:rPr lang="en-US" dirty="0" smtClean="0"/>
              <a:t>conditions</a:t>
            </a:r>
          </a:p>
          <a:p>
            <a:pPr lvl="1"/>
            <a:r>
              <a:rPr lang="en-US" dirty="0" smtClean="0"/>
              <a:t>Risks </a:t>
            </a:r>
            <a:r>
              <a:rPr lang="en-US" dirty="0"/>
              <a:t>associated with situations involving criminal activity and/or </a:t>
            </a:r>
            <a:r>
              <a:rPr lang="en-US" dirty="0" smtClean="0"/>
              <a:t>felons</a:t>
            </a:r>
          </a:p>
          <a:p>
            <a:pPr lvl="1"/>
            <a:r>
              <a:rPr lang="en-US" dirty="0" smtClean="0"/>
              <a:t>Risks </a:t>
            </a:r>
            <a:r>
              <a:rPr lang="en-US" dirty="0"/>
              <a:t>associated with traffic stops, accidents, and traffic direction</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a:t>
            </a:fld>
            <a:endParaRPr lang="en-US"/>
          </a:p>
        </p:txBody>
      </p:sp>
    </p:spTree>
    <p:extLst>
      <p:ext uri="{BB962C8B-B14F-4D97-AF65-F5344CB8AC3E}">
        <p14:creationId xmlns:p14="http://schemas.microsoft.com/office/powerpoint/2010/main" val="28283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Dangers of Careers in LPSCS:</a:t>
            </a:r>
            <a:br>
              <a:rPr lang="en-US" dirty="0" smtClean="0"/>
            </a:br>
            <a:r>
              <a:rPr lang="en-US" dirty="0"/>
              <a:t>Law </a:t>
            </a:r>
            <a:r>
              <a:rPr lang="en-US" dirty="0" smtClean="0"/>
              <a:t>Enforcement </a:t>
            </a:r>
            <a:r>
              <a:rPr lang="en-US" sz="2700" dirty="0" smtClean="0"/>
              <a:t>(continued)</a:t>
            </a:r>
            <a:endParaRPr lang="en-US" sz="2700" dirty="0"/>
          </a:p>
        </p:txBody>
      </p:sp>
      <p:sp>
        <p:nvSpPr>
          <p:cNvPr id="3" name="Content Placeholder 2"/>
          <p:cNvSpPr>
            <a:spLocks noGrp="1"/>
          </p:cNvSpPr>
          <p:nvPr>
            <p:ph idx="1"/>
          </p:nvPr>
        </p:nvSpPr>
        <p:spPr/>
        <p:txBody>
          <a:bodyPr>
            <a:normAutofit lnSpcReduction="10000"/>
          </a:bodyPr>
          <a:lstStyle/>
          <a:p>
            <a:r>
              <a:rPr lang="en-US" dirty="0" smtClean="0"/>
              <a:t>Stress-Related Dangers</a:t>
            </a:r>
          </a:p>
          <a:p>
            <a:pPr lvl="1"/>
            <a:r>
              <a:rPr lang="en-US" dirty="0" smtClean="0"/>
              <a:t>Complacency </a:t>
            </a:r>
            <a:r>
              <a:rPr lang="en-US" dirty="0"/>
              <a:t>is the number one killer of officers and other public safety professionals (</a:t>
            </a:r>
            <a:r>
              <a:rPr lang="en-US" dirty="0" err="1"/>
              <a:t>Kahlberg</a:t>
            </a:r>
            <a:r>
              <a:rPr lang="en-US" dirty="0"/>
              <a:t>, </a:t>
            </a:r>
            <a:r>
              <a:rPr lang="en-US" dirty="0" smtClean="0"/>
              <a:t>2012)</a:t>
            </a:r>
          </a:p>
          <a:p>
            <a:pPr lvl="1"/>
            <a:r>
              <a:rPr lang="en-US" dirty="0" smtClean="0"/>
              <a:t>Immediate </a:t>
            </a:r>
            <a:r>
              <a:rPr lang="en-US" dirty="0"/>
              <a:t>and dramatic situational </a:t>
            </a:r>
            <a:r>
              <a:rPr lang="en-US" dirty="0" smtClean="0"/>
              <a:t>changes</a:t>
            </a:r>
          </a:p>
          <a:p>
            <a:pPr lvl="1"/>
            <a:r>
              <a:rPr lang="en-US" dirty="0" smtClean="0"/>
              <a:t>States </a:t>
            </a:r>
            <a:r>
              <a:rPr lang="en-US" dirty="0"/>
              <a:t>of high alert for extended periods of </a:t>
            </a:r>
            <a:r>
              <a:rPr lang="en-US" dirty="0" smtClean="0"/>
              <a:t>time</a:t>
            </a:r>
          </a:p>
          <a:p>
            <a:pPr lvl="1"/>
            <a:r>
              <a:rPr lang="en-US" dirty="0" smtClean="0"/>
              <a:t>Shift </a:t>
            </a:r>
            <a:r>
              <a:rPr lang="en-US" dirty="0"/>
              <a:t>work and long </a:t>
            </a:r>
            <a:r>
              <a:rPr lang="en-US" dirty="0" smtClean="0"/>
              <a:t>hours</a:t>
            </a:r>
          </a:p>
          <a:p>
            <a:pPr lvl="2"/>
            <a:r>
              <a:rPr lang="en-US" dirty="0" smtClean="0"/>
              <a:t>Cause </a:t>
            </a:r>
            <a:r>
              <a:rPr lang="en-US" dirty="0"/>
              <a:t>exhaustion and an inability to stay </a:t>
            </a:r>
            <a:r>
              <a:rPr lang="en-US" dirty="0" smtClean="0"/>
              <a:t>alert</a:t>
            </a:r>
          </a:p>
          <a:p>
            <a:pPr lvl="2"/>
            <a:r>
              <a:rPr lang="en-US" dirty="0" smtClean="0"/>
              <a:t>Increase </a:t>
            </a:r>
            <a:r>
              <a:rPr lang="en-US" dirty="0"/>
              <a:t>the risk of falling asleep during a </a:t>
            </a:r>
            <a:r>
              <a:rPr lang="en-US" dirty="0" smtClean="0"/>
              <a:t>shift</a:t>
            </a:r>
          </a:p>
          <a:p>
            <a:pPr lvl="2"/>
            <a:r>
              <a:rPr lang="en-US" dirty="0" smtClean="0"/>
              <a:t>Impede </a:t>
            </a:r>
            <a:r>
              <a:rPr lang="en-US" dirty="0"/>
              <a:t>the ability to participate in a healthy family </a:t>
            </a:r>
            <a:r>
              <a:rPr lang="en-US" dirty="0" smtClean="0"/>
              <a:t>life</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4</a:t>
            </a:fld>
            <a:endParaRPr lang="en-US"/>
          </a:p>
        </p:txBody>
      </p:sp>
    </p:spTree>
    <p:extLst>
      <p:ext uri="{BB962C8B-B14F-4D97-AF65-F5344CB8AC3E}">
        <p14:creationId xmlns:p14="http://schemas.microsoft.com/office/powerpoint/2010/main" val="151120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Dangers of Careers in LPSCS:</a:t>
            </a:r>
            <a:br>
              <a:rPr lang="en-US" dirty="0" smtClean="0"/>
            </a:br>
            <a:r>
              <a:rPr lang="en-US" dirty="0"/>
              <a:t>Law </a:t>
            </a:r>
            <a:r>
              <a:rPr lang="en-US" dirty="0" smtClean="0"/>
              <a:t>Enforcement </a:t>
            </a:r>
            <a:r>
              <a:rPr lang="en-US" sz="2700" dirty="0" smtClean="0"/>
              <a:t>(continued)</a:t>
            </a:r>
            <a:endParaRPr lang="en-US" sz="2700" dirty="0"/>
          </a:p>
        </p:txBody>
      </p:sp>
      <p:sp>
        <p:nvSpPr>
          <p:cNvPr id="3" name="Content Placeholder 2"/>
          <p:cNvSpPr>
            <a:spLocks noGrp="1"/>
          </p:cNvSpPr>
          <p:nvPr>
            <p:ph idx="1"/>
          </p:nvPr>
        </p:nvSpPr>
        <p:spPr/>
        <p:txBody>
          <a:bodyPr>
            <a:normAutofit lnSpcReduction="10000"/>
          </a:bodyPr>
          <a:lstStyle/>
          <a:p>
            <a:r>
              <a:rPr lang="en-US" dirty="0" smtClean="0"/>
              <a:t>Emotional Dangers</a:t>
            </a:r>
          </a:p>
          <a:p>
            <a:pPr lvl="1"/>
            <a:r>
              <a:rPr lang="en-US" dirty="0"/>
              <a:t>Must remain calm and under control in difficult and extremely dangerous situations</a:t>
            </a:r>
          </a:p>
          <a:p>
            <a:pPr lvl="1"/>
            <a:r>
              <a:rPr lang="en-US" dirty="0"/>
              <a:t>Must maintain stamina and energy level regardless of emotional </a:t>
            </a:r>
            <a:r>
              <a:rPr lang="en-US" dirty="0" smtClean="0"/>
              <a:t>state</a:t>
            </a:r>
          </a:p>
          <a:p>
            <a:r>
              <a:rPr lang="en-US" dirty="0" smtClean="0"/>
              <a:t>Statistics</a:t>
            </a:r>
          </a:p>
          <a:p>
            <a:pPr lvl="1"/>
            <a:r>
              <a:rPr lang="en-US" dirty="0" smtClean="0"/>
              <a:t>High </a:t>
            </a:r>
            <a:r>
              <a:rPr lang="en-US" dirty="0"/>
              <a:t>divorce </a:t>
            </a:r>
            <a:r>
              <a:rPr lang="en-US" dirty="0" smtClean="0"/>
              <a:t>rate</a:t>
            </a:r>
          </a:p>
          <a:p>
            <a:pPr lvl="1"/>
            <a:r>
              <a:rPr lang="en-US" dirty="0" smtClean="0"/>
              <a:t>High </a:t>
            </a:r>
            <a:r>
              <a:rPr lang="en-US" dirty="0"/>
              <a:t>rate of </a:t>
            </a:r>
            <a:r>
              <a:rPr lang="en-US" dirty="0" smtClean="0"/>
              <a:t>alcoholism</a:t>
            </a:r>
          </a:p>
          <a:p>
            <a:pPr lvl="1"/>
            <a:r>
              <a:rPr lang="en-US" dirty="0" smtClean="0"/>
              <a:t>High </a:t>
            </a:r>
            <a:r>
              <a:rPr lang="en-US" dirty="0"/>
              <a:t>rate of </a:t>
            </a:r>
            <a:r>
              <a:rPr lang="en-US" dirty="0" smtClean="0"/>
              <a:t>suicide</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5</a:t>
            </a:fld>
            <a:endParaRPr lang="en-US"/>
          </a:p>
        </p:txBody>
      </p:sp>
    </p:spTree>
    <p:extLst>
      <p:ext uri="{BB962C8B-B14F-4D97-AF65-F5344CB8AC3E}">
        <p14:creationId xmlns:p14="http://schemas.microsoft.com/office/powerpoint/2010/main" val="322427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Dangers of Careers in LPSCS:</a:t>
            </a:r>
            <a:br>
              <a:rPr lang="en-US" dirty="0"/>
            </a:br>
            <a:r>
              <a:rPr lang="en-US" dirty="0"/>
              <a:t>Correctional Services</a:t>
            </a:r>
          </a:p>
        </p:txBody>
      </p:sp>
      <p:sp>
        <p:nvSpPr>
          <p:cNvPr id="3" name="Content Placeholder 2"/>
          <p:cNvSpPr>
            <a:spLocks noGrp="1"/>
          </p:cNvSpPr>
          <p:nvPr>
            <p:ph idx="1"/>
          </p:nvPr>
        </p:nvSpPr>
        <p:spPr/>
        <p:txBody>
          <a:bodyPr>
            <a:normAutofit fontScale="77500" lnSpcReduction="20000"/>
          </a:bodyPr>
          <a:lstStyle/>
          <a:p>
            <a:r>
              <a:rPr lang="en-US" dirty="0" smtClean="0"/>
              <a:t>Physical Dangers</a:t>
            </a:r>
          </a:p>
          <a:p>
            <a:pPr lvl="1"/>
            <a:r>
              <a:rPr lang="en-US" dirty="0" smtClean="0"/>
              <a:t>Working </a:t>
            </a:r>
            <a:r>
              <a:rPr lang="en-US" dirty="0"/>
              <a:t>with violent </a:t>
            </a:r>
            <a:r>
              <a:rPr lang="en-US" dirty="0" smtClean="0"/>
              <a:t>offenders</a:t>
            </a:r>
          </a:p>
          <a:p>
            <a:pPr lvl="1"/>
            <a:r>
              <a:rPr lang="en-US" dirty="0" smtClean="0"/>
              <a:t>Carrying </a:t>
            </a:r>
            <a:r>
              <a:rPr lang="en-US" dirty="0"/>
              <a:t>minimal protection (</a:t>
            </a:r>
            <a:r>
              <a:rPr lang="en-US" dirty="0" smtClean="0"/>
              <a:t>weapons)</a:t>
            </a:r>
          </a:p>
          <a:p>
            <a:pPr lvl="1"/>
            <a:r>
              <a:rPr lang="en-US" dirty="0" smtClean="0"/>
              <a:t>Contact </a:t>
            </a:r>
            <a:r>
              <a:rPr lang="en-US" dirty="0"/>
              <a:t>with hazardous </a:t>
            </a:r>
            <a:r>
              <a:rPr lang="en-US" dirty="0" smtClean="0"/>
              <a:t>materials</a:t>
            </a:r>
          </a:p>
          <a:p>
            <a:pPr lvl="1"/>
            <a:r>
              <a:rPr lang="en-US" dirty="0" smtClean="0"/>
              <a:t>Exposure </a:t>
            </a:r>
            <a:r>
              <a:rPr lang="en-US" dirty="0"/>
              <a:t>to communicable </a:t>
            </a:r>
            <a:r>
              <a:rPr lang="en-US" dirty="0" smtClean="0"/>
              <a:t>diseases</a:t>
            </a:r>
          </a:p>
          <a:p>
            <a:pPr lvl="1"/>
            <a:r>
              <a:rPr lang="en-US" dirty="0" smtClean="0"/>
              <a:t>Receiving </a:t>
            </a:r>
            <a:r>
              <a:rPr lang="en-US" dirty="0"/>
              <a:t>assaults and/or threats from </a:t>
            </a:r>
            <a:r>
              <a:rPr lang="en-US" dirty="0" smtClean="0"/>
              <a:t>offenders</a:t>
            </a:r>
          </a:p>
          <a:p>
            <a:pPr lvl="1"/>
            <a:r>
              <a:rPr lang="en-US" dirty="0" smtClean="0"/>
              <a:t>The </a:t>
            </a:r>
            <a:r>
              <a:rPr lang="en-US" dirty="0"/>
              <a:t>risk of being stabbed, pricked, or cut during cell </a:t>
            </a:r>
            <a:r>
              <a:rPr lang="en-US" dirty="0" smtClean="0"/>
              <a:t>searches</a:t>
            </a:r>
          </a:p>
          <a:p>
            <a:pPr lvl="1"/>
            <a:r>
              <a:rPr lang="en-US" dirty="0" smtClean="0"/>
              <a:t>Working </a:t>
            </a:r>
            <a:r>
              <a:rPr lang="en-US" dirty="0"/>
              <a:t>outnumbered in the facility, dorm, and recreation </a:t>
            </a:r>
            <a:r>
              <a:rPr lang="en-US" dirty="0" smtClean="0"/>
              <a:t>yard</a:t>
            </a:r>
          </a:p>
          <a:p>
            <a:pPr lvl="1"/>
            <a:r>
              <a:rPr lang="en-US" dirty="0" smtClean="0"/>
              <a:t>Target </a:t>
            </a:r>
            <a:r>
              <a:rPr lang="en-US" dirty="0"/>
              <a:t>of gangs in the free </a:t>
            </a:r>
            <a:r>
              <a:rPr lang="en-US" dirty="0" smtClean="0"/>
              <a:t>world</a:t>
            </a:r>
          </a:p>
          <a:p>
            <a:pPr lvl="1"/>
            <a:endParaRPr lang="en-US" dirty="0" smtClean="0"/>
          </a:p>
          <a:p>
            <a:r>
              <a:rPr lang="en-US" dirty="0" smtClean="0"/>
              <a:t>Emotional Dangers</a:t>
            </a:r>
          </a:p>
          <a:p>
            <a:pPr lvl="1"/>
            <a:r>
              <a:rPr lang="en-US" dirty="0" smtClean="0"/>
              <a:t>Tough </a:t>
            </a:r>
            <a:r>
              <a:rPr lang="en-US" dirty="0"/>
              <a:t>attitudes get carried into personal </a:t>
            </a:r>
            <a:r>
              <a:rPr lang="en-US" dirty="0" smtClean="0"/>
              <a:t>relationships</a:t>
            </a:r>
          </a:p>
          <a:p>
            <a:pPr lvl="1"/>
            <a:r>
              <a:rPr lang="en-US" dirty="0" smtClean="0"/>
              <a:t>Complacency </a:t>
            </a:r>
            <a:r>
              <a:rPr lang="en-US" dirty="0"/>
              <a:t>leads to death</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6</a:t>
            </a:fld>
            <a:endParaRPr lang="en-US"/>
          </a:p>
        </p:txBody>
      </p:sp>
    </p:spTree>
    <p:extLst>
      <p:ext uri="{BB962C8B-B14F-4D97-AF65-F5344CB8AC3E}">
        <p14:creationId xmlns:p14="http://schemas.microsoft.com/office/powerpoint/2010/main" val="564741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Dangers of Careers in LPSCS:</a:t>
            </a:r>
            <a:br>
              <a:rPr lang="en-US" dirty="0"/>
            </a:br>
            <a:r>
              <a:rPr lang="en-US" dirty="0"/>
              <a:t>Fire Services</a:t>
            </a:r>
          </a:p>
        </p:txBody>
      </p:sp>
      <p:sp>
        <p:nvSpPr>
          <p:cNvPr id="3" name="Content Placeholder 2"/>
          <p:cNvSpPr>
            <a:spLocks noGrp="1"/>
          </p:cNvSpPr>
          <p:nvPr>
            <p:ph idx="1"/>
          </p:nvPr>
        </p:nvSpPr>
        <p:spPr/>
        <p:txBody>
          <a:bodyPr>
            <a:normAutofit fontScale="77500" lnSpcReduction="20000"/>
          </a:bodyPr>
          <a:lstStyle/>
          <a:p>
            <a:r>
              <a:rPr lang="en-US" dirty="0" smtClean="0"/>
              <a:t>Physical Dangers</a:t>
            </a:r>
          </a:p>
          <a:p>
            <a:pPr lvl="1"/>
            <a:r>
              <a:rPr lang="en-US" dirty="0" smtClean="0"/>
              <a:t>Fires </a:t>
            </a:r>
            <a:r>
              <a:rPr lang="en-US" dirty="0"/>
              <a:t>of all </a:t>
            </a:r>
            <a:r>
              <a:rPr lang="en-US" dirty="0" smtClean="0"/>
              <a:t>types</a:t>
            </a:r>
          </a:p>
          <a:p>
            <a:pPr lvl="1"/>
            <a:r>
              <a:rPr lang="en-US" dirty="0" smtClean="0"/>
              <a:t>Falling debris</a:t>
            </a:r>
          </a:p>
          <a:p>
            <a:pPr lvl="1"/>
            <a:r>
              <a:rPr lang="en-US" dirty="0" smtClean="0"/>
              <a:t>Falls</a:t>
            </a:r>
            <a:endParaRPr lang="en-US" dirty="0"/>
          </a:p>
          <a:p>
            <a:pPr lvl="1"/>
            <a:r>
              <a:rPr lang="en-US" dirty="0" smtClean="0"/>
              <a:t>Smoke</a:t>
            </a:r>
            <a:endParaRPr lang="en-US" dirty="0"/>
          </a:p>
          <a:p>
            <a:pPr lvl="1"/>
            <a:r>
              <a:rPr lang="en-US" dirty="0" smtClean="0"/>
              <a:t>Communicable diseases</a:t>
            </a:r>
          </a:p>
          <a:p>
            <a:pPr lvl="1"/>
            <a:r>
              <a:rPr lang="en-US" dirty="0" smtClean="0"/>
              <a:t>Hazardous materials</a:t>
            </a:r>
          </a:p>
          <a:p>
            <a:pPr lvl="1"/>
            <a:r>
              <a:rPr lang="en-US" dirty="0" smtClean="0"/>
              <a:t>Bombs</a:t>
            </a:r>
            <a:endParaRPr lang="en-US" dirty="0"/>
          </a:p>
          <a:p>
            <a:pPr lvl="1"/>
            <a:r>
              <a:rPr lang="en-US" dirty="0" smtClean="0"/>
              <a:t>Separation </a:t>
            </a:r>
            <a:r>
              <a:rPr lang="en-US" dirty="0"/>
              <a:t>from the team during dangerous </a:t>
            </a:r>
            <a:r>
              <a:rPr lang="en-US" dirty="0" smtClean="0"/>
              <a:t>activities</a:t>
            </a:r>
          </a:p>
          <a:p>
            <a:pPr lvl="1"/>
            <a:r>
              <a:rPr lang="en-US" dirty="0" smtClean="0"/>
              <a:t>Search </a:t>
            </a:r>
            <a:r>
              <a:rPr lang="en-US" dirty="0"/>
              <a:t>and rescue risks in dangerous locations or during </a:t>
            </a:r>
            <a:r>
              <a:rPr lang="en-US" dirty="0" smtClean="0"/>
              <a:t>emergencies</a:t>
            </a:r>
          </a:p>
          <a:p>
            <a:pPr lvl="1"/>
            <a:r>
              <a:rPr lang="en-US" dirty="0" smtClean="0"/>
              <a:t>Electrical </a:t>
            </a:r>
            <a:r>
              <a:rPr lang="en-US" dirty="0"/>
              <a:t>power lines that have </a:t>
            </a:r>
            <a:r>
              <a:rPr lang="en-US" dirty="0" smtClean="0"/>
              <a:t>fallen</a:t>
            </a:r>
          </a:p>
          <a:p>
            <a:pPr lvl="1"/>
            <a:r>
              <a:rPr lang="en-US" dirty="0" smtClean="0"/>
              <a:t>Fatigue </a:t>
            </a:r>
            <a:r>
              <a:rPr lang="en-US" dirty="0"/>
              <a:t>from physical demands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7</a:t>
            </a:fld>
            <a:endParaRPr lang="en-US"/>
          </a:p>
        </p:txBody>
      </p:sp>
    </p:spTree>
    <p:extLst>
      <p:ext uri="{BB962C8B-B14F-4D97-AF65-F5344CB8AC3E}">
        <p14:creationId xmlns:p14="http://schemas.microsoft.com/office/powerpoint/2010/main" val="82014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Dangers of Careers in LPSCS:</a:t>
            </a:r>
            <a:br>
              <a:rPr lang="en-US" dirty="0"/>
            </a:br>
            <a:r>
              <a:rPr lang="en-US" dirty="0"/>
              <a:t>Security Services</a:t>
            </a:r>
          </a:p>
        </p:txBody>
      </p:sp>
      <p:sp>
        <p:nvSpPr>
          <p:cNvPr id="3" name="Content Placeholder 2"/>
          <p:cNvSpPr>
            <a:spLocks noGrp="1"/>
          </p:cNvSpPr>
          <p:nvPr>
            <p:ph idx="1"/>
          </p:nvPr>
        </p:nvSpPr>
        <p:spPr/>
        <p:txBody>
          <a:bodyPr/>
          <a:lstStyle/>
          <a:p>
            <a:r>
              <a:rPr lang="en-US" dirty="0" smtClean="0"/>
              <a:t>Physical Dangers</a:t>
            </a:r>
          </a:p>
          <a:p>
            <a:pPr lvl="1"/>
            <a:r>
              <a:rPr lang="en-US" dirty="0" smtClean="0"/>
              <a:t>Working </a:t>
            </a:r>
            <a:r>
              <a:rPr lang="en-US" dirty="0"/>
              <a:t>in dangerous locations (i.e., overseas during a </a:t>
            </a:r>
            <a:r>
              <a:rPr lang="en-US" dirty="0" smtClean="0"/>
              <a:t>war)</a:t>
            </a:r>
          </a:p>
          <a:p>
            <a:pPr lvl="1"/>
            <a:r>
              <a:rPr lang="en-US" dirty="0" smtClean="0"/>
              <a:t>Often </a:t>
            </a:r>
            <a:r>
              <a:rPr lang="en-US" dirty="0"/>
              <a:t>working </a:t>
            </a:r>
            <a:r>
              <a:rPr lang="en-US" dirty="0" smtClean="0"/>
              <a:t>unarmed</a:t>
            </a:r>
          </a:p>
          <a:p>
            <a:pPr lvl="1"/>
            <a:r>
              <a:rPr lang="en-US" dirty="0" smtClean="0"/>
              <a:t>Mistaken </a:t>
            </a:r>
            <a:r>
              <a:rPr lang="en-US" dirty="0"/>
              <a:t>for police by </a:t>
            </a:r>
            <a:r>
              <a:rPr lang="en-US" dirty="0" smtClean="0"/>
              <a:t>offenders</a:t>
            </a:r>
          </a:p>
          <a:p>
            <a:pPr lvl="1"/>
            <a:r>
              <a:rPr lang="en-US" dirty="0" smtClean="0"/>
              <a:t>Receiving </a:t>
            </a:r>
            <a:r>
              <a:rPr lang="en-US" dirty="0"/>
              <a:t>much less training than </a:t>
            </a:r>
            <a:r>
              <a:rPr lang="en-US" dirty="0" smtClean="0"/>
              <a:t>police</a:t>
            </a:r>
          </a:p>
          <a:p>
            <a:pPr lvl="1"/>
            <a:r>
              <a:rPr lang="en-US" dirty="0" smtClean="0"/>
              <a:t>Suffering </a:t>
            </a:r>
            <a:r>
              <a:rPr lang="en-US" dirty="0"/>
              <a:t>many of the same dangers as law enforcement </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8</a:t>
            </a:fld>
            <a:endParaRPr lang="en-US"/>
          </a:p>
        </p:txBody>
      </p:sp>
    </p:spTree>
    <p:extLst>
      <p:ext uri="{BB962C8B-B14F-4D97-AF65-F5344CB8AC3E}">
        <p14:creationId xmlns:p14="http://schemas.microsoft.com/office/powerpoint/2010/main" val="2849965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Fitness and Wellness</a:t>
            </a:r>
          </a:p>
        </p:txBody>
      </p:sp>
      <p:sp>
        <p:nvSpPr>
          <p:cNvPr id="3" name="Content Placeholder 2"/>
          <p:cNvSpPr>
            <a:spLocks noGrp="1"/>
          </p:cNvSpPr>
          <p:nvPr>
            <p:ph idx="1"/>
          </p:nvPr>
        </p:nvSpPr>
        <p:spPr/>
        <p:txBody>
          <a:bodyPr>
            <a:normAutofit fontScale="85000" lnSpcReduction="10000"/>
          </a:bodyPr>
          <a:lstStyle/>
          <a:p>
            <a:r>
              <a:rPr lang="en-US" dirty="0" smtClean="0"/>
              <a:t>Physical </a:t>
            </a:r>
            <a:r>
              <a:rPr lang="en-US" dirty="0"/>
              <a:t>Fitness – “the condition of the body which enables an individual to use his or her body in activities requiring strength, muscular endurance, cardiovascular endurance, flexibility, coordination, agility, power, balance, speed, and accuracy, without the undue experience of fatigue and exhaustion” (</a:t>
            </a:r>
            <a:r>
              <a:rPr lang="en-US" dirty="0" smtClean="0"/>
              <a:t>TCLEOSE)</a:t>
            </a:r>
          </a:p>
          <a:p>
            <a:r>
              <a:rPr lang="en-US" dirty="0" smtClean="0"/>
              <a:t>Wellness </a:t>
            </a:r>
            <a:r>
              <a:rPr lang="en-US" dirty="0"/>
              <a:t>– “a state of positive well-being [that] induces the physical, mental, spiritual, and socio-emotional dimensions of life...translates into the practice of positive lifestyle behaviors and good health habits” (TCLEOSE)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9</a:t>
            </a:fld>
            <a:endParaRPr lang="en-US"/>
          </a:p>
        </p:txBody>
      </p:sp>
    </p:spTree>
    <p:extLst>
      <p:ext uri="{BB962C8B-B14F-4D97-AF65-F5344CB8AC3E}">
        <p14:creationId xmlns:p14="http://schemas.microsoft.com/office/powerpoint/2010/main" val="3839262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945</Words>
  <Application>Microsoft Office PowerPoint</Application>
  <PresentationFormat>On-screen Show (4:3)</PresentationFormat>
  <Paragraphs>193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Health and Safety  in LPSCS Careers</vt:lpstr>
      <vt:lpstr>PowerPoint Presentation</vt:lpstr>
      <vt:lpstr>Dangers of Careers in LPSCS: Law Enforcement</vt:lpstr>
      <vt:lpstr>Dangers of Careers in LPSCS: Law Enforcement (continued)</vt:lpstr>
      <vt:lpstr>Dangers of Careers in LPSCS: Law Enforcement (continued)</vt:lpstr>
      <vt:lpstr>Dangers of Careers in LPSCS: Correctional Services</vt:lpstr>
      <vt:lpstr>Dangers of Careers in LPSCS: Fire Services</vt:lpstr>
      <vt:lpstr>Dangers of Careers in LPSCS: Security Services</vt:lpstr>
      <vt:lpstr>Fitness and Wellness</vt:lpstr>
      <vt:lpstr>Fitness and Wellness (continued)</vt:lpstr>
      <vt:lpstr>Fitness and Wellness (continued)</vt:lpstr>
      <vt:lpstr>Fitness and Wellness (continued)</vt:lpstr>
      <vt:lpstr>Stress Management</vt:lpstr>
      <vt:lpstr>Stress Management (continued)</vt:lpstr>
      <vt:lpstr>Stress Management (continued)</vt:lpstr>
      <vt:lpstr>Stress Management (continued)</vt:lpstr>
      <vt:lpstr>Stress Management (continued)</vt:lpstr>
      <vt:lpstr>Stress Management (continued)</vt:lpstr>
      <vt:lpstr>Time Management Techniques</vt:lpstr>
      <vt:lpstr>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13</cp:revision>
  <dcterms:created xsi:type="dcterms:W3CDTF">2012-06-01T20:29:16Z</dcterms:created>
  <dcterms:modified xsi:type="dcterms:W3CDTF">2013-05-30T00:37:24Z</dcterms:modified>
</cp:coreProperties>
</file>