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Casey" initials="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1637D-48E9-46D5-8A88-7089B9FF06FC}" type="datetimeFigureOut">
              <a:rPr lang="en-US" smtClean="0"/>
              <a:pPr/>
              <a:t>5/29/2013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EE1C7-A0DC-481C-BFA7-5E7FDD3716AD}" type="slidenum">
              <a:rPr lang="en-US" smtClean="0"/>
              <a:pPr/>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B31E-D927-4CF0-952A-524E391D0287}"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2226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536E6-9BC4-447E-B330-1815FEC6A852}"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8834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637D1-B8F3-4C79-A3CA-CCB5645CD840}"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59330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rgbClr val="92D05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95833-DC35-4E44-A16D-078FB283048D}"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
        <p:nvSpPr>
          <p:cNvPr id="7" name="Footer Placeholder 11"/>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100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02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8B14D-898A-410C-AA66-51F08AE228B1}" type="datetime1">
              <a:rPr lang="en-US" smtClean="0"/>
              <a:pPr/>
              <a:t>5/29/2013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5436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9F5C-223A-41B4-A637-AA407740A7F2}"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71879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C171D-0367-4E1F-B42A-DC2A36058533}" type="datetime1">
              <a:rPr lang="en-US" smtClean="0"/>
              <a:pPr/>
              <a:t>5/29/2013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217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5B011-1B0A-40FC-A4AF-AF9B50FB74DA}" type="datetime1">
              <a:rPr lang="en-US" smtClean="0"/>
              <a:pPr/>
              <a:t>5/29/2013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41518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71EA-3CDC-4AB0-BBF5-C72E7BE43DB6}" type="datetime1">
              <a:rPr lang="en-US" smtClean="0"/>
              <a:pPr/>
              <a:t>5/29/2013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4877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0636B-B1C6-4B76-89A5-9936063AF004}"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8441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BAD0B-B661-4A95-A9BA-382CEDC64243}" type="datetime1">
              <a:rPr lang="en-US" smtClean="0"/>
              <a:pPr/>
              <a:t>5/29/2013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43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FDED5-3C23-48A3-A576-999F103097F6}" type="datetime1">
              <a:rPr lang="en-US" smtClean="0"/>
              <a:pPr/>
              <a:t>5/29/2013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7FB22-058F-48DC-B4B1-0EDCCA9D82E5}" type="slidenum">
              <a:rPr lang="en-US" smtClean="0"/>
              <a:pPr/>
              <a:t>‹#›</a:t>
            </a:fld>
            <a:endParaRPr lang="en-US"/>
          </a:p>
        </p:txBody>
      </p:sp>
    </p:spTree>
    <p:extLst>
      <p:ext uri="{BB962C8B-B14F-4D97-AF65-F5344CB8AC3E}">
        <p14:creationId xmlns:p14="http://schemas.microsoft.com/office/powerpoint/2010/main" val="154427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americanheart.org/cp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97175"/>
            <a:ext cx="7772400" cy="1470025"/>
          </a:xfrm>
        </p:spPr>
        <p:txBody>
          <a:bodyPr>
            <a:normAutofit/>
          </a:bodyPr>
          <a:lstStyle/>
          <a:p>
            <a:r>
              <a:rPr lang="en-US" sz="6000" b="1" dirty="0">
                <a:solidFill>
                  <a:srgbClr val="92D050"/>
                </a:solidFill>
                <a:effectLst>
                  <a:outerShdw blurRad="38100" dist="38100" dir="2700000" algn="tl">
                    <a:srgbClr val="000000">
                      <a:alpha val="43137"/>
                    </a:srgbClr>
                  </a:outerShdw>
                </a:effectLst>
              </a:rPr>
              <a:t>First Aid and CPR</a:t>
            </a:r>
          </a:p>
        </p:txBody>
      </p:sp>
      <p:sp>
        <p:nvSpPr>
          <p:cNvPr id="3" name="Subtitle 2"/>
          <p:cNvSpPr>
            <a:spLocks noGrp="1"/>
          </p:cNvSpPr>
          <p:nvPr>
            <p:ph type="subTitle" idx="1"/>
          </p:nvPr>
        </p:nvSpPr>
        <p:spPr/>
        <p:txBody>
          <a:bodyPr/>
          <a:lstStyle/>
          <a:p>
            <a:r>
              <a:rPr lang="en-US" i="1" dirty="0"/>
              <a:t>Principles of </a:t>
            </a:r>
            <a:r>
              <a:rPr lang="en-US" i="1" dirty="0" smtClean="0"/>
              <a:t>LPSCS</a:t>
            </a:r>
            <a:endParaRPr lang="en-US" dirty="0"/>
          </a:p>
        </p:txBody>
      </p:sp>
      <p:pic>
        <p:nvPicPr>
          <p:cNvPr id="4" name="Picture 3" descr="LAW_SMcopy"/>
          <p:cNvPicPr/>
          <p:nvPr/>
        </p:nvPicPr>
        <p:blipFill>
          <a:blip r:embed="rId2" cstate="print"/>
          <a:srcRect/>
          <a:stretch>
            <a:fillRect/>
          </a:stretch>
        </p:blipFill>
        <p:spPr bwMode="auto">
          <a:xfrm>
            <a:off x="0" y="0"/>
            <a:ext cx="1828800" cy="800100"/>
          </a:xfrm>
          <a:prstGeom prst="rect">
            <a:avLst/>
          </a:prstGeom>
          <a:noFill/>
        </p:spPr>
      </p:pic>
    </p:spTree>
    <p:extLst>
      <p:ext uri="{BB962C8B-B14F-4D97-AF65-F5344CB8AC3E}">
        <p14:creationId xmlns:p14="http://schemas.microsoft.com/office/powerpoint/2010/main" val="1527862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Give </a:t>
            </a:r>
            <a:r>
              <a:rPr lang="en-US" dirty="0"/>
              <a:t>the victim </a:t>
            </a:r>
            <a:r>
              <a:rPr lang="en-US" dirty="0" smtClean="0"/>
              <a:t>breaths</a:t>
            </a:r>
          </a:p>
          <a:p>
            <a:pPr lvl="1"/>
            <a:r>
              <a:rPr lang="en-US" dirty="0" smtClean="0"/>
              <a:t>Your </a:t>
            </a:r>
            <a:r>
              <a:rPr lang="en-US" dirty="0"/>
              <a:t>breaths give the victim air when he or she cannot breathe on his or her </a:t>
            </a:r>
            <a:r>
              <a:rPr lang="en-US" dirty="0" smtClean="0"/>
              <a:t>own</a:t>
            </a:r>
          </a:p>
          <a:p>
            <a:pPr lvl="1"/>
            <a:r>
              <a:rPr lang="en-US" dirty="0" smtClean="0"/>
              <a:t>Follow </a:t>
            </a:r>
            <a:r>
              <a:rPr lang="en-US" dirty="0"/>
              <a:t>these steps to give the victim </a:t>
            </a:r>
            <a:r>
              <a:rPr lang="en-US" dirty="0" smtClean="0"/>
              <a:t>breaths:</a:t>
            </a:r>
          </a:p>
          <a:p>
            <a:pPr lvl="2"/>
            <a:r>
              <a:rPr lang="en-US" dirty="0" smtClean="0"/>
              <a:t>Hold </a:t>
            </a:r>
            <a:r>
              <a:rPr lang="en-US" dirty="0"/>
              <a:t>the victim’s airway open by tilting the head and lifting the </a:t>
            </a:r>
            <a:r>
              <a:rPr lang="en-US" dirty="0" smtClean="0"/>
              <a:t>chin</a:t>
            </a:r>
          </a:p>
          <a:p>
            <a:pPr lvl="2"/>
            <a:r>
              <a:rPr lang="en-US" dirty="0" smtClean="0"/>
              <a:t>Pinch </a:t>
            </a:r>
            <a:r>
              <a:rPr lang="en-US" dirty="0"/>
              <a:t>the victim’s nose </a:t>
            </a:r>
            <a:r>
              <a:rPr lang="en-US" dirty="0" smtClean="0"/>
              <a:t>closed</a:t>
            </a:r>
          </a:p>
          <a:p>
            <a:pPr lvl="2"/>
            <a:r>
              <a:rPr lang="en-US" dirty="0" smtClean="0"/>
              <a:t>Take </a:t>
            </a:r>
            <a:r>
              <a:rPr lang="en-US" dirty="0"/>
              <a:t>a normal breath and cover the victim’s mouth with your mouth (use personal protection equipment when </a:t>
            </a:r>
            <a:r>
              <a:rPr lang="en-US" dirty="0" smtClean="0"/>
              <a:t>available)</a:t>
            </a:r>
          </a:p>
          <a:p>
            <a:pPr lvl="2"/>
            <a:r>
              <a:rPr lang="en-US" dirty="0" smtClean="0"/>
              <a:t>Give </a:t>
            </a:r>
            <a:r>
              <a:rPr lang="en-US" dirty="0"/>
              <a:t>the victim two one-second </a:t>
            </a:r>
            <a:r>
              <a:rPr lang="en-US" dirty="0" smtClean="0"/>
              <a:t>breaths</a:t>
            </a:r>
          </a:p>
          <a:p>
            <a:pPr lvl="2"/>
            <a:r>
              <a:rPr lang="en-US" dirty="0" smtClean="0"/>
              <a:t>Watch </a:t>
            </a:r>
            <a:r>
              <a:rPr lang="en-US" dirty="0"/>
              <a:t>for the victim’s chest to rise as you give each </a:t>
            </a:r>
            <a:r>
              <a:rPr lang="en-US" dirty="0" smtClean="0"/>
              <a:t>breath</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10</a:t>
            </a:fld>
            <a:endParaRPr lang="en-US"/>
          </a:p>
        </p:txBody>
      </p:sp>
    </p:spTree>
    <p:extLst>
      <p:ext uri="{BB962C8B-B14F-4D97-AF65-F5344CB8AC3E}">
        <p14:creationId xmlns:p14="http://schemas.microsoft.com/office/powerpoint/2010/main" val="1192079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Do </a:t>
            </a:r>
            <a:r>
              <a:rPr lang="en-US" dirty="0"/>
              <a:t>sets of 30 pushes and two one-second </a:t>
            </a:r>
            <a:r>
              <a:rPr lang="en-US" dirty="0" smtClean="0"/>
              <a:t>breaths</a:t>
            </a:r>
          </a:p>
          <a:p>
            <a:pPr lvl="1"/>
            <a:r>
              <a:rPr lang="en-US" dirty="0" smtClean="0"/>
              <a:t>Try </a:t>
            </a:r>
            <a:r>
              <a:rPr lang="en-US" dirty="0"/>
              <a:t>not to interrupt pushing on the chest for more than a few </a:t>
            </a:r>
            <a:r>
              <a:rPr lang="en-US" dirty="0" smtClean="0"/>
              <a:t>seconds</a:t>
            </a:r>
          </a:p>
          <a:p>
            <a:pPr lvl="1"/>
            <a:r>
              <a:rPr lang="en-US" dirty="0" smtClean="0"/>
              <a:t>Do </a:t>
            </a:r>
            <a:r>
              <a:rPr lang="en-US" dirty="0"/>
              <a:t>not take too long to give the victim breaths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11</a:t>
            </a:fld>
            <a:endParaRPr lang="en-US"/>
          </a:p>
        </p:txBody>
      </p:sp>
    </p:spTree>
    <p:extLst>
      <p:ext uri="{BB962C8B-B14F-4D97-AF65-F5344CB8AC3E}">
        <p14:creationId xmlns:p14="http://schemas.microsoft.com/office/powerpoint/2010/main" val="181482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Watch </a:t>
            </a:r>
            <a:r>
              <a:rPr lang="en-US" dirty="0"/>
              <a:t>for special </a:t>
            </a:r>
            <a:r>
              <a:rPr lang="en-US" dirty="0" smtClean="0"/>
              <a:t>situations (continued)</a:t>
            </a:r>
          </a:p>
          <a:p>
            <a:pPr lvl="1"/>
            <a:r>
              <a:rPr lang="en-US" dirty="0" smtClean="0"/>
              <a:t>Gasping </a:t>
            </a:r>
            <a:r>
              <a:rPr lang="en-US" dirty="0"/>
              <a:t>is not </a:t>
            </a:r>
            <a:r>
              <a:rPr lang="en-US" dirty="0" smtClean="0"/>
              <a:t>breathing</a:t>
            </a:r>
          </a:p>
          <a:p>
            <a:pPr lvl="2"/>
            <a:r>
              <a:rPr lang="en-US" dirty="0" smtClean="0"/>
              <a:t>In </a:t>
            </a:r>
            <a:r>
              <a:rPr lang="en-US" dirty="0"/>
              <a:t>the first few minutes after the heart stops, a victim may only </a:t>
            </a:r>
            <a:r>
              <a:rPr lang="en-US" dirty="0" smtClean="0"/>
              <a:t>gasp</a:t>
            </a:r>
          </a:p>
          <a:p>
            <a:pPr lvl="2"/>
            <a:r>
              <a:rPr lang="en-US" dirty="0" smtClean="0"/>
              <a:t>If </a:t>
            </a:r>
            <a:r>
              <a:rPr lang="en-US" dirty="0"/>
              <a:t>the victim gasps when you open the airway to check his or her breathing, continue the steps of </a:t>
            </a:r>
            <a:r>
              <a:rPr lang="en-US" dirty="0" smtClean="0"/>
              <a:t>CPR</a:t>
            </a:r>
          </a:p>
          <a:p>
            <a:pPr lvl="2"/>
            <a:r>
              <a:rPr lang="en-US" dirty="0" smtClean="0"/>
              <a:t>The </a:t>
            </a:r>
            <a:r>
              <a:rPr lang="en-US" dirty="0"/>
              <a:t>victim is likely to need all the steps of CPR</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12</a:t>
            </a:fld>
            <a:endParaRPr lang="en-US"/>
          </a:p>
        </p:txBody>
      </p:sp>
    </p:spTree>
    <p:extLst>
      <p:ext uri="{BB962C8B-B14F-4D97-AF65-F5344CB8AC3E}">
        <p14:creationId xmlns:p14="http://schemas.microsoft.com/office/powerpoint/2010/main" val="3329807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Watch </a:t>
            </a:r>
            <a:r>
              <a:rPr lang="en-US" dirty="0"/>
              <a:t>for special </a:t>
            </a:r>
            <a:r>
              <a:rPr lang="en-US" dirty="0" smtClean="0"/>
              <a:t>situations (continued)</a:t>
            </a:r>
          </a:p>
          <a:p>
            <a:pPr lvl="1"/>
            <a:r>
              <a:rPr lang="en-US" dirty="0" smtClean="0"/>
              <a:t>If </a:t>
            </a:r>
            <a:r>
              <a:rPr lang="en-US" dirty="0"/>
              <a:t>the first breath does not go </a:t>
            </a:r>
            <a:r>
              <a:rPr lang="en-US" dirty="0" smtClean="0"/>
              <a:t>in</a:t>
            </a:r>
          </a:p>
          <a:p>
            <a:pPr lvl="2"/>
            <a:r>
              <a:rPr lang="en-US" dirty="0" smtClean="0"/>
              <a:t>Reopen </a:t>
            </a:r>
            <a:r>
              <a:rPr lang="en-US" dirty="0"/>
              <a:t>the airway by tilting the victim’s head and lifting the chin before giving the second </a:t>
            </a:r>
            <a:r>
              <a:rPr lang="en-US" dirty="0" smtClean="0"/>
              <a:t>breath</a:t>
            </a:r>
          </a:p>
          <a:p>
            <a:pPr lvl="2"/>
            <a:r>
              <a:rPr lang="en-US" dirty="0" smtClean="0"/>
              <a:t>Give </a:t>
            </a:r>
            <a:r>
              <a:rPr lang="en-US" dirty="0"/>
              <a:t>two one-second breaths and then make 30 </a:t>
            </a:r>
            <a:r>
              <a:rPr lang="en-US" dirty="0" smtClean="0"/>
              <a:t>compressions</a:t>
            </a:r>
          </a:p>
          <a:p>
            <a:pPr lvl="2"/>
            <a:r>
              <a:rPr lang="en-US" dirty="0" smtClean="0"/>
              <a:t>Repeat </a:t>
            </a:r>
            <a:r>
              <a:rPr lang="en-US" dirty="0"/>
              <a:t>the sets of 30 pushes and two breaths until the victim starts to move, or trained help takes over </a:t>
            </a:r>
            <a:endParaRPr lang="en-US" dirty="0" smtClean="0"/>
          </a:p>
          <a:p>
            <a:pPr lvl="2"/>
            <a:r>
              <a:rPr lang="en-US" dirty="0" smtClean="0"/>
              <a:t>Recognize </a:t>
            </a:r>
            <a:r>
              <a:rPr lang="en-US" dirty="0"/>
              <a:t>trained help (i.e., EMS responder, nurse, or doctor</a:t>
            </a:r>
            <a:r>
              <a:rPr lang="en-US" dirty="0" smtClean="0"/>
              <a:t>)</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13</a:t>
            </a:fld>
            <a:endParaRPr lang="en-US"/>
          </a:p>
        </p:txBody>
      </p:sp>
    </p:spTree>
    <p:extLst>
      <p:ext uri="{BB962C8B-B14F-4D97-AF65-F5344CB8AC3E}">
        <p14:creationId xmlns:p14="http://schemas.microsoft.com/office/powerpoint/2010/main" val="3453426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Watch </a:t>
            </a:r>
            <a:r>
              <a:rPr lang="en-US" dirty="0"/>
              <a:t>for special </a:t>
            </a:r>
            <a:r>
              <a:rPr lang="en-US" dirty="0" smtClean="0"/>
              <a:t>situations (continued)</a:t>
            </a:r>
          </a:p>
          <a:p>
            <a:pPr lvl="1"/>
            <a:r>
              <a:rPr lang="en-US" dirty="0" smtClean="0"/>
              <a:t>If </a:t>
            </a:r>
            <a:r>
              <a:rPr lang="en-US" dirty="0"/>
              <a:t>the victim is breathing normally but not </a:t>
            </a:r>
            <a:r>
              <a:rPr lang="en-US" dirty="0" smtClean="0"/>
              <a:t>responding</a:t>
            </a:r>
          </a:p>
          <a:p>
            <a:pPr lvl="2"/>
            <a:r>
              <a:rPr lang="en-US" dirty="0" smtClean="0"/>
              <a:t>Roll </a:t>
            </a:r>
            <a:r>
              <a:rPr lang="en-US" dirty="0"/>
              <a:t>the victim on his or her side and wait for trained help to take </a:t>
            </a:r>
            <a:r>
              <a:rPr lang="en-US" dirty="0" smtClean="0"/>
              <a:t>over</a:t>
            </a:r>
          </a:p>
          <a:p>
            <a:pPr lvl="2"/>
            <a:r>
              <a:rPr lang="en-US" dirty="0" smtClean="0"/>
              <a:t>Start </a:t>
            </a:r>
            <a:r>
              <a:rPr lang="en-US" dirty="0"/>
              <a:t>the steps of CPR from the beginning if the victim stops breathing again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14</a:t>
            </a:fld>
            <a:endParaRPr lang="en-US"/>
          </a:p>
        </p:txBody>
      </p:sp>
    </p:spTree>
    <p:extLst>
      <p:ext uri="{BB962C8B-B14F-4D97-AF65-F5344CB8AC3E}">
        <p14:creationId xmlns:p14="http://schemas.microsoft.com/office/powerpoint/2010/main" val="1198311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Infant CPR</a:t>
            </a:r>
          </a:p>
        </p:txBody>
      </p:sp>
      <p:sp>
        <p:nvSpPr>
          <p:cNvPr id="3" name="Content Placeholder 2"/>
          <p:cNvSpPr>
            <a:spLocks noGrp="1"/>
          </p:cNvSpPr>
          <p:nvPr>
            <p:ph idx="1"/>
          </p:nvPr>
        </p:nvSpPr>
        <p:spPr/>
        <p:txBody>
          <a:bodyPr/>
          <a:lstStyle/>
          <a:p>
            <a:r>
              <a:rPr lang="en-US" dirty="0" smtClean="0"/>
              <a:t>Check </a:t>
            </a:r>
            <a:r>
              <a:rPr lang="en-US" dirty="0"/>
              <a:t>the infant’s </a:t>
            </a:r>
            <a:r>
              <a:rPr lang="en-US" dirty="0" smtClean="0"/>
              <a:t>condition</a:t>
            </a:r>
          </a:p>
          <a:p>
            <a:pPr lvl="1"/>
            <a:r>
              <a:rPr lang="en-US" dirty="0" smtClean="0"/>
              <a:t>See </a:t>
            </a:r>
            <a:r>
              <a:rPr lang="en-US" dirty="0"/>
              <a:t>if the infant is </a:t>
            </a:r>
            <a:r>
              <a:rPr lang="en-US" dirty="0" smtClean="0"/>
              <a:t>conscious</a:t>
            </a:r>
          </a:p>
          <a:p>
            <a:pPr lvl="1"/>
            <a:r>
              <a:rPr lang="en-US" dirty="0" smtClean="0"/>
              <a:t>Try </a:t>
            </a:r>
            <a:r>
              <a:rPr lang="en-US" dirty="0"/>
              <a:t>to get a response from the infant, such as you would by tapping the infant’s </a:t>
            </a:r>
            <a:r>
              <a:rPr lang="en-US" dirty="0" smtClean="0"/>
              <a:t>foot</a:t>
            </a:r>
          </a:p>
          <a:p>
            <a:pPr lvl="1"/>
            <a:r>
              <a:rPr lang="en-US" dirty="0" smtClean="0"/>
              <a:t>Place </a:t>
            </a:r>
            <a:r>
              <a:rPr lang="en-US" dirty="0"/>
              <a:t>the infant on a firm surface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15</a:t>
            </a:fld>
            <a:endParaRPr lang="en-US"/>
          </a:p>
        </p:txBody>
      </p:sp>
    </p:spTree>
    <p:extLst>
      <p:ext uri="{BB962C8B-B14F-4D97-AF65-F5344CB8AC3E}">
        <p14:creationId xmlns:p14="http://schemas.microsoft.com/office/powerpoint/2010/main" val="2564708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Infant </a:t>
            </a:r>
            <a:r>
              <a:rPr lang="en-US" dirty="0" smtClean="0"/>
              <a:t>CPR </a:t>
            </a:r>
            <a:r>
              <a:rPr lang="en-US" sz="2400" dirty="0" smtClean="0"/>
              <a:t>(continued)</a:t>
            </a:r>
            <a:endParaRPr lang="en-US" sz="2400" dirty="0"/>
          </a:p>
        </p:txBody>
      </p:sp>
      <p:sp>
        <p:nvSpPr>
          <p:cNvPr id="3" name="Content Placeholder 2"/>
          <p:cNvSpPr>
            <a:spLocks noGrp="1"/>
          </p:cNvSpPr>
          <p:nvPr>
            <p:ph idx="1"/>
          </p:nvPr>
        </p:nvSpPr>
        <p:spPr/>
        <p:txBody>
          <a:bodyPr>
            <a:normAutofit fontScale="85000" lnSpcReduction="20000"/>
          </a:bodyPr>
          <a:lstStyle/>
          <a:p>
            <a:r>
              <a:rPr lang="en-US" dirty="0" smtClean="0"/>
              <a:t>Open </a:t>
            </a:r>
            <a:r>
              <a:rPr lang="en-US" dirty="0"/>
              <a:t>the infant’s </a:t>
            </a:r>
            <a:r>
              <a:rPr lang="en-US" dirty="0" smtClean="0"/>
              <a:t>airways</a:t>
            </a:r>
          </a:p>
          <a:p>
            <a:pPr lvl="1"/>
            <a:r>
              <a:rPr lang="en-US" dirty="0" smtClean="0"/>
              <a:t>Tilt </a:t>
            </a:r>
            <a:r>
              <a:rPr lang="en-US" dirty="0"/>
              <a:t>the infant’s head back gently with one </a:t>
            </a:r>
            <a:r>
              <a:rPr lang="en-US" dirty="0" smtClean="0"/>
              <a:t>hand</a:t>
            </a:r>
          </a:p>
          <a:p>
            <a:pPr lvl="1"/>
            <a:r>
              <a:rPr lang="en-US" dirty="0" smtClean="0"/>
              <a:t>Lift </a:t>
            </a:r>
            <a:r>
              <a:rPr lang="en-US" dirty="0"/>
              <a:t>the chin lightly with your other </a:t>
            </a:r>
            <a:r>
              <a:rPr lang="en-US" dirty="0" smtClean="0"/>
              <a:t>hand</a:t>
            </a:r>
          </a:p>
          <a:p>
            <a:pPr lvl="1"/>
            <a:r>
              <a:rPr lang="en-US" dirty="0" smtClean="0"/>
              <a:t>Check </a:t>
            </a:r>
            <a:r>
              <a:rPr lang="en-US" dirty="0"/>
              <a:t>for signs of </a:t>
            </a:r>
            <a:r>
              <a:rPr lang="en-US" dirty="0" smtClean="0"/>
              <a:t>life</a:t>
            </a:r>
          </a:p>
          <a:p>
            <a:pPr lvl="2"/>
            <a:r>
              <a:rPr lang="en-US" dirty="0" smtClean="0"/>
              <a:t>Check </a:t>
            </a:r>
            <a:r>
              <a:rPr lang="en-US" dirty="0"/>
              <a:t>the infant for breath by placing your head next to the infant’s </a:t>
            </a:r>
            <a:r>
              <a:rPr lang="en-US" dirty="0" smtClean="0"/>
              <a:t>mouth</a:t>
            </a:r>
          </a:p>
          <a:p>
            <a:pPr lvl="2"/>
            <a:r>
              <a:rPr lang="en-US" dirty="0" smtClean="0"/>
              <a:t>Look </a:t>
            </a:r>
            <a:r>
              <a:rPr lang="en-US" dirty="0"/>
              <a:t>to see if the infant’s chest is rising and </a:t>
            </a:r>
            <a:r>
              <a:rPr lang="en-US" dirty="0" smtClean="0"/>
              <a:t>falling</a:t>
            </a:r>
          </a:p>
          <a:p>
            <a:pPr lvl="1"/>
            <a:r>
              <a:rPr lang="en-US" dirty="0" smtClean="0"/>
              <a:t>Give </a:t>
            </a:r>
            <a:r>
              <a:rPr lang="en-US" dirty="0"/>
              <a:t>the infant two gentle rescue </a:t>
            </a:r>
            <a:r>
              <a:rPr lang="en-US" dirty="0" smtClean="0"/>
              <a:t>breaths</a:t>
            </a:r>
          </a:p>
          <a:p>
            <a:pPr lvl="2"/>
            <a:r>
              <a:rPr lang="en-US" dirty="0" smtClean="0"/>
              <a:t>Give </a:t>
            </a:r>
            <a:r>
              <a:rPr lang="en-US" dirty="0"/>
              <a:t>breaths that are no more than one </a:t>
            </a:r>
            <a:r>
              <a:rPr lang="en-US" dirty="0" smtClean="0"/>
              <a:t>second</a:t>
            </a:r>
          </a:p>
          <a:p>
            <a:pPr lvl="2"/>
            <a:r>
              <a:rPr lang="en-US" dirty="0" smtClean="0"/>
              <a:t>Cover </a:t>
            </a:r>
            <a:r>
              <a:rPr lang="en-US" dirty="0"/>
              <a:t>the infant’s nose and mouth with your </a:t>
            </a:r>
            <a:r>
              <a:rPr lang="en-US" dirty="0" smtClean="0"/>
              <a:t>mouth</a:t>
            </a:r>
          </a:p>
          <a:p>
            <a:pPr lvl="2"/>
            <a:r>
              <a:rPr lang="en-US" dirty="0" smtClean="0"/>
              <a:t>Gently </a:t>
            </a:r>
            <a:r>
              <a:rPr lang="en-US" dirty="0"/>
              <a:t>breath into the </a:t>
            </a:r>
            <a:r>
              <a:rPr lang="en-US" dirty="0" smtClean="0"/>
              <a:t>infant</a:t>
            </a:r>
          </a:p>
          <a:p>
            <a:pPr lvl="2"/>
            <a:r>
              <a:rPr lang="en-US" dirty="0" smtClean="0"/>
              <a:t>Watch </a:t>
            </a:r>
            <a:r>
              <a:rPr lang="en-US" dirty="0"/>
              <a:t>for the infant’s chest to rise, if it does not rise, the infant’s airway is blocked</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16</a:t>
            </a:fld>
            <a:endParaRPr lang="en-US"/>
          </a:p>
        </p:txBody>
      </p:sp>
    </p:spTree>
    <p:extLst>
      <p:ext uri="{BB962C8B-B14F-4D97-AF65-F5344CB8AC3E}">
        <p14:creationId xmlns:p14="http://schemas.microsoft.com/office/powerpoint/2010/main" val="1056687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Infant CPR </a:t>
            </a:r>
            <a:r>
              <a:rPr lang="en-US" sz="2400" dirty="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Give </a:t>
            </a:r>
            <a:r>
              <a:rPr lang="en-US" dirty="0"/>
              <a:t>the infant 30 chest </a:t>
            </a:r>
            <a:r>
              <a:rPr lang="en-US" dirty="0" smtClean="0"/>
              <a:t>compressions</a:t>
            </a:r>
          </a:p>
          <a:p>
            <a:pPr lvl="1"/>
            <a:r>
              <a:rPr lang="en-US" dirty="0" smtClean="0"/>
              <a:t>Give </a:t>
            </a:r>
            <a:r>
              <a:rPr lang="en-US" dirty="0"/>
              <a:t>the compressions at the rate of 100 per </a:t>
            </a:r>
            <a:r>
              <a:rPr lang="en-US" dirty="0" smtClean="0"/>
              <a:t>minute</a:t>
            </a:r>
          </a:p>
          <a:p>
            <a:pPr lvl="1"/>
            <a:r>
              <a:rPr lang="en-US" dirty="0" smtClean="0"/>
              <a:t>Use </a:t>
            </a:r>
            <a:r>
              <a:rPr lang="en-US" dirty="0"/>
              <a:t>two or three fingers in the center of the infant’s chest, just below the </a:t>
            </a:r>
            <a:r>
              <a:rPr lang="en-US" dirty="0" smtClean="0"/>
              <a:t>nipples</a:t>
            </a:r>
          </a:p>
          <a:p>
            <a:pPr lvl="1"/>
            <a:r>
              <a:rPr lang="en-US" dirty="0" smtClean="0"/>
              <a:t>Press </a:t>
            </a:r>
            <a:r>
              <a:rPr lang="en-US" dirty="0"/>
              <a:t>down approximately one-third of the depth of the infant’s chest (about one and one-half </a:t>
            </a:r>
            <a:r>
              <a:rPr lang="en-US" dirty="0" smtClean="0"/>
              <a:t>inches)</a:t>
            </a:r>
          </a:p>
          <a:p>
            <a:r>
              <a:rPr lang="en-US" dirty="0" smtClean="0"/>
              <a:t>Continue </a:t>
            </a:r>
            <a:r>
              <a:rPr lang="en-US" dirty="0"/>
              <a:t>the sets of rescue breathing and compressions until trained help takes over </a:t>
            </a:r>
          </a:p>
        </p:txBody>
      </p:sp>
      <p:sp>
        <p:nvSpPr>
          <p:cNvPr id="4" name="Slide Number Placeholder 3"/>
          <p:cNvSpPr>
            <a:spLocks noGrp="1"/>
          </p:cNvSpPr>
          <p:nvPr>
            <p:ph type="sldNum" sz="quarter" idx="12"/>
          </p:nvPr>
        </p:nvSpPr>
        <p:spPr/>
        <p:txBody>
          <a:bodyPr/>
          <a:lstStyle/>
          <a:p>
            <a:fld id="{5BB7FB22-058F-48DC-B4B1-0EDCCA9D82E5}" type="slidenum">
              <a:rPr lang="en-US" smtClean="0"/>
              <a:pPr/>
              <a:t>17</a:t>
            </a:fld>
            <a:endParaRPr lang="en-US"/>
          </a:p>
        </p:txBody>
      </p:sp>
    </p:spTree>
    <p:extLst>
      <p:ext uri="{BB962C8B-B14F-4D97-AF65-F5344CB8AC3E}">
        <p14:creationId xmlns:p14="http://schemas.microsoft.com/office/powerpoint/2010/main" val="796328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a:t>
            </a:r>
            <a:r>
              <a:rPr lang="en-US" dirty="0"/>
              <a:t>Wounds</a:t>
            </a:r>
          </a:p>
        </p:txBody>
      </p:sp>
      <p:sp>
        <p:nvSpPr>
          <p:cNvPr id="3" name="Content Placeholder 2"/>
          <p:cNvSpPr>
            <a:spLocks noGrp="1"/>
          </p:cNvSpPr>
          <p:nvPr>
            <p:ph idx="1"/>
          </p:nvPr>
        </p:nvSpPr>
        <p:spPr/>
        <p:txBody>
          <a:bodyPr/>
          <a:lstStyle/>
          <a:p>
            <a:r>
              <a:rPr lang="en-US" dirty="0" smtClean="0"/>
              <a:t>Three </a:t>
            </a:r>
            <a:r>
              <a:rPr lang="en-US" dirty="0"/>
              <a:t>types of </a:t>
            </a:r>
            <a:r>
              <a:rPr lang="en-US" dirty="0" smtClean="0"/>
              <a:t>bleeding</a:t>
            </a:r>
          </a:p>
          <a:p>
            <a:pPr lvl="1"/>
            <a:r>
              <a:rPr lang="en-US" dirty="0" smtClean="0"/>
              <a:t>Capillary </a:t>
            </a:r>
            <a:r>
              <a:rPr lang="en-US" dirty="0"/>
              <a:t>– blood oozes </a:t>
            </a:r>
            <a:r>
              <a:rPr lang="en-US" dirty="0" smtClean="0"/>
              <a:t>slowly</a:t>
            </a:r>
          </a:p>
          <a:p>
            <a:pPr lvl="1"/>
            <a:r>
              <a:rPr lang="en-US" dirty="0" smtClean="0"/>
              <a:t>Venus </a:t>
            </a:r>
            <a:r>
              <a:rPr lang="en-US" dirty="0"/>
              <a:t>– blood flows </a:t>
            </a:r>
            <a:r>
              <a:rPr lang="en-US" dirty="0" smtClean="0"/>
              <a:t>steadily</a:t>
            </a:r>
          </a:p>
          <a:p>
            <a:pPr lvl="1"/>
            <a:r>
              <a:rPr lang="en-US" dirty="0" smtClean="0"/>
              <a:t>Arterial </a:t>
            </a:r>
            <a:r>
              <a:rPr lang="en-US" dirty="0"/>
              <a:t>– blood spurts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18</a:t>
            </a:fld>
            <a:endParaRPr lang="en-US"/>
          </a:p>
        </p:txBody>
      </p:sp>
    </p:spTree>
    <p:extLst>
      <p:ext uri="{BB962C8B-B14F-4D97-AF65-F5344CB8AC3E}">
        <p14:creationId xmlns:p14="http://schemas.microsoft.com/office/powerpoint/2010/main" val="4221609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Wounds </a:t>
            </a:r>
            <a:r>
              <a:rPr lang="en-US" sz="2400" dirty="0" smtClean="0"/>
              <a:t>(continued)</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smtClean="0"/>
              <a:t>Wound attention</a:t>
            </a:r>
          </a:p>
          <a:p>
            <a:pPr lvl="1"/>
            <a:r>
              <a:rPr lang="en-US" dirty="0" smtClean="0"/>
              <a:t>Use </a:t>
            </a:r>
            <a:r>
              <a:rPr lang="en-US" dirty="0"/>
              <a:t>gloves to protect against disease and </a:t>
            </a:r>
            <a:r>
              <a:rPr lang="en-US" dirty="0" smtClean="0"/>
              <a:t>infection</a:t>
            </a:r>
          </a:p>
          <a:p>
            <a:pPr lvl="1"/>
            <a:r>
              <a:rPr lang="en-US" dirty="0" smtClean="0"/>
              <a:t>Cover </a:t>
            </a:r>
            <a:r>
              <a:rPr lang="en-US" dirty="0"/>
              <a:t>the wound with sterile gauze and apply pressure (most bleeding should stop within a few </a:t>
            </a:r>
            <a:r>
              <a:rPr lang="en-US" dirty="0" smtClean="0"/>
              <a:t>minutes)</a:t>
            </a:r>
          </a:p>
          <a:p>
            <a:pPr lvl="1"/>
            <a:r>
              <a:rPr lang="en-US" dirty="0" smtClean="0"/>
              <a:t>If </a:t>
            </a:r>
            <a:r>
              <a:rPr lang="en-US" dirty="0"/>
              <a:t>an arm or a leg is involved, elevate the injury above the level of the heart while continually applying pressure to the </a:t>
            </a:r>
            <a:r>
              <a:rPr lang="en-US" dirty="0" smtClean="0"/>
              <a:t>wound</a:t>
            </a:r>
          </a:p>
          <a:p>
            <a:pPr lvl="1"/>
            <a:r>
              <a:rPr lang="en-US" dirty="0" smtClean="0"/>
              <a:t>Use </a:t>
            </a:r>
            <a:r>
              <a:rPr lang="en-US" dirty="0"/>
              <a:t>a pressure bandage to hold pressure on the </a:t>
            </a:r>
            <a:r>
              <a:rPr lang="en-US" dirty="0" smtClean="0"/>
              <a:t>wound</a:t>
            </a:r>
          </a:p>
          <a:p>
            <a:pPr lvl="1"/>
            <a:r>
              <a:rPr lang="en-US" dirty="0" smtClean="0"/>
              <a:t>Wrap </a:t>
            </a:r>
            <a:r>
              <a:rPr lang="en-US" dirty="0"/>
              <a:t>the bandage in a spiral pattern, snugly over the dressing, but not so tight that it cuts off </a:t>
            </a:r>
            <a:r>
              <a:rPr lang="en-US" dirty="0" smtClean="0"/>
              <a:t>circulation</a:t>
            </a:r>
          </a:p>
          <a:p>
            <a:pPr lvl="1"/>
            <a:r>
              <a:rPr lang="en-US" dirty="0" smtClean="0"/>
              <a:t>Apply </a:t>
            </a:r>
            <a:r>
              <a:rPr lang="en-US" dirty="0"/>
              <a:t>another dressing with another bandage over it if the blood soaks through the first </a:t>
            </a:r>
            <a:r>
              <a:rPr lang="en-US" dirty="0" smtClean="0"/>
              <a:t>bandage</a:t>
            </a:r>
          </a:p>
          <a:p>
            <a:pPr lvl="1"/>
            <a:r>
              <a:rPr lang="en-US" dirty="0" smtClean="0"/>
              <a:t>Find </a:t>
            </a:r>
            <a:r>
              <a:rPr lang="en-US" dirty="0"/>
              <a:t>a pressure point and apply pressure to slow the blood flow if the bleeding from an arm or leg cannot be controlled</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19</a:t>
            </a:fld>
            <a:endParaRPr lang="en-US"/>
          </a:p>
        </p:txBody>
      </p:sp>
    </p:spTree>
    <p:extLst>
      <p:ext uri="{BB962C8B-B14F-4D97-AF65-F5344CB8AC3E}">
        <p14:creationId xmlns:p14="http://schemas.microsoft.com/office/powerpoint/2010/main" val="3502661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4294967295"/>
          </p:nvPr>
        </p:nvSpPr>
        <p:spPr>
          <a:xfrm>
            <a:off x="685800" y="609600"/>
            <a:ext cx="8229600" cy="5211763"/>
          </a:xfrm>
        </p:spPr>
        <p:txBody>
          <a:bodyPr/>
          <a:lstStyle/>
          <a:p>
            <a:pPr marL="0" indent="0">
              <a:lnSpc>
                <a:spcPct val="80000"/>
              </a:lnSpc>
              <a:spcBef>
                <a:spcPct val="20000"/>
              </a:spcBef>
              <a:buSzPct val="85000"/>
              <a:buFont typeface="Wingdings 2" pitchFamily="18" charset="2"/>
              <a:buNone/>
              <a:defRPr/>
            </a:pPr>
            <a:r>
              <a:rPr lang="en-US" sz="1500" b="1" dirty="0"/>
              <a:t>Copyright and Terms of Service</a:t>
            </a:r>
          </a:p>
          <a:p>
            <a:pPr marL="274320" indent="-274320">
              <a:lnSpc>
                <a:spcPct val="80000"/>
              </a:lnSpc>
              <a:spcBef>
                <a:spcPct val="20000"/>
              </a:spcBef>
              <a:buSzPct val="85000"/>
              <a:defRPr/>
            </a:pPr>
            <a:endParaRPr lang="en-US" sz="1500" dirty="0"/>
          </a:p>
          <a:p>
            <a:pPr marL="0" indent="0">
              <a:lnSpc>
                <a:spcPct val="80000"/>
              </a:lnSpc>
              <a:spcBef>
                <a:spcPct val="20000"/>
              </a:spcBef>
              <a:buSzPct val="85000"/>
              <a:buFont typeface="Wingdings 2" pitchFamily="18" charset="2"/>
              <a:buNone/>
              <a:defRPr/>
            </a:pPr>
            <a:r>
              <a:rPr lang="en-US" sz="1500" dirty="0"/>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ct val="20000"/>
              </a:spcBef>
              <a:spcAft>
                <a:spcPts val="0"/>
              </a:spcAft>
              <a:buSzPct val="85000"/>
              <a:buFont typeface="Wingdings 2" pitchFamily="18" charset="2"/>
              <a:buNone/>
              <a:defRPr/>
            </a:pPr>
            <a:endParaRPr lang="en-US" sz="1500" dirty="0"/>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3)  Any portion reproduced must be reproduced in its entirety and remain unedited, unaltered and unchanged in any way.</a:t>
            </a:r>
          </a:p>
          <a:p>
            <a:pPr marL="274320" indent="-274320" eaLnBrk="1" fontAlgn="auto" hangingPunct="1">
              <a:lnSpc>
                <a:spcPct val="80000"/>
              </a:lnSpc>
              <a:spcBef>
                <a:spcPct val="20000"/>
              </a:spcBef>
              <a:spcAft>
                <a:spcPts val="0"/>
              </a:spcAft>
              <a:buSzPct val="85000"/>
              <a:buFont typeface="Wingdings 2" pitchFamily="18" charset="2"/>
              <a:buNone/>
              <a:defRPr/>
            </a:pPr>
            <a:r>
              <a:rPr lang="en-US" sz="15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eaLnBrk="1" fontAlgn="auto" hangingPunct="1">
              <a:lnSpc>
                <a:spcPct val="80000"/>
              </a:lnSpc>
              <a:spcBef>
                <a:spcPct val="20000"/>
              </a:spcBef>
              <a:spcAft>
                <a:spcPts val="0"/>
              </a:spcAft>
              <a:buSzPct val="85000"/>
              <a:buFont typeface="Wingdings 2" pitchFamily="18" charset="2"/>
              <a:buNone/>
              <a:defRPr/>
            </a:pPr>
            <a:r>
              <a:rPr lang="en-US" sz="1500" dirty="0"/>
              <a:t>Private entities or persons located in Texas that are </a:t>
            </a:r>
            <a:r>
              <a:rPr lang="en-US" sz="1500" b="1" dirty="0"/>
              <a:t>not</a:t>
            </a:r>
            <a:r>
              <a:rPr lang="en-US" sz="1500" dirty="0"/>
              <a:t> Texas public school districts, Texas Education Service Centers, or Texas charter schools or any entity, whether public or private, educational or non-educational, located </a:t>
            </a:r>
            <a:r>
              <a:rPr lang="en-US" sz="1500" b="1" dirty="0"/>
              <a:t>outside the state of Texas</a:t>
            </a:r>
            <a:r>
              <a:rPr lang="en-US" sz="1500" dirty="0"/>
              <a:t> </a:t>
            </a:r>
            <a:r>
              <a:rPr lang="en-US" sz="1500" i="1" dirty="0"/>
              <a:t>MUST</a:t>
            </a:r>
            <a:r>
              <a:rPr lang="en-US" sz="1500" dirty="0"/>
              <a:t> obtain written approval from TEA and will be required to enter into a license agreement that may involve the payment of a licensing fee or a royalty.</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a:buFont typeface="Wingdings 2" pitchFamily="18" charset="2"/>
              <a:buNone/>
              <a:defRPr/>
            </a:pPr>
            <a:r>
              <a:rPr lang="en-US" sz="1500" dirty="0"/>
              <a:t>Contact </a:t>
            </a:r>
            <a:r>
              <a:rPr lang="en-US" sz="1500" b="1" dirty="0">
                <a:hlinkClick r:id="rId2" tooltip="copyrights@tea.state.tx.us"/>
              </a:rPr>
              <a:t>TEA Copyrights</a:t>
            </a:r>
            <a:r>
              <a:rPr lang="en-US" sz="1500" dirty="0"/>
              <a:t> with any questions you may have.</a:t>
            </a:r>
          </a:p>
        </p:txBody>
      </p:sp>
      <p:sp>
        <p:nvSpPr>
          <p:cNvPr id="6" name="Slide Number Placeholder 5"/>
          <p:cNvSpPr>
            <a:spLocks noGrp="1"/>
          </p:cNvSpPr>
          <p:nvPr>
            <p:ph type="sldNum" sz="quarter" idx="12"/>
          </p:nvPr>
        </p:nvSpPr>
        <p:spPr/>
        <p:txBody>
          <a:bodyPr/>
          <a:lstStyle/>
          <a:p>
            <a:fld id="{5BB7FB22-058F-48DC-B4B1-0EDCCA9D82E5}" type="slidenum">
              <a:rPr lang="en-US" smtClean="0"/>
              <a:pPr/>
              <a:t>2</a:t>
            </a:fld>
            <a:endParaRPr lang="en-US"/>
          </a:p>
        </p:txBody>
      </p:sp>
    </p:spTree>
    <p:extLst>
      <p:ext uri="{BB962C8B-B14F-4D97-AF65-F5344CB8AC3E}">
        <p14:creationId xmlns:p14="http://schemas.microsoft.com/office/powerpoint/2010/main" val="347327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Aid: Wounds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r>
              <a:rPr lang="en-US" dirty="0" smtClean="0"/>
              <a:t>Minor wounds</a:t>
            </a:r>
          </a:p>
          <a:p>
            <a:pPr lvl="1"/>
            <a:r>
              <a:rPr lang="en-US" dirty="0" smtClean="0"/>
              <a:t>Clean </a:t>
            </a:r>
            <a:r>
              <a:rPr lang="en-US" dirty="0"/>
              <a:t>with soap and water to prevent </a:t>
            </a:r>
            <a:r>
              <a:rPr lang="en-US" dirty="0" smtClean="0"/>
              <a:t>infection</a:t>
            </a:r>
          </a:p>
          <a:p>
            <a:pPr lvl="1"/>
            <a:r>
              <a:rPr lang="en-US" dirty="0" smtClean="0"/>
              <a:t>Flush </a:t>
            </a:r>
            <a:r>
              <a:rPr lang="en-US" dirty="0"/>
              <a:t>the wound with running </a:t>
            </a:r>
            <a:r>
              <a:rPr lang="en-US" dirty="0" smtClean="0"/>
              <a:t>water</a:t>
            </a:r>
          </a:p>
          <a:p>
            <a:pPr lvl="1"/>
            <a:r>
              <a:rPr lang="en-US" dirty="0" smtClean="0"/>
              <a:t>Apply </a:t>
            </a:r>
            <a:r>
              <a:rPr lang="en-US" dirty="0"/>
              <a:t>some antibiotic ointment to the </a:t>
            </a:r>
            <a:r>
              <a:rPr lang="en-US" dirty="0" smtClean="0"/>
              <a:t>wound</a:t>
            </a:r>
          </a:p>
          <a:p>
            <a:pPr lvl="1"/>
            <a:r>
              <a:rPr lang="en-US" dirty="0" smtClean="0"/>
              <a:t>Cover </a:t>
            </a:r>
            <a:r>
              <a:rPr lang="en-US" dirty="0"/>
              <a:t>the wound with a sterile dressing and a bandage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20</a:t>
            </a:fld>
            <a:endParaRPr lang="en-US"/>
          </a:p>
        </p:txBody>
      </p:sp>
    </p:spTree>
    <p:extLst>
      <p:ext uri="{BB962C8B-B14F-4D97-AF65-F5344CB8AC3E}">
        <p14:creationId xmlns:p14="http://schemas.microsoft.com/office/powerpoint/2010/main" val="4185143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Wounds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Amputations</a:t>
            </a:r>
            <a:endParaRPr lang="en-US" dirty="0"/>
          </a:p>
          <a:p>
            <a:pPr lvl="1"/>
            <a:r>
              <a:rPr lang="en-US" dirty="0" smtClean="0"/>
              <a:t>Control </a:t>
            </a:r>
            <a:r>
              <a:rPr lang="en-US" dirty="0"/>
              <a:t>the </a:t>
            </a:r>
            <a:r>
              <a:rPr lang="en-US" dirty="0" smtClean="0"/>
              <a:t>bleeding</a:t>
            </a:r>
          </a:p>
          <a:p>
            <a:pPr lvl="1"/>
            <a:r>
              <a:rPr lang="en-US" dirty="0" smtClean="0"/>
              <a:t>Wrap </a:t>
            </a:r>
            <a:r>
              <a:rPr lang="en-US" dirty="0"/>
              <a:t>the amputated area with a dry, sterile </a:t>
            </a:r>
            <a:r>
              <a:rPr lang="en-US" dirty="0" smtClean="0"/>
              <a:t>dressing</a:t>
            </a:r>
          </a:p>
          <a:p>
            <a:pPr lvl="1"/>
            <a:r>
              <a:rPr lang="en-US" dirty="0" smtClean="0"/>
              <a:t>Recover </a:t>
            </a:r>
            <a:r>
              <a:rPr lang="en-US" dirty="0"/>
              <a:t>the amputated part and wrap it in a dry, sterile dressing or clean </a:t>
            </a:r>
            <a:r>
              <a:rPr lang="en-US" dirty="0" smtClean="0"/>
              <a:t>cloth</a:t>
            </a:r>
          </a:p>
          <a:p>
            <a:pPr lvl="1"/>
            <a:r>
              <a:rPr lang="en-US" dirty="0" smtClean="0"/>
              <a:t>Place </a:t>
            </a:r>
            <a:r>
              <a:rPr lang="en-US" dirty="0"/>
              <a:t>the amputated part in a container and keep it cool by placing it on ice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21</a:t>
            </a:fld>
            <a:endParaRPr lang="en-US"/>
          </a:p>
        </p:txBody>
      </p:sp>
    </p:spTree>
    <p:extLst>
      <p:ext uri="{BB962C8B-B14F-4D97-AF65-F5344CB8AC3E}">
        <p14:creationId xmlns:p14="http://schemas.microsoft.com/office/powerpoint/2010/main" val="2137607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Wounds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Imbedded </a:t>
            </a:r>
            <a:r>
              <a:rPr lang="en-US" dirty="0"/>
              <a:t>or Impaled </a:t>
            </a:r>
            <a:r>
              <a:rPr lang="en-US" dirty="0" smtClean="0"/>
              <a:t>object</a:t>
            </a:r>
          </a:p>
          <a:p>
            <a:pPr lvl="1"/>
            <a:r>
              <a:rPr lang="en-US" dirty="0" smtClean="0"/>
              <a:t>Leave </a:t>
            </a:r>
            <a:r>
              <a:rPr lang="en-US" dirty="0"/>
              <a:t>the impaled object in </a:t>
            </a:r>
            <a:r>
              <a:rPr lang="en-US" dirty="0" smtClean="0"/>
              <a:t>place</a:t>
            </a:r>
          </a:p>
          <a:p>
            <a:pPr lvl="1"/>
            <a:r>
              <a:rPr lang="en-US" dirty="0" smtClean="0"/>
              <a:t>Stabilize </a:t>
            </a:r>
            <a:r>
              <a:rPr lang="en-US" dirty="0"/>
              <a:t>the impaled object to prevent movement which can cause more </a:t>
            </a:r>
            <a:r>
              <a:rPr lang="en-US" dirty="0" smtClean="0"/>
              <a:t>damage</a:t>
            </a:r>
          </a:p>
          <a:p>
            <a:pPr lvl="1"/>
            <a:r>
              <a:rPr lang="en-US" dirty="0" smtClean="0"/>
              <a:t>Control </a:t>
            </a:r>
            <a:r>
              <a:rPr lang="en-US" dirty="0"/>
              <a:t>the bleeding by placing pressure around the </a:t>
            </a:r>
            <a:r>
              <a:rPr lang="en-US" dirty="0" smtClean="0"/>
              <a:t>object</a:t>
            </a:r>
          </a:p>
          <a:p>
            <a:pPr lvl="1"/>
            <a:r>
              <a:rPr lang="en-US" dirty="0" smtClean="0"/>
              <a:t>Wrap </a:t>
            </a:r>
            <a:r>
              <a:rPr lang="en-US" dirty="0"/>
              <a:t>the area with gauze or a clean cloth in order to stabilize the object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22</a:t>
            </a:fld>
            <a:endParaRPr lang="en-US"/>
          </a:p>
        </p:txBody>
      </p:sp>
    </p:spTree>
    <p:extLst>
      <p:ext uri="{BB962C8B-B14F-4D97-AF65-F5344CB8AC3E}">
        <p14:creationId xmlns:p14="http://schemas.microsoft.com/office/powerpoint/2010/main" val="2543364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Shock</a:t>
            </a:r>
          </a:p>
        </p:txBody>
      </p:sp>
      <p:sp>
        <p:nvSpPr>
          <p:cNvPr id="3" name="Content Placeholder 2"/>
          <p:cNvSpPr>
            <a:spLocks noGrp="1"/>
          </p:cNvSpPr>
          <p:nvPr>
            <p:ph idx="1"/>
          </p:nvPr>
        </p:nvSpPr>
        <p:spPr/>
        <p:txBody>
          <a:bodyPr>
            <a:normAutofit fontScale="92500" lnSpcReduction="20000"/>
          </a:bodyPr>
          <a:lstStyle/>
          <a:p>
            <a:r>
              <a:rPr lang="en-US" dirty="0" smtClean="0"/>
              <a:t>Affects </a:t>
            </a:r>
            <a:r>
              <a:rPr lang="en-US" dirty="0"/>
              <a:t>the circulatory </a:t>
            </a:r>
            <a:r>
              <a:rPr lang="en-US" dirty="0" smtClean="0"/>
              <a:t>system</a:t>
            </a:r>
          </a:p>
          <a:p>
            <a:pPr lvl="1"/>
            <a:r>
              <a:rPr lang="en-US" dirty="0" smtClean="0"/>
              <a:t>Heart</a:t>
            </a:r>
            <a:endParaRPr lang="en-US" dirty="0"/>
          </a:p>
          <a:p>
            <a:pPr lvl="1"/>
            <a:r>
              <a:rPr lang="en-US" dirty="0" smtClean="0"/>
              <a:t>Vessels</a:t>
            </a:r>
            <a:endParaRPr lang="en-US" dirty="0"/>
          </a:p>
          <a:p>
            <a:pPr lvl="1"/>
            <a:r>
              <a:rPr lang="en-US" dirty="0" smtClean="0"/>
              <a:t>Blood</a:t>
            </a:r>
            <a:endParaRPr lang="en-US" dirty="0"/>
          </a:p>
          <a:p>
            <a:r>
              <a:rPr lang="en-US" dirty="0" smtClean="0"/>
              <a:t>Classified as</a:t>
            </a:r>
          </a:p>
          <a:p>
            <a:pPr lvl="1"/>
            <a:r>
              <a:rPr lang="en-US" dirty="0" smtClean="0"/>
              <a:t>Pump </a:t>
            </a:r>
            <a:r>
              <a:rPr lang="en-US" dirty="0"/>
              <a:t>failure – happens during a cardiac arrest when the heart does not pump enough </a:t>
            </a:r>
            <a:r>
              <a:rPr lang="en-US" dirty="0" smtClean="0"/>
              <a:t>blood</a:t>
            </a:r>
          </a:p>
          <a:p>
            <a:pPr lvl="1"/>
            <a:r>
              <a:rPr lang="en-US" dirty="0" smtClean="0"/>
              <a:t>Fluid </a:t>
            </a:r>
            <a:r>
              <a:rPr lang="en-US" dirty="0"/>
              <a:t>loss – caused by vomiting, diarrhea, or lack of </a:t>
            </a:r>
            <a:r>
              <a:rPr lang="en-US" dirty="0" smtClean="0"/>
              <a:t>water</a:t>
            </a:r>
          </a:p>
          <a:p>
            <a:pPr lvl="1"/>
            <a:r>
              <a:rPr lang="en-US" dirty="0" smtClean="0"/>
              <a:t>Pipe </a:t>
            </a:r>
            <a:r>
              <a:rPr lang="en-US" dirty="0"/>
              <a:t>Failure – a spinal cord injury or severe allergic reaction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23</a:t>
            </a:fld>
            <a:endParaRPr lang="en-US"/>
          </a:p>
        </p:txBody>
      </p:sp>
    </p:spTree>
    <p:extLst>
      <p:ext uri="{BB962C8B-B14F-4D97-AF65-F5344CB8AC3E}">
        <p14:creationId xmlns:p14="http://schemas.microsoft.com/office/powerpoint/2010/main" val="334464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a:t>
            </a:r>
            <a:r>
              <a:rPr lang="en-US" dirty="0" smtClean="0"/>
              <a:t>Shock </a:t>
            </a:r>
            <a:r>
              <a:rPr lang="en-US" sz="2400" dirty="0" smtClean="0"/>
              <a:t>(continued)</a:t>
            </a:r>
            <a:endParaRPr lang="en-US" sz="2400" dirty="0"/>
          </a:p>
        </p:txBody>
      </p:sp>
      <p:sp>
        <p:nvSpPr>
          <p:cNvPr id="3" name="Content Placeholder 2"/>
          <p:cNvSpPr>
            <a:spLocks noGrp="1"/>
          </p:cNvSpPr>
          <p:nvPr>
            <p:ph idx="1"/>
          </p:nvPr>
        </p:nvSpPr>
        <p:spPr/>
        <p:txBody>
          <a:bodyPr>
            <a:normAutofit/>
          </a:bodyPr>
          <a:lstStyle/>
          <a:p>
            <a:r>
              <a:rPr lang="en-US" dirty="0" smtClean="0"/>
              <a:t>Do </a:t>
            </a:r>
            <a:r>
              <a:rPr lang="en-US" dirty="0"/>
              <a:t>not wait for symptoms instead immediately treat victims for </a:t>
            </a:r>
            <a:r>
              <a:rPr lang="en-US" dirty="0" smtClean="0"/>
              <a:t>shock</a:t>
            </a:r>
          </a:p>
          <a:p>
            <a:r>
              <a:rPr lang="en-US" dirty="0" smtClean="0"/>
              <a:t>Symptoms</a:t>
            </a:r>
            <a:endParaRPr lang="en-US" dirty="0"/>
          </a:p>
          <a:p>
            <a:pPr lvl="1"/>
            <a:r>
              <a:rPr lang="en-US" dirty="0" smtClean="0"/>
              <a:t>Anxiety/restlessness</a:t>
            </a:r>
            <a:endParaRPr lang="en-US" dirty="0"/>
          </a:p>
          <a:p>
            <a:pPr lvl="1"/>
            <a:r>
              <a:rPr lang="en-US" dirty="0" smtClean="0"/>
              <a:t>Pale lips</a:t>
            </a:r>
          </a:p>
          <a:p>
            <a:pPr lvl="1"/>
            <a:r>
              <a:rPr lang="en-US" dirty="0" smtClean="0"/>
              <a:t>Rapid breathing</a:t>
            </a:r>
          </a:p>
          <a:p>
            <a:pPr lvl="1"/>
            <a:r>
              <a:rPr lang="en-US" dirty="0" smtClean="0"/>
              <a:t>Pale </a:t>
            </a:r>
            <a:r>
              <a:rPr lang="en-US" dirty="0"/>
              <a:t>and cold or clammy </a:t>
            </a:r>
            <a:r>
              <a:rPr lang="en-US" dirty="0" smtClean="0"/>
              <a:t>skin</a:t>
            </a:r>
          </a:p>
          <a:p>
            <a:pPr lvl="1"/>
            <a:r>
              <a:rPr lang="en-US" dirty="0" smtClean="0"/>
              <a:t>Rapid </a:t>
            </a:r>
            <a:r>
              <a:rPr lang="en-US" dirty="0"/>
              <a:t>pulse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24</a:t>
            </a:fld>
            <a:endParaRPr lang="en-US"/>
          </a:p>
        </p:txBody>
      </p:sp>
    </p:spTree>
    <p:extLst>
      <p:ext uri="{BB962C8B-B14F-4D97-AF65-F5344CB8AC3E}">
        <p14:creationId xmlns:p14="http://schemas.microsoft.com/office/powerpoint/2010/main" val="2975088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Shock </a:t>
            </a:r>
            <a:r>
              <a:rPr lang="en-US" sz="2400" dirty="0"/>
              <a:t>(continued)</a:t>
            </a:r>
            <a:endParaRPr lang="en-US" dirty="0"/>
          </a:p>
        </p:txBody>
      </p:sp>
      <p:sp>
        <p:nvSpPr>
          <p:cNvPr id="3" name="Content Placeholder 2"/>
          <p:cNvSpPr>
            <a:spLocks noGrp="1"/>
          </p:cNvSpPr>
          <p:nvPr>
            <p:ph idx="1"/>
          </p:nvPr>
        </p:nvSpPr>
        <p:spPr/>
        <p:txBody>
          <a:bodyPr>
            <a:normAutofit/>
          </a:bodyPr>
          <a:lstStyle/>
          <a:p>
            <a:r>
              <a:rPr lang="en-US" dirty="0" smtClean="0"/>
              <a:t>Treatment</a:t>
            </a:r>
            <a:endParaRPr lang="en-US" dirty="0"/>
          </a:p>
          <a:p>
            <a:pPr lvl="1"/>
            <a:r>
              <a:rPr lang="en-US" dirty="0" smtClean="0"/>
              <a:t>Attend </a:t>
            </a:r>
            <a:r>
              <a:rPr lang="en-US" dirty="0"/>
              <a:t>to any immediate life threatening </a:t>
            </a:r>
            <a:r>
              <a:rPr lang="en-US" dirty="0" smtClean="0"/>
              <a:t>injuries</a:t>
            </a:r>
          </a:p>
          <a:p>
            <a:pPr lvl="1"/>
            <a:r>
              <a:rPr lang="en-US" dirty="0" smtClean="0"/>
              <a:t>Lay </a:t>
            </a:r>
            <a:r>
              <a:rPr lang="en-US" dirty="0"/>
              <a:t>alert and/or responsive victims on their backs when </a:t>
            </a:r>
            <a:r>
              <a:rPr lang="en-US" dirty="0" smtClean="0"/>
              <a:t>appropriate</a:t>
            </a:r>
          </a:p>
          <a:p>
            <a:pPr lvl="1"/>
            <a:r>
              <a:rPr lang="en-US" dirty="0" smtClean="0"/>
              <a:t>Elevate </a:t>
            </a:r>
            <a:r>
              <a:rPr lang="en-US" dirty="0"/>
              <a:t>the victim’s legs 6 to 12 inches to move blood from the legs to the </a:t>
            </a:r>
            <a:r>
              <a:rPr lang="en-US" dirty="0" smtClean="0"/>
              <a:t>heart</a:t>
            </a:r>
          </a:p>
          <a:p>
            <a:pPr lvl="1"/>
            <a:r>
              <a:rPr lang="en-US" dirty="0" smtClean="0"/>
              <a:t>Place </a:t>
            </a:r>
            <a:r>
              <a:rPr lang="en-US" dirty="0"/>
              <a:t>a nonresponsive or vomiting victim on his or her left side in the recovery </a:t>
            </a:r>
            <a:r>
              <a:rPr lang="en-US" dirty="0" smtClean="0"/>
              <a:t>position</a:t>
            </a:r>
          </a:p>
          <a:p>
            <a:pPr lvl="1"/>
            <a:r>
              <a:rPr lang="en-US" dirty="0" smtClean="0"/>
              <a:t>Wrap </a:t>
            </a:r>
            <a:r>
              <a:rPr lang="en-US" dirty="0"/>
              <a:t>the victim with blankets to prevent heat </a:t>
            </a:r>
            <a:r>
              <a:rPr lang="en-US" dirty="0" smtClean="0"/>
              <a:t>loss</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25</a:t>
            </a:fld>
            <a:endParaRPr lang="en-US"/>
          </a:p>
        </p:txBody>
      </p:sp>
    </p:spTree>
    <p:extLst>
      <p:ext uri="{BB962C8B-B14F-4D97-AF65-F5344CB8AC3E}">
        <p14:creationId xmlns:p14="http://schemas.microsoft.com/office/powerpoint/2010/main" val="2504450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Shock </a:t>
            </a:r>
            <a:r>
              <a:rPr lang="en-US" sz="2400" dirty="0"/>
              <a:t>(continued)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Anaphylactic shock</a:t>
            </a:r>
          </a:p>
          <a:p>
            <a:pPr lvl="1"/>
            <a:r>
              <a:rPr lang="en-US" dirty="0" smtClean="0"/>
              <a:t>Caused </a:t>
            </a:r>
            <a:r>
              <a:rPr lang="en-US" dirty="0"/>
              <a:t>by a severe allergic reaction to a substance either eaten or </a:t>
            </a:r>
            <a:r>
              <a:rPr lang="en-US" dirty="0" smtClean="0"/>
              <a:t>ingested</a:t>
            </a:r>
          </a:p>
          <a:p>
            <a:pPr lvl="1"/>
            <a:r>
              <a:rPr lang="en-US" dirty="0" smtClean="0"/>
              <a:t>Examples</a:t>
            </a:r>
            <a:endParaRPr lang="en-US" dirty="0"/>
          </a:p>
          <a:p>
            <a:pPr lvl="2"/>
            <a:r>
              <a:rPr lang="en-US" dirty="0" smtClean="0"/>
              <a:t>Medications</a:t>
            </a:r>
            <a:endParaRPr lang="en-US" dirty="0"/>
          </a:p>
          <a:p>
            <a:pPr lvl="2"/>
            <a:r>
              <a:rPr lang="en-US" dirty="0" smtClean="0"/>
              <a:t>Foods</a:t>
            </a:r>
            <a:endParaRPr lang="en-US" dirty="0"/>
          </a:p>
          <a:p>
            <a:pPr lvl="2"/>
            <a:r>
              <a:rPr lang="en-US" dirty="0" smtClean="0"/>
              <a:t>Insect stings</a:t>
            </a:r>
          </a:p>
          <a:p>
            <a:pPr lvl="2"/>
            <a:r>
              <a:rPr lang="en-US" dirty="0" smtClean="0"/>
              <a:t>Medical dyes</a:t>
            </a:r>
          </a:p>
          <a:p>
            <a:pPr lvl="1"/>
            <a:r>
              <a:rPr lang="en-US" dirty="0" smtClean="0"/>
              <a:t>Life-threatening</a:t>
            </a:r>
            <a:r>
              <a:rPr lang="en-US" dirty="0"/>
              <a:t>, requires immediate medical </a:t>
            </a:r>
            <a:r>
              <a:rPr lang="en-US" dirty="0" smtClean="0"/>
              <a:t>care</a:t>
            </a:r>
          </a:p>
          <a:p>
            <a:pPr lvl="1"/>
            <a:r>
              <a:rPr lang="en-US" dirty="0" smtClean="0"/>
              <a:t>Signs </a:t>
            </a:r>
            <a:r>
              <a:rPr lang="en-US" dirty="0"/>
              <a:t>and symptoms could appear within minutes of </a:t>
            </a:r>
            <a:r>
              <a:rPr lang="en-US" dirty="0" smtClean="0"/>
              <a:t>contact</a:t>
            </a:r>
          </a:p>
          <a:p>
            <a:pPr lvl="2"/>
            <a:r>
              <a:rPr lang="en-US" dirty="0" smtClean="0"/>
              <a:t>Difficulty breathing</a:t>
            </a:r>
          </a:p>
          <a:p>
            <a:pPr lvl="2"/>
            <a:r>
              <a:rPr lang="en-US" dirty="0" smtClean="0"/>
              <a:t>Shortness </a:t>
            </a:r>
            <a:r>
              <a:rPr lang="en-US" dirty="0"/>
              <a:t>of breath and </a:t>
            </a:r>
            <a:r>
              <a:rPr lang="en-US" dirty="0" smtClean="0"/>
              <a:t>wheezing</a:t>
            </a:r>
          </a:p>
          <a:p>
            <a:pPr lvl="2"/>
            <a:r>
              <a:rPr lang="en-US" dirty="0" smtClean="0"/>
              <a:t>Itching</a:t>
            </a:r>
            <a:r>
              <a:rPr lang="en-US" dirty="0"/>
              <a:t>, rash, or </a:t>
            </a:r>
            <a:r>
              <a:rPr lang="en-US" dirty="0" smtClean="0"/>
              <a:t>hives</a:t>
            </a:r>
          </a:p>
          <a:p>
            <a:pPr lvl="2"/>
            <a:r>
              <a:rPr lang="en-US" dirty="0" smtClean="0"/>
              <a:t>Swelling </a:t>
            </a:r>
            <a:r>
              <a:rPr lang="en-US" dirty="0"/>
              <a:t>of the tongue, mouth, and throat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26</a:t>
            </a:fld>
            <a:endParaRPr lang="en-US"/>
          </a:p>
        </p:txBody>
      </p:sp>
    </p:spTree>
    <p:extLst>
      <p:ext uri="{BB962C8B-B14F-4D97-AF65-F5344CB8AC3E}">
        <p14:creationId xmlns:p14="http://schemas.microsoft.com/office/powerpoint/2010/main" val="3429875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Burns</a:t>
            </a:r>
          </a:p>
        </p:txBody>
      </p:sp>
      <p:sp>
        <p:nvSpPr>
          <p:cNvPr id="3" name="Content Placeholder 2"/>
          <p:cNvSpPr>
            <a:spLocks noGrp="1"/>
          </p:cNvSpPr>
          <p:nvPr>
            <p:ph idx="1"/>
          </p:nvPr>
        </p:nvSpPr>
        <p:spPr/>
        <p:txBody>
          <a:bodyPr>
            <a:normAutofit fontScale="92500" lnSpcReduction="20000"/>
          </a:bodyPr>
          <a:lstStyle/>
          <a:p>
            <a:r>
              <a:rPr lang="en-US" dirty="0" smtClean="0"/>
              <a:t>Tissue </a:t>
            </a:r>
            <a:r>
              <a:rPr lang="en-US" dirty="0"/>
              <a:t>receives more thermal energy than it can </a:t>
            </a:r>
            <a:r>
              <a:rPr lang="en-US" dirty="0" smtClean="0"/>
              <a:t>absorb</a:t>
            </a:r>
          </a:p>
          <a:p>
            <a:r>
              <a:rPr lang="en-US" dirty="0" smtClean="0"/>
              <a:t>Types</a:t>
            </a:r>
            <a:endParaRPr lang="en-US" dirty="0"/>
          </a:p>
          <a:p>
            <a:pPr lvl="1"/>
            <a:r>
              <a:rPr lang="en-US" dirty="0" smtClean="0"/>
              <a:t>Heat</a:t>
            </a:r>
            <a:endParaRPr lang="en-US" dirty="0"/>
          </a:p>
          <a:p>
            <a:pPr lvl="1"/>
            <a:r>
              <a:rPr lang="en-US" dirty="0" smtClean="0"/>
              <a:t>Chemical</a:t>
            </a:r>
            <a:endParaRPr lang="en-US" dirty="0"/>
          </a:p>
          <a:p>
            <a:pPr lvl="1"/>
            <a:r>
              <a:rPr lang="en-US" dirty="0" smtClean="0"/>
              <a:t>Electrical</a:t>
            </a:r>
            <a:endParaRPr lang="en-US" dirty="0"/>
          </a:p>
          <a:p>
            <a:r>
              <a:rPr lang="en-US" dirty="0" smtClean="0"/>
              <a:t>Levels</a:t>
            </a:r>
            <a:endParaRPr lang="en-US" dirty="0"/>
          </a:p>
          <a:p>
            <a:pPr lvl="1"/>
            <a:r>
              <a:rPr lang="en-US" dirty="0" smtClean="0"/>
              <a:t>First </a:t>
            </a:r>
            <a:r>
              <a:rPr lang="en-US" dirty="0"/>
              <a:t>degree (</a:t>
            </a:r>
            <a:r>
              <a:rPr lang="en-US" dirty="0" smtClean="0"/>
              <a:t>superficial)</a:t>
            </a:r>
          </a:p>
          <a:p>
            <a:pPr lvl="1"/>
            <a:r>
              <a:rPr lang="en-US" dirty="0" smtClean="0"/>
              <a:t>Second </a:t>
            </a:r>
            <a:r>
              <a:rPr lang="en-US" dirty="0"/>
              <a:t>degree (partial </a:t>
            </a:r>
            <a:r>
              <a:rPr lang="en-US" dirty="0" smtClean="0"/>
              <a:t>thickness)</a:t>
            </a:r>
          </a:p>
          <a:p>
            <a:pPr lvl="1"/>
            <a:r>
              <a:rPr lang="en-US" dirty="0" smtClean="0"/>
              <a:t>Third </a:t>
            </a:r>
            <a:r>
              <a:rPr lang="en-US" dirty="0"/>
              <a:t>degree (full thickness)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27</a:t>
            </a:fld>
            <a:endParaRPr lang="en-US"/>
          </a:p>
        </p:txBody>
      </p:sp>
    </p:spTree>
    <p:extLst>
      <p:ext uri="{BB962C8B-B14F-4D97-AF65-F5344CB8AC3E}">
        <p14:creationId xmlns:p14="http://schemas.microsoft.com/office/powerpoint/2010/main" val="1471172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a:t>
            </a:r>
            <a:r>
              <a:rPr lang="en-US" dirty="0" smtClean="0"/>
              <a:t>Burns</a:t>
            </a:r>
            <a:r>
              <a:rPr lang="en-US" sz="2400" dirty="0" smtClean="0"/>
              <a:t> (continued)</a:t>
            </a:r>
            <a:endParaRPr lang="en-US" sz="2400" dirty="0"/>
          </a:p>
        </p:txBody>
      </p:sp>
      <p:sp>
        <p:nvSpPr>
          <p:cNvPr id="3" name="Content Placeholder 2"/>
          <p:cNvSpPr>
            <a:spLocks noGrp="1"/>
          </p:cNvSpPr>
          <p:nvPr>
            <p:ph idx="1"/>
          </p:nvPr>
        </p:nvSpPr>
        <p:spPr/>
        <p:txBody>
          <a:bodyPr>
            <a:normAutofit/>
          </a:bodyPr>
          <a:lstStyle/>
          <a:p>
            <a:r>
              <a:rPr lang="en-US" dirty="0" smtClean="0"/>
              <a:t>General Information</a:t>
            </a:r>
          </a:p>
          <a:p>
            <a:pPr lvl="1"/>
            <a:r>
              <a:rPr lang="en-US" dirty="0" smtClean="0"/>
              <a:t>Rule </a:t>
            </a:r>
            <a:r>
              <a:rPr lang="en-US" dirty="0"/>
              <a:t>of palm – the palm represents about 1 percent of the total body </a:t>
            </a:r>
            <a:r>
              <a:rPr lang="en-US" dirty="0" smtClean="0"/>
              <a:t>surface</a:t>
            </a:r>
          </a:p>
          <a:p>
            <a:pPr lvl="1"/>
            <a:r>
              <a:rPr lang="en-US" dirty="0" smtClean="0"/>
              <a:t>Burns </a:t>
            </a:r>
            <a:r>
              <a:rPr lang="en-US" dirty="0"/>
              <a:t>on the face, feet, and genitals are more </a:t>
            </a:r>
            <a:r>
              <a:rPr lang="en-US" dirty="0" smtClean="0"/>
              <a:t>severe</a:t>
            </a:r>
          </a:p>
          <a:p>
            <a:pPr lvl="1"/>
            <a:r>
              <a:rPr lang="en-US" dirty="0" smtClean="0"/>
              <a:t>Burns </a:t>
            </a:r>
            <a:r>
              <a:rPr lang="en-US" dirty="0"/>
              <a:t>can be more severe for small children and the </a:t>
            </a:r>
            <a:r>
              <a:rPr lang="en-US" dirty="0" smtClean="0"/>
              <a:t>elderly</a:t>
            </a:r>
          </a:p>
          <a:p>
            <a:pPr lvl="1"/>
            <a:r>
              <a:rPr lang="en-US" dirty="0" smtClean="0"/>
              <a:t>Preexisting </a:t>
            </a:r>
            <a:r>
              <a:rPr lang="en-US" dirty="0"/>
              <a:t>conditions may affect the severity of the </a:t>
            </a:r>
            <a:r>
              <a:rPr lang="en-US" dirty="0" smtClean="0"/>
              <a:t>burn</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28</a:t>
            </a:fld>
            <a:endParaRPr lang="en-US"/>
          </a:p>
        </p:txBody>
      </p:sp>
    </p:spTree>
    <p:extLst>
      <p:ext uri="{BB962C8B-B14F-4D97-AF65-F5344CB8AC3E}">
        <p14:creationId xmlns:p14="http://schemas.microsoft.com/office/powerpoint/2010/main" val="1955360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Burns</a:t>
            </a:r>
            <a:r>
              <a:rPr lang="en-US" sz="2400" dirty="0"/>
              <a: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Treatment</a:t>
            </a:r>
            <a:endParaRPr lang="en-US" dirty="0"/>
          </a:p>
          <a:p>
            <a:pPr lvl="1"/>
            <a:r>
              <a:rPr lang="en-US" dirty="0" smtClean="0"/>
              <a:t>Determine </a:t>
            </a:r>
            <a:r>
              <a:rPr lang="en-US" dirty="0"/>
              <a:t>the depth, location, and size of the </a:t>
            </a:r>
            <a:r>
              <a:rPr lang="en-US" dirty="0" smtClean="0"/>
              <a:t>burn</a:t>
            </a:r>
          </a:p>
          <a:p>
            <a:pPr lvl="1"/>
            <a:r>
              <a:rPr lang="en-US" dirty="0" smtClean="0"/>
              <a:t>First </a:t>
            </a:r>
            <a:r>
              <a:rPr lang="en-US" dirty="0"/>
              <a:t>degree </a:t>
            </a:r>
            <a:r>
              <a:rPr lang="en-US" dirty="0" smtClean="0"/>
              <a:t>burns</a:t>
            </a:r>
          </a:p>
          <a:p>
            <a:pPr lvl="2"/>
            <a:r>
              <a:rPr lang="en-US" dirty="0" smtClean="0"/>
              <a:t>Immerse </a:t>
            </a:r>
            <a:r>
              <a:rPr lang="en-US" dirty="0"/>
              <a:t>the affected area in cool water or apply a cold, wet cloth until the burn is pain </a:t>
            </a:r>
            <a:r>
              <a:rPr lang="en-US" dirty="0" smtClean="0"/>
              <a:t>free</a:t>
            </a:r>
          </a:p>
          <a:p>
            <a:pPr lvl="2"/>
            <a:r>
              <a:rPr lang="en-US" dirty="0" smtClean="0"/>
              <a:t>Apply </a:t>
            </a:r>
            <a:r>
              <a:rPr lang="en-US" dirty="0"/>
              <a:t>an aloe </a:t>
            </a:r>
            <a:r>
              <a:rPr lang="en-US" dirty="0" err="1"/>
              <a:t>vera</a:t>
            </a:r>
            <a:r>
              <a:rPr lang="en-US" dirty="0"/>
              <a:t> gel or skin </a:t>
            </a:r>
            <a:r>
              <a:rPr lang="en-US" dirty="0" smtClean="0"/>
              <a:t>moisturizer</a:t>
            </a:r>
          </a:p>
          <a:p>
            <a:pPr lvl="1"/>
            <a:r>
              <a:rPr lang="en-US" dirty="0" smtClean="0"/>
              <a:t>Small </a:t>
            </a:r>
            <a:r>
              <a:rPr lang="en-US" dirty="0"/>
              <a:t>second degree </a:t>
            </a:r>
            <a:r>
              <a:rPr lang="en-US" dirty="0" smtClean="0"/>
              <a:t>burns</a:t>
            </a:r>
          </a:p>
          <a:p>
            <a:pPr lvl="2"/>
            <a:r>
              <a:rPr lang="en-US" dirty="0" smtClean="0"/>
              <a:t>Apply </a:t>
            </a:r>
            <a:r>
              <a:rPr lang="en-US" dirty="0"/>
              <a:t>an antibiotic </a:t>
            </a:r>
            <a:r>
              <a:rPr lang="en-US" dirty="0" smtClean="0"/>
              <a:t>ointment</a:t>
            </a:r>
          </a:p>
          <a:p>
            <a:pPr lvl="2"/>
            <a:r>
              <a:rPr lang="en-US" dirty="0" smtClean="0"/>
              <a:t>Cover </a:t>
            </a:r>
            <a:r>
              <a:rPr lang="en-US" dirty="0"/>
              <a:t>the burn with a dry, sterile </a:t>
            </a:r>
            <a:r>
              <a:rPr lang="en-US" dirty="0" smtClean="0"/>
              <a:t>dressing</a:t>
            </a:r>
          </a:p>
          <a:p>
            <a:pPr lvl="1"/>
            <a:r>
              <a:rPr lang="en-US" dirty="0" smtClean="0"/>
              <a:t>Large </a:t>
            </a:r>
            <a:r>
              <a:rPr lang="en-US" dirty="0"/>
              <a:t>second degree and third degree </a:t>
            </a:r>
            <a:r>
              <a:rPr lang="en-US" dirty="0" smtClean="0"/>
              <a:t>burns</a:t>
            </a:r>
          </a:p>
          <a:p>
            <a:pPr lvl="2"/>
            <a:r>
              <a:rPr lang="en-US" dirty="0" smtClean="0"/>
              <a:t>Cover </a:t>
            </a:r>
            <a:r>
              <a:rPr lang="en-US" dirty="0"/>
              <a:t>with a dry, sterile </a:t>
            </a:r>
            <a:r>
              <a:rPr lang="en-US" dirty="0" smtClean="0"/>
              <a:t>dressing</a:t>
            </a:r>
          </a:p>
          <a:p>
            <a:pPr lvl="2"/>
            <a:r>
              <a:rPr lang="en-US" dirty="0" smtClean="0"/>
              <a:t>Bandage </a:t>
            </a:r>
            <a:r>
              <a:rPr lang="en-US" dirty="0"/>
              <a:t>loosely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29</a:t>
            </a:fld>
            <a:endParaRPr lang="en-US"/>
          </a:p>
        </p:txBody>
      </p:sp>
    </p:spTree>
    <p:extLst>
      <p:ext uri="{BB962C8B-B14F-4D97-AF65-F5344CB8AC3E}">
        <p14:creationId xmlns:p14="http://schemas.microsoft.com/office/powerpoint/2010/main" val="298311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a:t>
            </a:r>
          </a:p>
        </p:txBody>
      </p:sp>
      <p:sp>
        <p:nvSpPr>
          <p:cNvPr id="3" name="Content Placeholder 2"/>
          <p:cNvSpPr>
            <a:spLocks noGrp="1"/>
          </p:cNvSpPr>
          <p:nvPr>
            <p:ph idx="1"/>
          </p:nvPr>
        </p:nvSpPr>
        <p:spPr/>
        <p:txBody>
          <a:bodyPr/>
          <a:lstStyle/>
          <a:p>
            <a:r>
              <a:rPr lang="en-US" dirty="0" smtClean="0"/>
              <a:t>Check </a:t>
            </a:r>
            <a:r>
              <a:rPr lang="en-US" dirty="0"/>
              <a:t>the scene for </a:t>
            </a:r>
            <a:r>
              <a:rPr lang="en-US" dirty="0" smtClean="0"/>
              <a:t>safety</a:t>
            </a:r>
          </a:p>
          <a:p>
            <a:pPr lvl="1"/>
            <a:r>
              <a:rPr lang="en-US" dirty="0" smtClean="0"/>
              <a:t>Before </a:t>
            </a:r>
            <a:r>
              <a:rPr lang="en-US" dirty="0"/>
              <a:t>giving CPR, make sure that the scene is safe for you and for the </a:t>
            </a:r>
            <a:r>
              <a:rPr lang="en-US" dirty="0" smtClean="0"/>
              <a:t>victim</a:t>
            </a:r>
          </a:p>
          <a:p>
            <a:pPr lvl="1"/>
            <a:r>
              <a:rPr lang="en-US" dirty="0" smtClean="0"/>
              <a:t>Example </a:t>
            </a:r>
            <a:r>
              <a:rPr lang="en-US" dirty="0"/>
              <a:t>– for a roadway accident, make sure that there is no traffic in the area that could injure you or the </a:t>
            </a:r>
            <a:r>
              <a:rPr lang="en-US" dirty="0" smtClean="0"/>
              <a:t>victim</a:t>
            </a:r>
          </a:p>
          <a:p>
            <a:pPr lvl="1"/>
            <a:r>
              <a:rPr lang="en-US" dirty="0" smtClean="0"/>
              <a:t>Do </a:t>
            </a:r>
            <a:r>
              <a:rPr lang="en-US" dirty="0"/>
              <a:t>not become a victim yourself</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a:t>
            </a:fld>
            <a:endParaRPr lang="en-US"/>
          </a:p>
        </p:txBody>
      </p:sp>
    </p:spTree>
    <p:extLst>
      <p:ext uri="{BB962C8B-B14F-4D97-AF65-F5344CB8AC3E}">
        <p14:creationId xmlns:p14="http://schemas.microsoft.com/office/powerpoint/2010/main" val="282833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Burns</a:t>
            </a:r>
            <a:r>
              <a:rPr lang="en-US" sz="2400" dirty="0"/>
              <a:t> (continued)</a:t>
            </a:r>
            <a:endParaRPr lang="en-US" dirty="0"/>
          </a:p>
        </p:txBody>
      </p:sp>
      <p:sp>
        <p:nvSpPr>
          <p:cNvPr id="3" name="Content Placeholder 2"/>
          <p:cNvSpPr>
            <a:spLocks noGrp="1"/>
          </p:cNvSpPr>
          <p:nvPr>
            <p:ph idx="1"/>
          </p:nvPr>
        </p:nvSpPr>
        <p:spPr/>
        <p:txBody>
          <a:bodyPr>
            <a:normAutofit/>
          </a:bodyPr>
          <a:lstStyle/>
          <a:p>
            <a:r>
              <a:rPr lang="en-US" dirty="0" smtClean="0"/>
              <a:t>Treatment (continued)</a:t>
            </a:r>
            <a:endParaRPr lang="en-US" dirty="0"/>
          </a:p>
          <a:p>
            <a:pPr lvl="1"/>
            <a:r>
              <a:rPr lang="en-US" dirty="0" smtClean="0"/>
              <a:t>Chemical burns</a:t>
            </a:r>
          </a:p>
          <a:p>
            <a:pPr lvl="2"/>
            <a:r>
              <a:rPr lang="en-US" dirty="0" smtClean="0"/>
              <a:t>Remove </a:t>
            </a:r>
            <a:r>
              <a:rPr lang="en-US" dirty="0"/>
              <a:t>the chemical as quickly as possible (brush off any dry or powdered chemical from the victim’s </a:t>
            </a:r>
            <a:r>
              <a:rPr lang="en-US" dirty="0" smtClean="0"/>
              <a:t>skin)</a:t>
            </a:r>
          </a:p>
          <a:p>
            <a:pPr lvl="2"/>
            <a:r>
              <a:rPr lang="en-US" dirty="0" smtClean="0"/>
              <a:t>Remove </a:t>
            </a:r>
            <a:r>
              <a:rPr lang="en-US" dirty="0"/>
              <a:t>any contaminated clothing or jewelry before flushing the burn </a:t>
            </a:r>
            <a:r>
              <a:rPr lang="en-US" dirty="0" smtClean="0"/>
              <a:t>area</a:t>
            </a:r>
          </a:p>
          <a:p>
            <a:pPr lvl="2"/>
            <a:r>
              <a:rPr lang="en-US" dirty="0" smtClean="0"/>
              <a:t>Immediately </a:t>
            </a:r>
            <a:r>
              <a:rPr lang="en-US" dirty="0"/>
              <a:t>flush the victim’s skin with </a:t>
            </a:r>
            <a:r>
              <a:rPr lang="en-US" dirty="0" smtClean="0"/>
              <a:t>water</a:t>
            </a:r>
          </a:p>
          <a:p>
            <a:pPr lvl="2"/>
            <a:r>
              <a:rPr lang="en-US" dirty="0" smtClean="0"/>
              <a:t>Cover </a:t>
            </a:r>
            <a:r>
              <a:rPr lang="en-US" dirty="0"/>
              <a:t>the burn with a dry, sterile dressing</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30</a:t>
            </a:fld>
            <a:endParaRPr lang="en-US"/>
          </a:p>
        </p:txBody>
      </p:sp>
    </p:spTree>
    <p:extLst>
      <p:ext uri="{BB962C8B-B14F-4D97-AF65-F5344CB8AC3E}">
        <p14:creationId xmlns:p14="http://schemas.microsoft.com/office/powerpoint/2010/main" val="2788828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Burns</a:t>
            </a:r>
            <a:r>
              <a:rPr lang="en-US" sz="2400" dirty="0"/>
              <a: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Treatment (continued)</a:t>
            </a:r>
            <a:endParaRPr lang="en-US" dirty="0"/>
          </a:p>
          <a:p>
            <a:pPr lvl="1"/>
            <a:r>
              <a:rPr lang="en-US" dirty="0" smtClean="0"/>
              <a:t>Electrical burn</a:t>
            </a:r>
          </a:p>
          <a:p>
            <a:pPr lvl="2"/>
            <a:r>
              <a:rPr lang="en-US" dirty="0" smtClean="0"/>
              <a:t>Remember </a:t>
            </a:r>
            <a:r>
              <a:rPr lang="en-US" dirty="0"/>
              <a:t>that electrical current travels along the path of least resistance, often through blood vessels and nerves until it finds an </a:t>
            </a:r>
            <a:r>
              <a:rPr lang="en-US" dirty="0" smtClean="0"/>
              <a:t>outlet</a:t>
            </a:r>
          </a:p>
          <a:p>
            <a:pPr lvl="2"/>
            <a:r>
              <a:rPr lang="en-US" dirty="0" smtClean="0"/>
              <a:t>Make </a:t>
            </a:r>
            <a:r>
              <a:rPr lang="en-US" dirty="0"/>
              <a:t>sure that the location is safe by disconnecting or unplugging the source of </a:t>
            </a:r>
            <a:r>
              <a:rPr lang="en-US" dirty="0" smtClean="0"/>
              <a:t>electricity</a:t>
            </a:r>
          </a:p>
          <a:p>
            <a:pPr lvl="2"/>
            <a:r>
              <a:rPr lang="en-US" dirty="0" smtClean="0"/>
              <a:t>Check </a:t>
            </a:r>
            <a:r>
              <a:rPr lang="en-US" dirty="0"/>
              <a:t>if the victim is responsive and </a:t>
            </a:r>
            <a:r>
              <a:rPr lang="en-US" dirty="0" smtClean="0"/>
              <a:t>breathing</a:t>
            </a:r>
          </a:p>
          <a:p>
            <a:pPr lvl="2"/>
            <a:r>
              <a:rPr lang="en-US" dirty="0" smtClean="0"/>
              <a:t>Check </a:t>
            </a:r>
            <a:r>
              <a:rPr lang="en-US" dirty="0"/>
              <a:t>the victim for a possible spinal injury if he or she fell during </a:t>
            </a:r>
            <a:r>
              <a:rPr lang="en-US" dirty="0" smtClean="0"/>
              <a:t>electrocution</a:t>
            </a:r>
          </a:p>
          <a:p>
            <a:pPr lvl="2"/>
            <a:r>
              <a:rPr lang="en-US" dirty="0" smtClean="0"/>
              <a:t>Treat </a:t>
            </a:r>
            <a:r>
              <a:rPr lang="en-US" dirty="0"/>
              <a:t>for </a:t>
            </a:r>
            <a:r>
              <a:rPr lang="en-US" dirty="0" smtClean="0"/>
              <a:t>shock</a:t>
            </a:r>
          </a:p>
          <a:p>
            <a:pPr lvl="2"/>
            <a:r>
              <a:rPr lang="en-US" dirty="0" smtClean="0"/>
              <a:t>Cover </a:t>
            </a:r>
            <a:r>
              <a:rPr lang="en-US" dirty="0"/>
              <a:t>the burn with a sterile </a:t>
            </a:r>
            <a:r>
              <a:rPr lang="en-US" dirty="0" smtClean="0"/>
              <a:t>dressing</a:t>
            </a:r>
          </a:p>
          <a:p>
            <a:pPr lvl="2"/>
            <a:r>
              <a:rPr lang="en-US" dirty="0" smtClean="0"/>
              <a:t>Bandage </a:t>
            </a:r>
            <a:r>
              <a:rPr lang="en-US" dirty="0"/>
              <a:t>loosely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31</a:t>
            </a:fld>
            <a:endParaRPr lang="en-US"/>
          </a:p>
        </p:txBody>
      </p:sp>
    </p:spTree>
    <p:extLst>
      <p:ext uri="{BB962C8B-B14F-4D97-AF65-F5344CB8AC3E}">
        <p14:creationId xmlns:p14="http://schemas.microsoft.com/office/powerpoint/2010/main" val="3498824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Aid: Poisoning</a:t>
            </a:r>
          </a:p>
        </p:txBody>
      </p:sp>
      <p:sp>
        <p:nvSpPr>
          <p:cNvPr id="3" name="Content Placeholder 2"/>
          <p:cNvSpPr>
            <a:spLocks noGrp="1"/>
          </p:cNvSpPr>
          <p:nvPr>
            <p:ph idx="1"/>
          </p:nvPr>
        </p:nvSpPr>
        <p:spPr/>
        <p:txBody>
          <a:bodyPr>
            <a:normAutofit fontScale="92500"/>
          </a:bodyPr>
          <a:lstStyle/>
          <a:p>
            <a:r>
              <a:rPr lang="en-US" dirty="0" smtClean="0"/>
              <a:t>Factors </a:t>
            </a:r>
            <a:r>
              <a:rPr lang="en-US" dirty="0"/>
              <a:t>affecting </a:t>
            </a:r>
            <a:r>
              <a:rPr lang="en-US" dirty="0" smtClean="0"/>
              <a:t>care</a:t>
            </a:r>
          </a:p>
          <a:p>
            <a:pPr lvl="1"/>
            <a:r>
              <a:rPr lang="en-US" dirty="0" smtClean="0"/>
              <a:t>The </a:t>
            </a:r>
            <a:r>
              <a:rPr lang="en-US" dirty="0"/>
              <a:t>age and the size of the victim (poisoning is usually intentional when it happens to </a:t>
            </a:r>
            <a:r>
              <a:rPr lang="en-US" dirty="0" smtClean="0"/>
              <a:t>adults)</a:t>
            </a:r>
          </a:p>
          <a:p>
            <a:pPr lvl="1"/>
            <a:r>
              <a:rPr lang="en-US" dirty="0" smtClean="0"/>
              <a:t>The </a:t>
            </a:r>
            <a:r>
              <a:rPr lang="en-US" dirty="0"/>
              <a:t>type of poison that was ingested (some substances cause immediate </a:t>
            </a:r>
            <a:r>
              <a:rPr lang="en-US" dirty="0" smtClean="0"/>
              <a:t>damage)</a:t>
            </a:r>
          </a:p>
          <a:p>
            <a:pPr lvl="1"/>
            <a:r>
              <a:rPr lang="en-US" dirty="0" smtClean="0"/>
              <a:t>The </a:t>
            </a:r>
            <a:r>
              <a:rPr lang="en-US" dirty="0"/>
              <a:t>amount of the poison </a:t>
            </a:r>
            <a:r>
              <a:rPr lang="en-US" dirty="0" smtClean="0"/>
              <a:t>ingested</a:t>
            </a:r>
          </a:p>
          <a:p>
            <a:pPr lvl="1"/>
            <a:r>
              <a:rPr lang="en-US" dirty="0" smtClean="0"/>
              <a:t>The </a:t>
            </a:r>
            <a:r>
              <a:rPr lang="en-US" dirty="0"/>
              <a:t>amount of time that the poison has been </a:t>
            </a:r>
            <a:r>
              <a:rPr lang="en-US" dirty="0" smtClean="0"/>
              <a:t>ingested</a:t>
            </a:r>
          </a:p>
          <a:p>
            <a:r>
              <a:rPr lang="en-US" dirty="0" smtClean="0"/>
              <a:t>Contact </a:t>
            </a:r>
            <a:r>
              <a:rPr lang="en-US" dirty="0"/>
              <a:t>the Poison Control help number for further instructions 1-800-222-1222</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32</a:t>
            </a:fld>
            <a:endParaRPr lang="en-US"/>
          </a:p>
        </p:txBody>
      </p:sp>
    </p:spTree>
    <p:extLst>
      <p:ext uri="{BB962C8B-B14F-4D97-AF65-F5344CB8AC3E}">
        <p14:creationId xmlns:p14="http://schemas.microsoft.com/office/powerpoint/2010/main" val="2086366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First Aid: </a:t>
            </a:r>
            <a:r>
              <a:rPr lang="en-US" dirty="0"/>
              <a:t>Cold and Heat Emergencies</a:t>
            </a:r>
          </a:p>
        </p:txBody>
      </p:sp>
      <p:sp>
        <p:nvSpPr>
          <p:cNvPr id="3" name="Content Placeholder 2"/>
          <p:cNvSpPr>
            <a:spLocks noGrp="1"/>
          </p:cNvSpPr>
          <p:nvPr>
            <p:ph idx="1"/>
          </p:nvPr>
        </p:nvSpPr>
        <p:spPr/>
        <p:txBody>
          <a:bodyPr>
            <a:normAutofit fontScale="92500" lnSpcReduction="10000"/>
          </a:bodyPr>
          <a:lstStyle/>
          <a:p>
            <a:r>
              <a:rPr lang="en-US" dirty="0" smtClean="0"/>
              <a:t>Frostbite</a:t>
            </a:r>
            <a:endParaRPr lang="en-US" dirty="0"/>
          </a:p>
          <a:p>
            <a:pPr lvl="1"/>
            <a:r>
              <a:rPr lang="en-US" dirty="0" smtClean="0"/>
              <a:t>Occurs </a:t>
            </a:r>
            <a:r>
              <a:rPr lang="en-US" dirty="0"/>
              <a:t>when the skin </a:t>
            </a:r>
            <a:r>
              <a:rPr lang="en-US" dirty="0" smtClean="0"/>
              <a:t>freezes</a:t>
            </a:r>
          </a:p>
          <a:p>
            <a:pPr lvl="1"/>
            <a:r>
              <a:rPr lang="en-US" dirty="0" smtClean="0"/>
              <a:t>Causes </a:t>
            </a:r>
            <a:r>
              <a:rPr lang="en-US" dirty="0"/>
              <a:t>the skin to become numb and turn grey or waxy </a:t>
            </a:r>
            <a:r>
              <a:rPr lang="en-US" dirty="0" smtClean="0"/>
              <a:t>white</a:t>
            </a:r>
          </a:p>
          <a:p>
            <a:pPr lvl="1"/>
            <a:r>
              <a:rPr lang="en-US" dirty="0" smtClean="0"/>
              <a:t>May </a:t>
            </a:r>
            <a:r>
              <a:rPr lang="en-US" dirty="0"/>
              <a:t>cause the victim to feel stiff and </a:t>
            </a:r>
            <a:r>
              <a:rPr lang="en-US" dirty="0" smtClean="0"/>
              <a:t>cold</a:t>
            </a:r>
          </a:p>
          <a:p>
            <a:pPr lvl="1"/>
            <a:r>
              <a:rPr lang="en-US" dirty="0" smtClean="0"/>
              <a:t>Usually </a:t>
            </a:r>
            <a:r>
              <a:rPr lang="en-US" dirty="0"/>
              <a:t>effects the </a:t>
            </a:r>
            <a:r>
              <a:rPr lang="en-US" dirty="0" smtClean="0"/>
              <a:t>extremities</a:t>
            </a:r>
          </a:p>
          <a:p>
            <a:pPr lvl="1"/>
            <a:r>
              <a:rPr lang="en-US" dirty="0" smtClean="0"/>
              <a:t>Treatment</a:t>
            </a:r>
            <a:endParaRPr lang="en-US" dirty="0"/>
          </a:p>
          <a:p>
            <a:pPr lvl="2"/>
            <a:r>
              <a:rPr lang="en-US" dirty="0" smtClean="0"/>
              <a:t>Get </a:t>
            </a:r>
            <a:r>
              <a:rPr lang="en-US" dirty="0"/>
              <a:t>the victim out of the </a:t>
            </a:r>
            <a:r>
              <a:rPr lang="en-US" dirty="0" smtClean="0"/>
              <a:t>cold</a:t>
            </a:r>
          </a:p>
          <a:p>
            <a:pPr lvl="2"/>
            <a:r>
              <a:rPr lang="en-US" dirty="0" smtClean="0"/>
              <a:t>Remove </a:t>
            </a:r>
            <a:r>
              <a:rPr lang="en-US" dirty="0"/>
              <a:t>all of the victim’s wet or constrictive </a:t>
            </a:r>
            <a:r>
              <a:rPr lang="en-US" dirty="0" smtClean="0"/>
              <a:t>clothing</a:t>
            </a:r>
          </a:p>
          <a:p>
            <a:pPr lvl="2"/>
            <a:r>
              <a:rPr lang="en-US" dirty="0" smtClean="0"/>
              <a:t>Place </a:t>
            </a:r>
            <a:r>
              <a:rPr lang="en-US" dirty="0"/>
              <a:t>a dry dressing between the victim’s affected fingers and/or </a:t>
            </a:r>
            <a:r>
              <a:rPr lang="en-US" dirty="0" smtClean="0"/>
              <a:t>toes</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33</a:t>
            </a:fld>
            <a:endParaRPr lang="en-US"/>
          </a:p>
        </p:txBody>
      </p:sp>
    </p:spTree>
    <p:extLst>
      <p:ext uri="{BB962C8B-B14F-4D97-AF65-F5344CB8AC3E}">
        <p14:creationId xmlns:p14="http://schemas.microsoft.com/office/powerpoint/2010/main" val="608522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Aid: Cold and Heat </a:t>
            </a:r>
            <a:r>
              <a:rPr lang="en-US" dirty="0" smtClean="0"/>
              <a:t>Emergencies </a:t>
            </a:r>
            <a:r>
              <a:rPr lang="en-US" sz="2700" dirty="0" smtClean="0"/>
              <a:t>(continued)</a:t>
            </a:r>
            <a:endParaRPr lang="en-US" sz="2700" dirty="0"/>
          </a:p>
        </p:txBody>
      </p:sp>
      <p:sp>
        <p:nvSpPr>
          <p:cNvPr id="3" name="Content Placeholder 2"/>
          <p:cNvSpPr>
            <a:spLocks noGrp="1"/>
          </p:cNvSpPr>
          <p:nvPr>
            <p:ph idx="1"/>
          </p:nvPr>
        </p:nvSpPr>
        <p:spPr/>
        <p:txBody>
          <a:bodyPr>
            <a:normAutofit fontScale="92500" lnSpcReduction="20000"/>
          </a:bodyPr>
          <a:lstStyle/>
          <a:p>
            <a:r>
              <a:rPr lang="en-US" dirty="0" smtClean="0"/>
              <a:t>Hypothermia</a:t>
            </a:r>
            <a:endParaRPr lang="en-US" dirty="0"/>
          </a:p>
          <a:p>
            <a:pPr lvl="1"/>
            <a:r>
              <a:rPr lang="en-US" dirty="0" smtClean="0"/>
              <a:t>The </a:t>
            </a:r>
            <a:r>
              <a:rPr lang="en-US" dirty="0"/>
              <a:t>victim’s body loses more heat than it </a:t>
            </a:r>
            <a:r>
              <a:rPr lang="en-US" dirty="0" smtClean="0"/>
              <a:t>produces</a:t>
            </a:r>
          </a:p>
          <a:p>
            <a:pPr lvl="1"/>
            <a:r>
              <a:rPr lang="en-US" dirty="0" smtClean="0"/>
              <a:t>Symptoms</a:t>
            </a:r>
            <a:endParaRPr lang="en-US" dirty="0"/>
          </a:p>
          <a:p>
            <a:pPr lvl="2"/>
            <a:r>
              <a:rPr lang="en-US" dirty="0" smtClean="0"/>
              <a:t>Shivering</a:t>
            </a:r>
            <a:endParaRPr lang="en-US" dirty="0"/>
          </a:p>
          <a:p>
            <a:pPr lvl="2"/>
            <a:r>
              <a:rPr lang="en-US" dirty="0" smtClean="0"/>
              <a:t>Confusion</a:t>
            </a:r>
            <a:endParaRPr lang="en-US" dirty="0"/>
          </a:p>
          <a:p>
            <a:pPr lvl="2"/>
            <a:r>
              <a:rPr lang="en-US" dirty="0" smtClean="0"/>
              <a:t>Cold skin</a:t>
            </a:r>
          </a:p>
          <a:p>
            <a:pPr lvl="1"/>
            <a:r>
              <a:rPr lang="en-US" dirty="0" smtClean="0"/>
              <a:t>Treatment</a:t>
            </a:r>
            <a:endParaRPr lang="en-US" dirty="0"/>
          </a:p>
          <a:p>
            <a:pPr lvl="2"/>
            <a:r>
              <a:rPr lang="en-US" dirty="0" smtClean="0"/>
              <a:t>Get </a:t>
            </a:r>
            <a:r>
              <a:rPr lang="en-US" dirty="0"/>
              <a:t>the victim out of the </a:t>
            </a:r>
            <a:r>
              <a:rPr lang="en-US" dirty="0" smtClean="0"/>
              <a:t>cold</a:t>
            </a:r>
          </a:p>
          <a:p>
            <a:pPr lvl="2"/>
            <a:r>
              <a:rPr lang="en-US" dirty="0" smtClean="0"/>
              <a:t>Remove </a:t>
            </a:r>
            <a:r>
              <a:rPr lang="en-US" dirty="0"/>
              <a:t>the victim’s wet </a:t>
            </a:r>
            <a:r>
              <a:rPr lang="en-US" dirty="0" smtClean="0"/>
              <a:t>clothes</a:t>
            </a:r>
          </a:p>
          <a:p>
            <a:pPr lvl="2"/>
            <a:r>
              <a:rPr lang="en-US" dirty="0" smtClean="0"/>
              <a:t>Warm </a:t>
            </a:r>
            <a:r>
              <a:rPr lang="en-US" dirty="0"/>
              <a:t>the victim with </a:t>
            </a:r>
            <a:r>
              <a:rPr lang="en-US" dirty="0" smtClean="0"/>
              <a:t>blankets</a:t>
            </a:r>
          </a:p>
          <a:p>
            <a:pPr lvl="2"/>
            <a:r>
              <a:rPr lang="en-US" dirty="0" smtClean="0"/>
              <a:t>Cover </a:t>
            </a:r>
            <a:r>
              <a:rPr lang="en-US" dirty="0"/>
              <a:t>the victim’s </a:t>
            </a:r>
            <a:r>
              <a:rPr lang="en-US" dirty="0" smtClean="0"/>
              <a:t>head</a:t>
            </a:r>
          </a:p>
          <a:p>
            <a:pPr lvl="2"/>
            <a:r>
              <a:rPr lang="en-US" dirty="0" smtClean="0"/>
              <a:t>Give </a:t>
            </a:r>
            <a:r>
              <a:rPr lang="en-US" dirty="0"/>
              <a:t>the victim a sugary drink</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34</a:t>
            </a:fld>
            <a:endParaRPr lang="en-US"/>
          </a:p>
        </p:txBody>
      </p:sp>
    </p:spTree>
    <p:extLst>
      <p:ext uri="{BB962C8B-B14F-4D97-AF65-F5344CB8AC3E}">
        <p14:creationId xmlns:p14="http://schemas.microsoft.com/office/powerpoint/2010/main" val="2247717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First Aid: Cold and Heat Emergencies </a:t>
            </a:r>
            <a:r>
              <a:rPr lang="en-US" sz="2700" dirty="0"/>
              <a:t>(continued)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Heat cramps</a:t>
            </a:r>
          </a:p>
          <a:p>
            <a:pPr lvl="1"/>
            <a:r>
              <a:rPr lang="en-US" dirty="0" smtClean="0"/>
              <a:t>Move </a:t>
            </a:r>
            <a:r>
              <a:rPr lang="en-US" dirty="0"/>
              <a:t>the victim to a cool </a:t>
            </a:r>
            <a:r>
              <a:rPr lang="en-US" dirty="0" smtClean="0"/>
              <a:t>area</a:t>
            </a:r>
          </a:p>
          <a:p>
            <a:pPr lvl="1"/>
            <a:r>
              <a:rPr lang="en-US" dirty="0" smtClean="0"/>
              <a:t>Stretch </a:t>
            </a:r>
            <a:r>
              <a:rPr lang="en-US" dirty="0"/>
              <a:t>the </a:t>
            </a:r>
            <a:r>
              <a:rPr lang="en-US" dirty="0" smtClean="0"/>
              <a:t>muscles</a:t>
            </a:r>
          </a:p>
          <a:p>
            <a:pPr lvl="1"/>
            <a:r>
              <a:rPr lang="en-US" dirty="0" smtClean="0"/>
              <a:t>Offer </a:t>
            </a:r>
            <a:r>
              <a:rPr lang="en-US" dirty="0"/>
              <a:t>the victim some water or a sports </a:t>
            </a:r>
            <a:r>
              <a:rPr lang="en-US" dirty="0" smtClean="0"/>
              <a:t>drink</a:t>
            </a:r>
          </a:p>
          <a:p>
            <a:r>
              <a:rPr lang="en-US" dirty="0" smtClean="0"/>
              <a:t>Heat exhaustion</a:t>
            </a:r>
          </a:p>
          <a:p>
            <a:pPr lvl="1"/>
            <a:r>
              <a:rPr lang="en-US" dirty="0" smtClean="0"/>
              <a:t>Move </a:t>
            </a:r>
            <a:r>
              <a:rPr lang="en-US" dirty="0"/>
              <a:t>the victim to a cool </a:t>
            </a:r>
            <a:r>
              <a:rPr lang="en-US" dirty="0" smtClean="0"/>
              <a:t>area</a:t>
            </a:r>
          </a:p>
          <a:p>
            <a:pPr lvl="1"/>
            <a:r>
              <a:rPr lang="en-US" dirty="0" smtClean="0"/>
              <a:t>Provide </a:t>
            </a:r>
            <a:r>
              <a:rPr lang="en-US" dirty="0"/>
              <a:t>the victim some water or a sports </a:t>
            </a:r>
            <a:r>
              <a:rPr lang="en-US" dirty="0" smtClean="0"/>
              <a:t>drink</a:t>
            </a:r>
          </a:p>
          <a:p>
            <a:pPr lvl="1"/>
            <a:r>
              <a:rPr lang="en-US" dirty="0" smtClean="0"/>
              <a:t>Have </a:t>
            </a:r>
            <a:r>
              <a:rPr lang="en-US" dirty="0"/>
              <a:t>the victim lie </a:t>
            </a:r>
            <a:r>
              <a:rPr lang="en-US" dirty="0" smtClean="0"/>
              <a:t>down</a:t>
            </a:r>
          </a:p>
          <a:p>
            <a:pPr lvl="1"/>
            <a:r>
              <a:rPr lang="en-US" dirty="0" smtClean="0"/>
              <a:t>Apply </a:t>
            </a:r>
            <a:r>
              <a:rPr lang="en-US" dirty="0"/>
              <a:t>a cool cloth to the victim’s head, neck, or groin </a:t>
            </a:r>
            <a:r>
              <a:rPr lang="en-US" dirty="0" smtClean="0"/>
              <a:t>area</a:t>
            </a:r>
          </a:p>
          <a:p>
            <a:r>
              <a:rPr lang="en-US" dirty="0" smtClean="0"/>
              <a:t>Heat stroke</a:t>
            </a:r>
          </a:p>
          <a:p>
            <a:pPr lvl="1"/>
            <a:r>
              <a:rPr lang="en-US" dirty="0" smtClean="0"/>
              <a:t>Move </a:t>
            </a:r>
            <a:r>
              <a:rPr lang="en-US" dirty="0"/>
              <a:t>the victim to a cool </a:t>
            </a:r>
            <a:r>
              <a:rPr lang="en-US" dirty="0" smtClean="0"/>
              <a:t>area</a:t>
            </a:r>
          </a:p>
          <a:p>
            <a:pPr lvl="1"/>
            <a:r>
              <a:rPr lang="en-US" dirty="0" smtClean="0"/>
              <a:t>Remove </a:t>
            </a:r>
            <a:r>
              <a:rPr lang="en-US" dirty="0"/>
              <a:t>any heavy clothing that the victim is </a:t>
            </a:r>
            <a:r>
              <a:rPr lang="en-US" dirty="0" smtClean="0"/>
              <a:t>wearing</a:t>
            </a:r>
          </a:p>
          <a:p>
            <a:pPr lvl="1"/>
            <a:r>
              <a:rPr lang="en-US" dirty="0" smtClean="0"/>
              <a:t>Cool </a:t>
            </a:r>
            <a:r>
              <a:rPr lang="en-US" dirty="0"/>
              <a:t>the victim rapidly by any means possible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35</a:t>
            </a:fld>
            <a:endParaRPr lang="en-US"/>
          </a:p>
        </p:txBody>
      </p:sp>
    </p:spTree>
    <p:extLst>
      <p:ext uri="{BB962C8B-B14F-4D97-AF65-F5344CB8AC3E}">
        <p14:creationId xmlns:p14="http://schemas.microsoft.com/office/powerpoint/2010/main" val="3126839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dirty="0"/>
              <a:t>American Heart Association </a:t>
            </a:r>
            <a:r>
              <a:rPr lang="en-US" u="sng" dirty="0">
                <a:hlinkClick r:id="rId2"/>
              </a:rPr>
              <a:t>www.americanheart.org/cpr</a:t>
            </a:r>
            <a:endParaRPr lang="en-US" dirty="0"/>
          </a:p>
          <a:p>
            <a:r>
              <a:rPr lang="en-US" dirty="0"/>
              <a:t>Texas Department of Criminal Justice, First Aid and Infection Control High School Pre-service, 2010</a:t>
            </a:r>
          </a:p>
          <a:p>
            <a:r>
              <a:rPr lang="en-US"/>
              <a:t>Do an Internet search for the following: baby center infant first aid CPR</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36</a:t>
            </a:fld>
            <a:endParaRPr lang="en-US"/>
          </a:p>
        </p:txBody>
      </p:sp>
    </p:spTree>
    <p:extLst>
      <p:ext uri="{BB962C8B-B14F-4D97-AF65-F5344CB8AC3E}">
        <p14:creationId xmlns:p14="http://schemas.microsoft.com/office/powerpoint/2010/main" val="1622143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a:t>
            </a:r>
            <a:r>
              <a:rPr lang="en-US" dirty="0" smtClean="0"/>
              <a:t>CPR </a:t>
            </a:r>
            <a:r>
              <a:rPr lang="en-US" sz="2400" dirty="0" smtClean="0"/>
              <a:t>(continued)</a:t>
            </a:r>
            <a:endParaRPr lang="en-US" sz="2400" dirty="0"/>
          </a:p>
        </p:txBody>
      </p:sp>
      <p:sp>
        <p:nvSpPr>
          <p:cNvPr id="3" name="Content Placeholder 2"/>
          <p:cNvSpPr>
            <a:spLocks noGrp="1"/>
          </p:cNvSpPr>
          <p:nvPr>
            <p:ph idx="1"/>
          </p:nvPr>
        </p:nvSpPr>
        <p:spPr/>
        <p:txBody>
          <a:bodyPr/>
          <a:lstStyle/>
          <a:p>
            <a:r>
              <a:rPr lang="en-US" dirty="0" smtClean="0"/>
              <a:t>Position </a:t>
            </a:r>
            <a:r>
              <a:rPr lang="en-US" dirty="0"/>
              <a:t>the </a:t>
            </a:r>
            <a:r>
              <a:rPr lang="en-US" dirty="0" smtClean="0"/>
              <a:t>body</a:t>
            </a:r>
          </a:p>
          <a:p>
            <a:pPr lvl="1"/>
            <a:r>
              <a:rPr lang="en-US" dirty="0" smtClean="0"/>
              <a:t>The </a:t>
            </a:r>
            <a:r>
              <a:rPr lang="en-US" dirty="0"/>
              <a:t>victim must be </a:t>
            </a:r>
            <a:r>
              <a:rPr lang="en-US" dirty="0" smtClean="0"/>
              <a:t>lying</a:t>
            </a:r>
          </a:p>
          <a:p>
            <a:pPr lvl="2"/>
            <a:r>
              <a:rPr lang="en-US" dirty="0" smtClean="0"/>
              <a:t>On </a:t>
            </a:r>
            <a:r>
              <a:rPr lang="en-US" dirty="0"/>
              <a:t>his or her back (if the victim is face down, roll him or her over onto his or her </a:t>
            </a:r>
            <a:r>
              <a:rPr lang="en-US" dirty="0" smtClean="0"/>
              <a:t>back)</a:t>
            </a:r>
          </a:p>
          <a:p>
            <a:pPr lvl="2"/>
            <a:r>
              <a:rPr lang="en-US" dirty="0" smtClean="0"/>
              <a:t>On </a:t>
            </a:r>
            <a:r>
              <a:rPr lang="en-US" dirty="0"/>
              <a:t>a firm, flat </a:t>
            </a:r>
            <a:r>
              <a:rPr lang="en-US" dirty="0" smtClean="0"/>
              <a:t>surface</a:t>
            </a:r>
          </a:p>
          <a:p>
            <a:pPr lvl="1"/>
            <a:r>
              <a:rPr lang="en-US" dirty="0" smtClean="0"/>
              <a:t>Kneel </a:t>
            </a:r>
            <a:r>
              <a:rPr lang="en-US" dirty="0"/>
              <a:t>at the victim’s </a:t>
            </a:r>
            <a:r>
              <a:rPr lang="en-US" dirty="0" smtClean="0"/>
              <a:t>side</a:t>
            </a:r>
          </a:p>
          <a:p>
            <a:pPr lvl="1"/>
            <a:r>
              <a:rPr lang="en-US" dirty="0" smtClean="0"/>
              <a:t>Remove </a:t>
            </a:r>
            <a:r>
              <a:rPr lang="en-US" dirty="0"/>
              <a:t>any restrictive clothing from the victim’s chest area</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4</a:t>
            </a:fld>
            <a:endParaRPr lang="en-US"/>
          </a:p>
        </p:txBody>
      </p:sp>
    </p:spTree>
    <p:extLst>
      <p:ext uri="{BB962C8B-B14F-4D97-AF65-F5344CB8AC3E}">
        <p14:creationId xmlns:p14="http://schemas.microsoft.com/office/powerpoint/2010/main" val="237418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Check </a:t>
            </a:r>
            <a:r>
              <a:rPr lang="en-US" dirty="0"/>
              <a:t>the victim for a response before giving </a:t>
            </a:r>
            <a:r>
              <a:rPr lang="en-US" dirty="0" smtClean="0"/>
              <a:t>CPR</a:t>
            </a:r>
          </a:p>
          <a:p>
            <a:pPr lvl="1"/>
            <a:r>
              <a:rPr lang="en-US" dirty="0" smtClean="0"/>
              <a:t>Tap </a:t>
            </a:r>
            <a:r>
              <a:rPr lang="en-US" dirty="0"/>
              <a:t>the victim and shout, “Are you okay</a:t>
            </a:r>
            <a:r>
              <a:rPr lang="en-US" dirty="0" smtClean="0"/>
              <a:t>?”</a:t>
            </a:r>
          </a:p>
          <a:p>
            <a:pPr lvl="1"/>
            <a:r>
              <a:rPr lang="en-US" dirty="0" smtClean="0"/>
              <a:t>Shake </a:t>
            </a:r>
            <a:r>
              <a:rPr lang="en-US" dirty="0"/>
              <a:t>the victim </a:t>
            </a:r>
            <a:r>
              <a:rPr lang="en-US" dirty="0" smtClean="0"/>
              <a:t>gently</a:t>
            </a:r>
          </a:p>
          <a:p>
            <a:pPr lvl="1"/>
            <a:r>
              <a:rPr lang="en-US" dirty="0" smtClean="0"/>
              <a:t>If </a:t>
            </a:r>
            <a:r>
              <a:rPr lang="en-US" dirty="0"/>
              <a:t>the victim does not respond, get help on the way as soon as possible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5</a:t>
            </a:fld>
            <a:endParaRPr lang="en-US"/>
          </a:p>
        </p:txBody>
      </p:sp>
    </p:spTree>
    <p:extLst>
      <p:ext uri="{BB962C8B-B14F-4D97-AF65-F5344CB8AC3E}">
        <p14:creationId xmlns:p14="http://schemas.microsoft.com/office/powerpoint/2010/main" val="49572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Get </a:t>
            </a:r>
            <a:r>
              <a:rPr lang="en-US" dirty="0"/>
              <a:t>help by following the appropriate </a:t>
            </a:r>
            <a:r>
              <a:rPr lang="en-US" dirty="0" smtClean="0"/>
              <a:t>steps</a:t>
            </a:r>
          </a:p>
          <a:p>
            <a:pPr lvl="1"/>
            <a:r>
              <a:rPr lang="en-US" dirty="0" smtClean="0"/>
              <a:t>Notify </a:t>
            </a:r>
            <a:r>
              <a:rPr lang="en-US" dirty="0"/>
              <a:t>dispatch that you need emergency medical service (EMS) or Fire Service en route to the </a:t>
            </a:r>
            <a:r>
              <a:rPr lang="en-US" dirty="0" smtClean="0"/>
              <a:t>scene</a:t>
            </a:r>
          </a:p>
          <a:p>
            <a:pPr lvl="1"/>
            <a:r>
              <a:rPr lang="en-US" dirty="0" smtClean="0"/>
              <a:t>Request </a:t>
            </a:r>
            <a:r>
              <a:rPr lang="en-US" dirty="0"/>
              <a:t>an automated external defibrillator (AED) if your vehicle is not equipped with one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6</a:t>
            </a:fld>
            <a:endParaRPr lang="en-US"/>
          </a:p>
        </p:txBody>
      </p:sp>
    </p:spTree>
    <p:extLst>
      <p:ext uri="{BB962C8B-B14F-4D97-AF65-F5344CB8AC3E}">
        <p14:creationId xmlns:p14="http://schemas.microsoft.com/office/powerpoint/2010/main" val="3775609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Check </a:t>
            </a:r>
            <a:r>
              <a:rPr lang="en-US" dirty="0"/>
              <a:t>the victim’s </a:t>
            </a:r>
            <a:r>
              <a:rPr lang="en-US" dirty="0" smtClean="0"/>
              <a:t>breathing</a:t>
            </a:r>
          </a:p>
          <a:p>
            <a:pPr lvl="1"/>
            <a:r>
              <a:rPr lang="en-US" dirty="0" smtClean="0"/>
              <a:t>Open </a:t>
            </a:r>
            <a:r>
              <a:rPr lang="en-US" dirty="0"/>
              <a:t>the victim’s airway by tilting the head and lifting the </a:t>
            </a:r>
            <a:r>
              <a:rPr lang="en-US" dirty="0" smtClean="0"/>
              <a:t>chin</a:t>
            </a:r>
          </a:p>
          <a:p>
            <a:pPr lvl="1"/>
            <a:r>
              <a:rPr lang="en-US" dirty="0" smtClean="0"/>
              <a:t>Check </a:t>
            </a:r>
            <a:r>
              <a:rPr lang="en-US" dirty="0"/>
              <a:t>if the victim is breathing normally (take at least five seconds, but no more than 10 seconds, to do </a:t>
            </a:r>
            <a:r>
              <a:rPr lang="en-US" dirty="0" smtClean="0"/>
              <a:t>this)</a:t>
            </a:r>
          </a:p>
          <a:p>
            <a:pPr lvl="1"/>
            <a:r>
              <a:rPr lang="en-US" dirty="0" smtClean="0"/>
              <a:t>Put </a:t>
            </a:r>
            <a:r>
              <a:rPr lang="en-US" dirty="0"/>
              <a:t>your ear next to the victim’s mouth and </a:t>
            </a:r>
            <a:r>
              <a:rPr lang="en-US" dirty="0" smtClean="0"/>
              <a:t>nose</a:t>
            </a:r>
          </a:p>
          <a:p>
            <a:pPr lvl="1"/>
            <a:r>
              <a:rPr lang="en-US" dirty="0" smtClean="0"/>
              <a:t>Look </a:t>
            </a:r>
            <a:r>
              <a:rPr lang="en-US" dirty="0"/>
              <a:t>to see if the victim’s chest </a:t>
            </a:r>
            <a:r>
              <a:rPr lang="en-US" dirty="0" smtClean="0"/>
              <a:t>rises</a:t>
            </a:r>
          </a:p>
          <a:p>
            <a:pPr lvl="1"/>
            <a:r>
              <a:rPr lang="en-US" dirty="0" smtClean="0"/>
              <a:t>Listen </a:t>
            </a:r>
            <a:r>
              <a:rPr lang="en-US" dirty="0"/>
              <a:t>for breaths from the </a:t>
            </a:r>
            <a:r>
              <a:rPr lang="en-US" dirty="0" smtClean="0"/>
              <a:t>victim</a:t>
            </a:r>
          </a:p>
          <a:p>
            <a:pPr lvl="1"/>
            <a:r>
              <a:rPr lang="en-US" dirty="0" smtClean="0"/>
              <a:t>Feel </a:t>
            </a:r>
            <a:r>
              <a:rPr lang="en-US" dirty="0"/>
              <a:t>for the victim’s breaths on your </a:t>
            </a:r>
            <a:r>
              <a:rPr lang="en-US" dirty="0" smtClean="0"/>
              <a:t>cheek</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7</a:t>
            </a:fld>
            <a:endParaRPr lang="en-US"/>
          </a:p>
        </p:txBody>
      </p:sp>
    </p:spTree>
    <p:extLst>
      <p:ext uri="{BB962C8B-B14F-4D97-AF65-F5344CB8AC3E}">
        <p14:creationId xmlns:p14="http://schemas.microsoft.com/office/powerpoint/2010/main" val="247102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Push </a:t>
            </a:r>
            <a:r>
              <a:rPr lang="en-US" dirty="0"/>
              <a:t>on the victim’s </a:t>
            </a:r>
            <a:r>
              <a:rPr lang="en-US" dirty="0" smtClean="0"/>
              <a:t>chest</a:t>
            </a:r>
          </a:p>
          <a:p>
            <a:pPr lvl="1"/>
            <a:r>
              <a:rPr lang="en-US" dirty="0" smtClean="0"/>
              <a:t>Put </a:t>
            </a:r>
            <a:r>
              <a:rPr lang="en-US" dirty="0"/>
              <a:t>the heel of your hand on the center of the victim’s chest between the </a:t>
            </a:r>
            <a:r>
              <a:rPr lang="en-US" dirty="0" smtClean="0"/>
              <a:t>nipples</a:t>
            </a:r>
          </a:p>
          <a:p>
            <a:pPr lvl="1"/>
            <a:r>
              <a:rPr lang="en-US" dirty="0" smtClean="0"/>
              <a:t>Put </a:t>
            </a:r>
            <a:r>
              <a:rPr lang="en-US" dirty="0"/>
              <a:t>the heel of your other hand on top of the hand that is already on the victim’s </a:t>
            </a:r>
            <a:r>
              <a:rPr lang="en-US" dirty="0" smtClean="0"/>
              <a:t>chest</a:t>
            </a:r>
          </a:p>
          <a:p>
            <a:pPr lvl="1"/>
            <a:r>
              <a:rPr lang="en-US" dirty="0" smtClean="0"/>
              <a:t>Push </a:t>
            </a:r>
            <a:r>
              <a:rPr lang="en-US" dirty="0"/>
              <a:t>straight down on the victim’s chest to a depth of </a:t>
            </a:r>
            <a:r>
              <a:rPr lang="en-US" dirty="0" smtClean="0"/>
              <a:t>one-and-a-half </a:t>
            </a:r>
            <a:r>
              <a:rPr lang="en-US" dirty="0"/>
              <a:t>to two inches with each push (also called a </a:t>
            </a:r>
            <a:r>
              <a:rPr lang="en-US" dirty="0" smtClean="0"/>
              <a:t>compression)</a:t>
            </a:r>
          </a:p>
          <a:p>
            <a:pPr lvl="1"/>
            <a:r>
              <a:rPr lang="en-US" dirty="0" smtClean="0"/>
              <a:t>Push </a:t>
            </a:r>
            <a:r>
              <a:rPr lang="en-US" dirty="0"/>
              <a:t>hard and </a:t>
            </a:r>
            <a:r>
              <a:rPr lang="en-US" dirty="0" smtClean="0"/>
              <a:t>fast</a:t>
            </a:r>
          </a:p>
          <a:p>
            <a:pPr lvl="1"/>
            <a:r>
              <a:rPr lang="en-US" dirty="0" smtClean="0"/>
              <a:t>Repeat </a:t>
            </a:r>
            <a:r>
              <a:rPr lang="en-US" dirty="0"/>
              <a:t>the compressions at a rate of 100 pushes per </a:t>
            </a:r>
            <a:r>
              <a:rPr lang="en-US" dirty="0" smtClean="0"/>
              <a:t>minute</a:t>
            </a:r>
          </a:p>
          <a:p>
            <a:pPr lvl="1"/>
            <a:r>
              <a:rPr lang="en-US" dirty="0" smtClean="0"/>
              <a:t>After </a:t>
            </a:r>
            <a:r>
              <a:rPr lang="en-US" dirty="0"/>
              <a:t>each compression, release the pressure on the victim’s chest and let it come back to its normal position</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8</a:t>
            </a:fld>
            <a:endParaRPr lang="en-US"/>
          </a:p>
        </p:txBody>
      </p:sp>
    </p:spTree>
    <p:extLst>
      <p:ext uri="{BB962C8B-B14F-4D97-AF65-F5344CB8AC3E}">
        <p14:creationId xmlns:p14="http://schemas.microsoft.com/office/powerpoint/2010/main" val="2327028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Adult CPR </a:t>
            </a:r>
            <a:r>
              <a:rPr lang="en-US" sz="2400" dirty="0"/>
              <a:t>(continued)</a:t>
            </a:r>
            <a:endParaRPr lang="en-US" dirty="0"/>
          </a:p>
        </p:txBody>
      </p:sp>
      <p:sp>
        <p:nvSpPr>
          <p:cNvPr id="3" name="Content Placeholder 2"/>
          <p:cNvSpPr>
            <a:spLocks noGrp="1"/>
          </p:cNvSpPr>
          <p:nvPr>
            <p:ph idx="1"/>
          </p:nvPr>
        </p:nvSpPr>
        <p:spPr/>
        <p:txBody>
          <a:bodyPr/>
          <a:lstStyle/>
          <a:p>
            <a:r>
              <a:rPr lang="en-US" dirty="0" smtClean="0"/>
              <a:t>Open </a:t>
            </a:r>
            <a:r>
              <a:rPr lang="en-US" dirty="0"/>
              <a:t>the victim’s </a:t>
            </a:r>
            <a:r>
              <a:rPr lang="en-US" dirty="0" smtClean="0"/>
              <a:t>airway</a:t>
            </a:r>
          </a:p>
          <a:p>
            <a:pPr lvl="1"/>
            <a:r>
              <a:rPr lang="en-US" dirty="0" smtClean="0"/>
              <a:t>Tilt </a:t>
            </a:r>
            <a:r>
              <a:rPr lang="en-US" dirty="0"/>
              <a:t>the victim’s head by pushing back on his or her </a:t>
            </a:r>
            <a:r>
              <a:rPr lang="en-US" dirty="0" smtClean="0"/>
              <a:t>forehead</a:t>
            </a:r>
          </a:p>
          <a:p>
            <a:pPr lvl="1"/>
            <a:r>
              <a:rPr lang="en-US" dirty="0" smtClean="0"/>
              <a:t>Lift </a:t>
            </a:r>
            <a:r>
              <a:rPr lang="en-US" dirty="0"/>
              <a:t>the victim’s chin by putting your fingers on the bony part of the </a:t>
            </a:r>
            <a:r>
              <a:rPr lang="en-US" dirty="0" smtClean="0"/>
              <a:t>chin</a:t>
            </a:r>
          </a:p>
          <a:p>
            <a:pPr lvl="1"/>
            <a:r>
              <a:rPr lang="en-US" dirty="0" smtClean="0"/>
              <a:t>Do </a:t>
            </a:r>
            <a:r>
              <a:rPr lang="en-US" dirty="0"/>
              <a:t>not press the soft part of the victim’s neck or under the victim’s </a:t>
            </a:r>
            <a:r>
              <a:rPr lang="en-US" dirty="0" smtClean="0"/>
              <a:t>chin</a:t>
            </a:r>
          </a:p>
          <a:p>
            <a:pPr lvl="1"/>
            <a:r>
              <a:rPr lang="en-US" dirty="0" smtClean="0"/>
              <a:t>Lift </a:t>
            </a:r>
            <a:r>
              <a:rPr lang="en-US" dirty="0"/>
              <a:t>the victim’s chin to move the jaw forward</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9</a:t>
            </a:fld>
            <a:endParaRPr lang="en-US"/>
          </a:p>
        </p:txBody>
      </p:sp>
    </p:spTree>
    <p:extLst>
      <p:ext uri="{BB962C8B-B14F-4D97-AF65-F5344CB8AC3E}">
        <p14:creationId xmlns:p14="http://schemas.microsoft.com/office/powerpoint/2010/main" val="3562790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2257</Words>
  <Application>Microsoft Office PowerPoint</Application>
  <PresentationFormat>On-screen Show (4:3)</PresentationFormat>
  <Paragraphs>309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First Aid and CPR</vt:lpstr>
      <vt:lpstr>PowerPoint Presentation</vt:lpstr>
      <vt:lpstr>Steps of Adult CPR</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Adult CPR (continued)</vt:lpstr>
      <vt:lpstr>Steps of Infant CPR</vt:lpstr>
      <vt:lpstr>Steps of Infant CPR (continued)</vt:lpstr>
      <vt:lpstr>Steps of Infant CPR (continued)</vt:lpstr>
      <vt:lpstr>First Aid: Wounds</vt:lpstr>
      <vt:lpstr>First Aid: Wounds (continued)</vt:lpstr>
      <vt:lpstr>First Aid: Wounds (continued)</vt:lpstr>
      <vt:lpstr>First Aid: Wounds (continued)</vt:lpstr>
      <vt:lpstr>First Aid: Wounds (continued)</vt:lpstr>
      <vt:lpstr>First Aid: Shock</vt:lpstr>
      <vt:lpstr>First Aid: Shock (continued)</vt:lpstr>
      <vt:lpstr>First Aid: Shock (continued)</vt:lpstr>
      <vt:lpstr>First Aid: Shock (continued)</vt:lpstr>
      <vt:lpstr>First Aid: Burns</vt:lpstr>
      <vt:lpstr>First Aid: Burns (continued)</vt:lpstr>
      <vt:lpstr>First Aid: Burns (continued)</vt:lpstr>
      <vt:lpstr>First Aid: Burns (continued)</vt:lpstr>
      <vt:lpstr>First Aid: Burns (continued)</vt:lpstr>
      <vt:lpstr>First Aid: Poisoning</vt:lpstr>
      <vt:lpstr>First Aid: Cold and Heat Emergencies</vt:lpstr>
      <vt:lpstr>First Aid: Cold and Heat Emergencies (continued)</vt:lpstr>
      <vt:lpstr>First Aid: Cold and Heat Emergencies (continued)</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14</cp:revision>
  <dcterms:created xsi:type="dcterms:W3CDTF">2012-06-01T20:29:16Z</dcterms:created>
  <dcterms:modified xsi:type="dcterms:W3CDTF">2013-05-30T00:27:29Z</dcterms:modified>
</cp:coreProperties>
</file>