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9" autoAdjust="0"/>
    <p:restoredTop sz="94630" autoAdjust="0"/>
  </p:normalViewPr>
  <p:slideViewPr>
    <p:cSldViewPr>
      <p:cViewPr varScale="1">
        <p:scale>
          <a:sx n="84" d="100"/>
          <a:sy n="84" d="100"/>
        </p:scale>
        <p:origin x="1194" y="78"/>
      </p:cViewPr>
      <p:guideLst>
        <p:guide orient="horz" pos="2160"/>
        <p:guide pos="2880"/>
      </p:guideLst>
    </p:cSldViewPr>
  </p:slideViewPr>
  <p:outlineViewPr>
    <p:cViewPr>
      <p:scale>
        <a:sx n="33" d="100"/>
        <a:sy n="33" d="100"/>
      </p:scale>
      <p:origin x="0" y="-2160"/>
    </p:cViewPr>
  </p:outlineViewPr>
  <p:notesTextViewPr>
    <p:cViewPr>
      <p:scale>
        <a:sx n="1" d="1"/>
        <a:sy n="1" d="1"/>
      </p:scale>
      <p:origin x="0" y="0"/>
    </p:cViewPr>
  </p:notesTextViewPr>
  <p:notesViewPr>
    <p:cSldViewPr>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9A035C42-5D68-488D-B08A-D8D3E946C630}" type="datetimeFigureOut">
              <a:rPr lang="en-US" smtClean="0"/>
              <a:t>9/1/2015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F3187AA-B00C-49B7-B391-20641B28305F}" type="slidenum">
              <a:rPr lang="en-US" smtClean="0"/>
              <a:t>‹#›</a:t>
            </a:fld>
            <a:endParaRPr lang="en-US"/>
          </a:p>
        </p:txBody>
      </p:sp>
    </p:spTree>
    <p:extLst>
      <p:ext uri="{BB962C8B-B14F-4D97-AF65-F5344CB8AC3E}">
        <p14:creationId xmlns:p14="http://schemas.microsoft.com/office/powerpoint/2010/main" val="116888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4A1637D-48E9-46D5-8A88-7089B9FF06FC}" type="datetimeFigureOut">
              <a:rPr lang="en-US" smtClean="0"/>
              <a:pPr/>
              <a:t>9/1/2015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88EE1C7-A0DC-481C-BFA7-5E7FDD3716AD}" type="slidenum">
              <a:rPr lang="en-US" smtClean="0"/>
              <a:pPr/>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EE1C7-A0DC-481C-BFA7-5E7FDD3716AD}" type="slidenum">
              <a:rPr lang="en-US" smtClean="0"/>
              <a:pPr/>
              <a:t>1</a:t>
            </a:fld>
            <a:endParaRPr lang="en-US"/>
          </a:p>
        </p:txBody>
      </p:sp>
    </p:spTree>
    <p:extLst>
      <p:ext uri="{BB962C8B-B14F-4D97-AF65-F5344CB8AC3E}">
        <p14:creationId xmlns:p14="http://schemas.microsoft.com/office/powerpoint/2010/main" val="17694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B31E-D927-4CF0-952A-524E391D0287}"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2226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536E6-9BC4-447E-B330-1815FEC6A852}"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8834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637D1-B8F3-4C79-A3CA-CCB5645CD840}"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59330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95833-DC35-4E44-A16D-078FB283048D}"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
        <p:nvSpPr>
          <p:cNvPr id="7" name="Footer Placeholder 11"/>
          <p:cNvSpPr txBox="1">
            <a:spLocks/>
          </p:cNvSpPr>
          <p:nvPr userDrawn="1"/>
        </p:nvSpPr>
        <p:spPr bwMode="auto">
          <a:xfrm>
            <a:off x="2341564"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75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75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75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02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8B14D-898A-410C-AA66-51F08AE228B1}" type="datetime1">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5436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9F5C-223A-41B4-A637-AA407740A7F2}" type="datetime1">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71879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C171D-0367-4E1F-B42A-DC2A36058533}" type="datetime1">
              <a:rPr lang="en-US" smtClean="0"/>
              <a:pPr/>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217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5B011-1B0A-40FC-A4AF-AF9B50FB74DA}" type="datetime1">
              <a:rPr lang="en-US" smtClean="0"/>
              <a:pPr/>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41518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71EA-3CDC-4AB0-BBF5-C72E7BE43DB6}" type="datetime1">
              <a:rPr lang="en-US" smtClean="0"/>
              <a:pPr/>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4877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0636B-B1C6-4B76-89A5-9936063AF004}" type="datetime1">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8441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BAD0B-B661-4A95-A9BA-382CEDC64243}" type="datetime1">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43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26FDED5-3C23-48A3-A576-999F103097F6}" type="datetime1">
              <a:rPr lang="en-US" smtClean="0"/>
              <a:pPr/>
              <a:t>9/1/2015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B7FB22-058F-48DC-B4B1-0EDCCA9D82E5}" type="slidenum">
              <a:rPr lang="en-US" smtClean="0"/>
              <a:pPr/>
              <a:t>‹#›</a:t>
            </a:fld>
            <a:endParaRPr lang="en-US"/>
          </a:p>
        </p:txBody>
      </p:sp>
    </p:spTree>
    <p:extLst>
      <p:ext uri="{BB962C8B-B14F-4D97-AF65-F5344CB8AC3E}">
        <p14:creationId xmlns:p14="http://schemas.microsoft.com/office/powerpoint/2010/main" val="154427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www.osha.gov/worker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hyperlink" Target="http://www.cdc.gov/nios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sha.gov/oshstats/commonsta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sha.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650" y="1511093"/>
            <a:ext cx="5600700" cy="4261058"/>
          </a:xfrm>
          <a:prstGeom prst="rect">
            <a:avLst/>
          </a:prstGeom>
        </p:spPr>
      </p:pic>
      <p:sp>
        <p:nvSpPr>
          <p:cNvPr id="2" name="Title 1"/>
          <p:cNvSpPr>
            <a:spLocks noGrp="1"/>
          </p:cNvSpPr>
          <p:nvPr>
            <p:ph type="ctrTitle"/>
          </p:nvPr>
        </p:nvSpPr>
        <p:spPr>
          <a:xfrm>
            <a:off x="4686300" y="2286001"/>
            <a:ext cx="2628900" cy="1575698"/>
          </a:xfrm>
        </p:spPr>
        <p:txBody>
          <a:bodyPr>
            <a:noAutofit/>
          </a:bodyPr>
          <a:lstStyle/>
          <a:p>
            <a:pPr algn="l"/>
            <a:r>
              <a:rPr lang="en-US" b="1" dirty="0"/>
              <a:t>Workplace Health and Safety</a:t>
            </a:r>
            <a:endParaRPr lang="en-US" dirty="0"/>
          </a:p>
        </p:txBody>
      </p:sp>
      <p:sp>
        <p:nvSpPr>
          <p:cNvPr id="3" name="Subtitle 2"/>
          <p:cNvSpPr>
            <a:spLocks noGrp="1"/>
          </p:cNvSpPr>
          <p:nvPr>
            <p:ph type="subTitle" idx="1"/>
          </p:nvPr>
        </p:nvSpPr>
        <p:spPr>
          <a:xfrm>
            <a:off x="4686300" y="3771900"/>
            <a:ext cx="4800600" cy="1314450"/>
          </a:xfrm>
        </p:spPr>
        <p:txBody>
          <a:bodyPr/>
          <a:lstStyle/>
          <a:p>
            <a:pPr algn="l"/>
            <a:r>
              <a:rPr lang="en-US" i="1" dirty="0">
                <a:solidFill>
                  <a:schemeClr val="accent6">
                    <a:lumMod val="75000"/>
                  </a:schemeClr>
                </a:solidFill>
                <a:effectLst>
                  <a:outerShdw blurRad="38100" dist="38100" dir="2700000" algn="tl">
                    <a:srgbClr val="000000">
                      <a:alpha val="43137"/>
                    </a:srgbClr>
                  </a:outerShdw>
                </a:effectLst>
              </a:rPr>
              <a:t>Practicum in </a:t>
            </a:r>
            <a:r>
              <a:rPr lang="en-US" i="1" dirty="0" smtClean="0">
                <a:solidFill>
                  <a:schemeClr val="accent6">
                    <a:lumMod val="75000"/>
                  </a:schemeClr>
                </a:solidFill>
                <a:effectLst>
                  <a:outerShdw blurRad="38100" dist="38100" dir="2700000" algn="tl">
                    <a:srgbClr val="000000">
                      <a:alpha val="43137"/>
                    </a:srgbClr>
                  </a:outerShdw>
                </a:effectLst>
              </a:rPr>
              <a:t>LPSCS</a:t>
            </a:r>
            <a:endParaRPr lang="en-US" dirty="0">
              <a:solidFill>
                <a:schemeClr val="accent6">
                  <a:lumMod val="75000"/>
                </a:schemeClr>
              </a:solidFill>
              <a:effectLst>
                <a:outerShdw blurRad="38100" dist="38100" dir="2700000" algn="tl">
                  <a:srgbClr val="000000">
                    <a:alpha val="43137"/>
                  </a:srgbClr>
                </a:outerShdw>
              </a:effectLst>
            </a:endParaRPr>
          </a:p>
        </p:txBody>
      </p:sp>
      <p:pic>
        <p:nvPicPr>
          <p:cNvPr id="4" name="Picture 3" descr="LAW_SMcopy"/>
          <p:cNvPicPr/>
          <p:nvPr/>
        </p:nvPicPr>
        <p:blipFill>
          <a:blip r:embed="rId4" cstate="print"/>
          <a:srcRect/>
          <a:stretch>
            <a:fillRect/>
          </a:stretch>
        </p:blipFill>
        <p:spPr bwMode="auto">
          <a:xfrm>
            <a:off x="1143000" y="857250"/>
            <a:ext cx="1371600" cy="600075"/>
          </a:xfrm>
          <a:prstGeom prst="rect">
            <a:avLst/>
          </a:prstGeom>
          <a:noFill/>
        </p:spPr>
      </p:pic>
    </p:spTree>
    <p:extLst>
      <p:ext uri="{BB962C8B-B14F-4D97-AF65-F5344CB8AC3E}">
        <p14:creationId xmlns:p14="http://schemas.microsoft.com/office/powerpoint/2010/main" val="1527862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solidFill>
                  <a:schemeClr val="accent6">
                    <a:lumMod val="75000"/>
                  </a:schemeClr>
                </a:solidFill>
              </a:rPr>
              <a:t>Employee Rights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Labor </a:t>
            </a:r>
            <a:r>
              <a:rPr lang="en-US" dirty="0"/>
              <a:t>Laws </a:t>
            </a:r>
            <a:r>
              <a:rPr lang="en-US" u="sng" dirty="0">
                <a:hlinkClick r:id="rId2"/>
              </a:rPr>
              <a:t>(http://</a:t>
            </a:r>
            <a:r>
              <a:rPr lang="en-US" u="sng" dirty="0" smtClean="0">
                <a:hlinkClick r:id="rId2"/>
              </a:rPr>
              <a:t>www.osha.gov/workers.html)</a:t>
            </a:r>
            <a:endParaRPr lang="en-US" dirty="0"/>
          </a:p>
          <a:p>
            <a:pPr lvl="1"/>
            <a:r>
              <a:rPr lang="en-US" dirty="0" smtClean="0"/>
              <a:t>Minimum </a:t>
            </a:r>
            <a:r>
              <a:rPr lang="en-US" dirty="0"/>
              <a:t>age for some </a:t>
            </a:r>
            <a:r>
              <a:rPr lang="en-US" dirty="0" smtClean="0"/>
              <a:t>duties</a:t>
            </a:r>
          </a:p>
          <a:p>
            <a:pPr lvl="1"/>
            <a:r>
              <a:rPr lang="en-US" dirty="0" smtClean="0"/>
              <a:t>Regulations </a:t>
            </a:r>
            <a:r>
              <a:rPr lang="en-US" dirty="0"/>
              <a:t>on the number of hours and time of day minors can </a:t>
            </a:r>
            <a:r>
              <a:rPr lang="en-US" dirty="0" smtClean="0"/>
              <a:t>work</a:t>
            </a:r>
          </a:p>
          <a:p>
            <a:r>
              <a:rPr lang="en-US" dirty="0" smtClean="0"/>
              <a:t>Cannot </a:t>
            </a:r>
            <a:r>
              <a:rPr lang="en-US" dirty="0"/>
              <a:t>be fired or punished for reporting a safety violation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10</a:t>
            </a:fld>
            <a:endParaRPr lang="en-US"/>
          </a:p>
        </p:txBody>
      </p:sp>
    </p:spTree>
    <p:extLst>
      <p:ext uri="{BB962C8B-B14F-4D97-AF65-F5344CB8AC3E}">
        <p14:creationId xmlns:p14="http://schemas.microsoft.com/office/powerpoint/2010/main" val="4036543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solidFill>
                  <a:schemeClr val="accent6">
                    <a:lumMod val="75000"/>
                  </a:schemeClr>
                </a:solidFill>
              </a:rPr>
              <a:t>Handling Workplace </a:t>
            </a:r>
            <a:r>
              <a:rPr lang="en-US" dirty="0" smtClean="0">
                <a:solidFill>
                  <a:schemeClr val="accent6">
                    <a:lumMod val="75000"/>
                  </a:schemeClr>
                </a:solidFill>
              </a:rPr>
              <a:t>Health </a:t>
            </a:r>
            <a:br>
              <a:rPr lang="en-US" dirty="0" smtClean="0">
                <a:solidFill>
                  <a:schemeClr val="accent6">
                    <a:lumMod val="75000"/>
                  </a:schemeClr>
                </a:solidFill>
              </a:rPr>
            </a:br>
            <a:r>
              <a:rPr lang="en-US" dirty="0" smtClean="0">
                <a:solidFill>
                  <a:schemeClr val="accent6">
                    <a:lumMod val="75000"/>
                  </a:schemeClr>
                </a:solidFill>
              </a:rPr>
              <a:t>and </a:t>
            </a:r>
            <a:r>
              <a:rPr lang="en-US" dirty="0">
                <a:solidFill>
                  <a:schemeClr val="accent6">
                    <a:lumMod val="75000"/>
                  </a:schemeClr>
                </a:solidFill>
              </a:rPr>
              <a:t>Safety </a:t>
            </a:r>
            <a:r>
              <a:rPr lang="en-US" dirty="0" smtClean="0">
                <a:solidFill>
                  <a:schemeClr val="accent6">
                    <a:lumMod val="75000"/>
                  </a:schemeClr>
                </a:solidFill>
              </a:rPr>
              <a:t>Problems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Identify </a:t>
            </a:r>
            <a:r>
              <a:rPr lang="en-US" dirty="0"/>
              <a:t>the </a:t>
            </a:r>
            <a:r>
              <a:rPr lang="en-US" dirty="0" smtClean="0"/>
              <a:t>problem</a:t>
            </a:r>
          </a:p>
          <a:p>
            <a:r>
              <a:rPr lang="en-US" dirty="0" smtClean="0"/>
              <a:t>Report </a:t>
            </a:r>
            <a:r>
              <a:rPr lang="en-US" dirty="0"/>
              <a:t>the problem to a </a:t>
            </a:r>
            <a:r>
              <a:rPr lang="en-US" dirty="0" smtClean="0"/>
              <a:t>supervisor</a:t>
            </a:r>
          </a:p>
          <a:p>
            <a:r>
              <a:rPr lang="en-US" dirty="0" smtClean="0"/>
              <a:t>If </a:t>
            </a:r>
            <a:r>
              <a:rPr lang="en-US" dirty="0"/>
              <a:t>nothing is done, contact an outside agency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11</a:t>
            </a:fld>
            <a:endParaRPr lang="en-US"/>
          </a:p>
        </p:txBody>
      </p:sp>
    </p:spTree>
    <p:extLst>
      <p:ext uri="{BB962C8B-B14F-4D97-AF65-F5344CB8AC3E}">
        <p14:creationId xmlns:p14="http://schemas.microsoft.com/office/powerpoint/2010/main" val="3030450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solidFill>
                  <a:schemeClr val="accent6">
                    <a:lumMod val="75000"/>
                  </a:schemeClr>
                </a:solidFill>
              </a:rPr>
              <a:t>Emergency Action Plans (EAP</a:t>
            </a:r>
            <a:r>
              <a:rPr lang="en-US" dirty="0" smtClean="0">
                <a:solidFill>
                  <a:schemeClr val="accent6">
                    <a:lumMod val="75000"/>
                  </a:schemeClr>
                </a:solidFill>
              </a:rPr>
              <a:t>)</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What </a:t>
            </a:r>
            <a:r>
              <a:rPr lang="en-US" dirty="0"/>
              <a:t>is an emergency at </a:t>
            </a:r>
            <a:r>
              <a:rPr lang="en-US" dirty="0" smtClean="0"/>
              <a:t>work?</a:t>
            </a:r>
          </a:p>
          <a:p>
            <a:pPr lvl="1"/>
            <a:r>
              <a:rPr lang="en-US" dirty="0" smtClean="0"/>
              <a:t>A </a:t>
            </a:r>
            <a:r>
              <a:rPr lang="en-US" dirty="0"/>
              <a:t>sudden, urgent, usually </a:t>
            </a:r>
            <a:r>
              <a:rPr lang="en-US" dirty="0" smtClean="0"/>
              <a:t>unexpected, event</a:t>
            </a:r>
          </a:p>
          <a:p>
            <a:pPr lvl="1"/>
            <a:r>
              <a:rPr lang="en-US" dirty="0" smtClean="0"/>
              <a:t>Requires </a:t>
            </a:r>
            <a:r>
              <a:rPr lang="en-US" dirty="0"/>
              <a:t>immediate </a:t>
            </a:r>
            <a:r>
              <a:rPr lang="en-US" dirty="0" smtClean="0"/>
              <a:t>attention</a:t>
            </a:r>
          </a:p>
          <a:p>
            <a:pPr lvl="1"/>
            <a:r>
              <a:rPr lang="en-US" dirty="0" smtClean="0"/>
              <a:t>Could </a:t>
            </a:r>
            <a:r>
              <a:rPr lang="en-US" dirty="0"/>
              <a:t>harm employees, customers, or the </a:t>
            </a:r>
            <a:r>
              <a:rPr lang="en-US" dirty="0" smtClean="0"/>
              <a:t>public</a:t>
            </a:r>
          </a:p>
          <a:p>
            <a:pPr lvl="1"/>
            <a:r>
              <a:rPr lang="en-US" dirty="0" smtClean="0"/>
              <a:t>Might </a:t>
            </a:r>
            <a:r>
              <a:rPr lang="en-US" dirty="0"/>
              <a:t>shut down business operations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12</a:t>
            </a:fld>
            <a:endParaRPr lang="en-US"/>
          </a:p>
        </p:txBody>
      </p:sp>
    </p:spTree>
    <p:extLst>
      <p:ext uri="{BB962C8B-B14F-4D97-AF65-F5344CB8AC3E}">
        <p14:creationId xmlns:p14="http://schemas.microsoft.com/office/powerpoint/2010/main" val="2390793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75" dirty="0">
                <a:solidFill>
                  <a:schemeClr val="accent6">
                    <a:lumMod val="75000"/>
                  </a:schemeClr>
                </a:solidFill>
              </a:rPr>
              <a:t>Emergency Action Plans (EAP</a:t>
            </a:r>
            <a:r>
              <a:rPr lang="en-US" sz="3675" dirty="0">
                <a:solidFill>
                  <a:schemeClr val="accent6">
                    <a:lumMod val="75000"/>
                  </a:schemeClr>
                </a:solidFill>
              </a:rPr>
              <a:t>) </a:t>
            </a:r>
            <a:r>
              <a:rPr lang="en-US" sz="2025" dirty="0">
                <a:solidFill>
                  <a:schemeClr val="accent6">
                    <a:lumMod val="75000"/>
                  </a:schemeClr>
                </a:solidFill>
              </a:rPr>
              <a:t>(continued)</a:t>
            </a:r>
            <a:endParaRPr lang="en-US" sz="2025"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What </a:t>
            </a:r>
            <a:r>
              <a:rPr lang="en-US" dirty="0"/>
              <a:t>should </a:t>
            </a:r>
            <a:r>
              <a:rPr lang="en-US" dirty="0" smtClean="0"/>
              <a:t>an EAP cover?</a:t>
            </a:r>
          </a:p>
          <a:p>
            <a:pPr lvl="1"/>
            <a:r>
              <a:rPr lang="en-US" dirty="0" smtClean="0"/>
              <a:t>What </a:t>
            </a:r>
            <a:r>
              <a:rPr lang="en-US" dirty="0"/>
              <a:t>to do in different types of </a:t>
            </a:r>
            <a:r>
              <a:rPr lang="en-US" dirty="0" smtClean="0"/>
              <a:t>emergencies</a:t>
            </a:r>
          </a:p>
          <a:p>
            <a:pPr lvl="2"/>
            <a:r>
              <a:rPr lang="en-US" dirty="0" smtClean="0"/>
              <a:t>Weather emergency</a:t>
            </a:r>
          </a:p>
          <a:p>
            <a:pPr lvl="2"/>
            <a:r>
              <a:rPr lang="en-US" dirty="0" smtClean="0"/>
              <a:t>Fire emergency</a:t>
            </a:r>
          </a:p>
          <a:p>
            <a:pPr lvl="2"/>
            <a:r>
              <a:rPr lang="en-US" dirty="0" smtClean="0"/>
              <a:t>Evacuation emergency</a:t>
            </a:r>
          </a:p>
          <a:p>
            <a:pPr lvl="1"/>
            <a:r>
              <a:rPr lang="en-US" dirty="0" smtClean="0"/>
              <a:t>Where </a:t>
            </a:r>
            <a:r>
              <a:rPr lang="en-US" dirty="0"/>
              <a:t>to </a:t>
            </a:r>
            <a:r>
              <a:rPr lang="en-US" dirty="0" smtClean="0"/>
              <a:t>go</a:t>
            </a:r>
          </a:p>
          <a:p>
            <a:pPr lvl="2"/>
            <a:r>
              <a:rPr lang="en-US" dirty="0" smtClean="0"/>
              <a:t>Shelters</a:t>
            </a:r>
            <a:endParaRPr lang="en-US" dirty="0"/>
          </a:p>
          <a:p>
            <a:pPr lvl="2"/>
            <a:r>
              <a:rPr lang="en-US" dirty="0" smtClean="0"/>
              <a:t>Meeting places</a:t>
            </a:r>
          </a:p>
          <a:p>
            <a:pPr lvl="1"/>
            <a:r>
              <a:rPr lang="en-US" dirty="0" smtClean="0"/>
              <a:t>Evacuation routes</a:t>
            </a:r>
          </a:p>
          <a:p>
            <a:pPr lvl="1"/>
            <a:r>
              <a:rPr lang="en-US" dirty="0" smtClean="0"/>
              <a:t>Who </a:t>
            </a:r>
            <a:r>
              <a:rPr lang="en-US" dirty="0"/>
              <a:t>is the designated “person in </a:t>
            </a:r>
            <a:r>
              <a:rPr lang="en-US" dirty="0" smtClean="0"/>
              <a:t>charge”</a:t>
            </a:r>
          </a:p>
          <a:p>
            <a:pPr lvl="1"/>
            <a:r>
              <a:rPr lang="en-US" dirty="0" smtClean="0"/>
              <a:t>Proper </a:t>
            </a:r>
            <a:r>
              <a:rPr lang="en-US" dirty="0"/>
              <a:t>procedures in case of </a:t>
            </a:r>
            <a:r>
              <a:rPr lang="en-US" dirty="0" smtClean="0"/>
              <a:t>injury</a:t>
            </a:r>
          </a:p>
          <a:p>
            <a:r>
              <a:rPr lang="en-US" dirty="0" smtClean="0"/>
              <a:t>Practice Drills</a:t>
            </a:r>
          </a:p>
          <a:p>
            <a:r>
              <a:rPr lang="en-US" dirty="0" smtClean="0"/>
              <a:t>Employee </a:t>
            </a:r>
            <a:r>
              <a:rPr lang="en-US" dirty="0"/>
              <a:t>training regarding </a:t>
            </a:r>
            <a:r>
              <a:rPr lang="en-US" dirty="0" smtClean="0"/>
              <a:t>EAP’s</a:t>
            </a: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13</a:t>
            </a:fld>
            <a:endParaRPr lang="en-US"/>
          </a:p>
        </p:txBody>
      </p:sp>
    </p:spTree>
    <p:extLst>
      <p:ext uri="{BB962C8B-B14F-4D97-AF65-F5344CB8AC3E}">
        <p14:creationId xmlns:p14="http://schemas.microsoft.com/office/powerpoint/2010/main" val="634436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6">
                    <a:lumMod val="75000"/>
                  </a:schemeClr>
                </a:solidFill>
              </a:rPr>
              <a:t>Resources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u="sng" dirty="0">
                <a:hlinkClick r:id="rId2"/>
              </a:rPr>
              <a:t>http://www.cdc.gov/niosh/</a:t>
            </a:r>
            <a:endParaRPr lang="en-US" dirty="0"/>
          </a:p>
          <a:p>
            <a:r>
              <a:rPr lang="en-US" u="sng" dirty="0">
                <a:hlinkClick r:id="rId3"/>
              </a:rPr>
              <a:t>http://www.osha.gov/</a:t>
            </a:r>
            <a:endParaRPr lang="en-US" dirty="0"/>
          </a:p>
          <a:p>
            <a:r>
              <a:rPr lang="en-US" dirty="0"/>
              <a:t>Do an Internet search of definitions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14</a:t>
            </a:fld>
            <a:endParaRPr lang="en-US"/>
          </a:p>
        </p:txBody>
      </p:sp>
    </p:spTree>
    <p:extLst>
      <p:ext uri="{BB962C8B-B14F-4D97-AF65-F5344CB8AC3E}">
        <p14:creationId xmlns:p14="http://schemas.microsoft.com/office/powerpoint/2010/main" val="3152751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4294967295"/>
          </p:nvPr>
        </p:nvSpPr>
        <p:spPr>
          <a:xfrm>
            <a:off x="1657350" y="1314451"/>
            <a:ext cx="6172200" cy="3908822"/>
          </a:xfrm>
        </p:spPr>
        <p:txBody>
          <a:bodyPr>
            <a:noAutofit/>
          </a:bodyPr>
          <a:lstStyle/>
          <a:p>
            <a:pPr marL="0" indent="0">
              <a:lnSpc>
                <a:spcPct val="80000"/>
              </a:lnSpc>
              <a:buSzPct val="85000"/>
              <a:buNone/>
              <a:defRPr/>
            </a:pPr>
            <a:r>
              <a:rPr lang="en-US" sz="1200" b="1" dirty="0"/>
              <a:t>Copyright and Terms of Service</a:t>
            </a:r>
          </a:p>
          <a:p>
            <a:pPr marL="205740" indent="-205740">
              <a:lnSpc>
                <a:spcPct val="80000"/>
              </a:lnSpc>
              <a:buSzPct val="85000"/>
              <a:defRPr/>
            </a:pPr>
            <a:endParaRPr lang="en-US" sz="1200" dirty="0"/>
          </a:p>
          <a:p>
            <a:pPr marL="0" indent="0">
              <a:lnSpc>
                <a:spcPct val="80000"/>
              </a:lnSpc>
              <a:buSzPct val="85000"/>
              <a:buNone/>
              <a:defRPr/>
            </a:pPr>
            <a:r>
              <a:rPr lang="en-US" sz="1200" dirty="0"/>
              <a:t>Copyright © Texas Education Agency, 2011. These materials are copyrighted © and trademarked ™ as the property of the Texas Education Agency (TEA) and may not be reproduced without the express written permission of TEA, except under the following conditions:</a:t>
            </a:r>
          </a:p>
          <a:p>
            <a:pPr>
              <a:lnSpc>
                <a:spcPct val="80000"/>
              </a:lnSpc>
              <a:buSzPct val="85000"/>
              <a:buNone/>
              <a:defRPr/>
            </a:pPr>
            <a:endParaRPr lang="en-US" sz="1200" dirty="0"/>
          </a:p>
          <a:p>
            <a:pPr marL="205740" indent="-205740">
              <a:lnSpc>
                <a:spcPct val="80000"/>
              </a:lnSpc>
              <a:spcAft>
                <a:spcPts val="450"/>
              </a:spcAft>
              <a:buSzPct val="85000"/>
              <a:buNone/>
              <a:defRPr/>
            </a:pPr>
            <a:r>
              <a:rPr lang="en-US" sz="1200" dirty="0"/>
              <a:t>1)  Texas public school districts, charter schools, and Education Service Centers may reproduce and use copies of the Materials and Related Materials for the districts’ and schools’ educational use without obtaining permission from TEA.</a:t>
            </a:r>
          </a:p>
          <a:p>
            <a:pPr marL="205740" indent="-205740">
              <a:lnSpc>
                <a:spcPct val="80000"/>
              </a:lnSpc>
              <a:spcAft>
                <a:spcPts val="450"/>
              </a:spcAft>
              <a:buSzPct val="85000"/>
              <a:buNone/>
              <a:defRPr/>
            </a:pPr>
            <a:r>
              <a:rPr lang="en-US" sz="1200" dirty="0"/>
              <a:t>2)  Residents of the state of Texas may reproduce and use copies of the Materials and Related Materials for individual personal use only, without obtaining written permission of TEA.</a:t>
            </a:r>
          </a:p>
          <a:p>
            <a:pPr marL="205740" indent="-205740">
              <a:lnSpc>
                <a:spcPct val="80000"/>
              </a:lnSpc>
              <a:spcAft>
                <a:spcPts val="450"/>
              </a:spcAft>
              <a:buSzPct val="85000"/>
              <a:buNone/>
              <a:defRPr/>
            </a:pPr>
            <a:r>
              <a:rPr lang="en-US" sz="1200" dirty="0"/>
              <a:t>3)  Any portion reproduced must be reproduced in its entirety and remain unedited, unaltered and unchanged in any way.</a:t>
            </a:r>
          </a:p>
          <a:p>
            <a:pPr marL="205740" indent="-205740">
              <a:lnSpc>
                <a:spcPct val="80000"/>
              </a:lnSpc>
              <a:buSzPct val="85000"/>
              <a:buNone/>
              <a:defRPr/>
            </a:pPr>
            <a:r>
              <a:rPr lang="en-US" sz="1200" dirty="0"/>
              <a:t>4)  No monetary charge can be made for the reproduced materials or any document containing them; however, a reasonable charge to cover only the cost of reproduction and distribution may be charged.</a:t>
            </a:r>
          </a:p>
          <a:p>
            <a:pPr marL="205740" indent="-205740">
              <a:lnSpc>
                <a:spcPct val="80000"/>
              </a:lnSpc>
              <a:buSzPct val="85000"/>
              <a:buNone/>
              <a:defRPr/>
            </a:pPr>
            <a:endParaRPr lang="en-US" sz="1200" dirty="0"/>
          </a:p>
          <a:p>
            <a:pPr marL="0" indent="0">
              <a:lnSpc>
                <a:spcPct val="80000"/>
              </a:lnSpc>
              <a:buSzPct val="85000"/>
              <a:buNone/>
              <a:defRPr/>
            </a:pPr>
            <a:r>
              <a:rPr lang="en-US" sz="1200" dirty="0"/>
              <a:t>Private entities or persons located in Texas that are </a:t>
            </a:r>
            <a:r>
              <a:rPr lang="en-US" sz="1200" b="1" dirty="0"/>
              <a:t>not</a:t>
            </a:r>
            <a:r>
              <a:rPr lang="en-US" sz="1200" dirty="0"/>
              <a:t> Texas public school districts, Texas Education Service Centers, or Texas charter schools or any entity, whether public or private, educational or non-educational, located </a:t>
            </a:r>
            <a:r>
              <a:rPr lang="en-US" sz="1200" b="1" dirty="0"/>
              <a:t>outside the state of Texas</a:t>
            </a:r>
            <a:r>
              <a:rPr lang="en-US" sz="1200" dirty="0"/>
              <a:t> </a:t>
            </a:r>
            <a:r>
              <a:rPr lang="en-US" sz="1200" i="1" dirty="0"/>
              <a:t>MUST</a:t>
            </a:r>
            <a:r>
              <a:rPr lang="en-US" sz="1200" dirty="0"/>
              <a:t> obtain written approval from TEA and will be required to enter into a license agreement that may involve the payment of a licensing fee or a royalty.</a:t>
            </a:r>
          </a:p>
          <a:p>
            <a:pPr marL="205740" indent="-205740">
              <a:lnSpc>
                <a:spcPct val="80000"/>
              </a:lnSpc>
              <a:buSzPct val="85000"/>
              <a:buNone/>
              <a:defRPr/>
            </a:pPr>
            <a:endParaRPr lang="en-US" sz="1200" dirty="0"/>
          </a:p>
          <a:p>
            <a:pPr marL="0" indent="0">
              <a:buNone/>
              <a:defRPr/>
            </a:pPr>
            <a:r>
              <a:rPr lang="en-US" sz="1200" dirty="0"/>
              <a:t>Contact </a:t>
            </a:r>
            <a:r>
              <a:rPr lang="en-US" sz="1200" b="1" dirty="0">
                <a:hlinkClick r:id="rId2" tooltip="copyrights@tea.state.tx.us"/>
              </a:rPr>
              <a:t>TEA Copyrights</a:t>
            </a:r>
            <a:r>
              <a:rPr lang="en-US" sz="1200" dirty="0"/>
              <a:t> with any questions you may have.</a:t>
            </a:r>
          </a:p>
        </p:txBody>
      </p:sp>
      <p:sp>
        <p:nvSpPr>
          <p:cNvPr id="6" name="Slide Number Placeholder 5"/>
          <p:cNvSpPr>
            <a:spLocks noGrp="1"/>
          </p:cNvSpPr>
          <p:nvPr>
            <p:ph type="sldNum" sz="quarter" idx="12"/>
          </p:nvPr>
        </p:nvSpPr>
        <p:spPr/>
        <p:txBody>
          <a:bodyPr/>
          <a:lstStyle/>
          <a:p>
            <a:fld id="{5BB7FB22-058F-48DC-B4B1-0EDCCA9D82E5}" type="slidenum">
              <a:rPr lang="en-US" smtClean="0"/>
              <a:pPr/>
              <a:t>2</a:t>
            </a:fld>
            <a:endParaRPr lang="en-US"/>
          </a:p>
        </p:txBody>
      </p:sp>
    </p:spTree>
    <p:extLst>
      <p:ext uri="{BB962C8B-B14F-4D97-AF65-F5344CB8AC3E}">
        <p14:creationId xmlns:p14="http://schemas.microsoft.com/office/powerpoint/2010/main" val="347327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solidFill>
                  <a:schemeClr val="accent6">
                    <a:lumMod val="75000"/>
                  </a:schemeClr>
                </a:solidFill>
                <a:effectLst>
                  <a:outerShdw blurRad="38100" dist="38100" dir="2700000" algn="tl">
                    <a:srgbClr val="000000">
                      <a:alpha val="43137"/>
                    </a:srgbClr>
                  </a:outerShdw>
                </a:effectLst>
              </a:rPr>
              <a:t>Safety</a:t>
            </a:r>
            <a:endParaRPr lang="en-US"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Safety </a:t>
            </a:r>
            <a:r>
              <a:rPr lang="en-US" dirty="0"/>
              <a:t>– the condition of being safe from undergoing or causing hurt, injury, or </a:t>
            </a:r>
            <a:r>
              <a:rPr lang="en-US" dirty="0" smtClean="0"/>
              <a:t>loss</a:t>
            </a:r>
          </a:p>
          <a:p>
            <a:r>
              <a:rPr lang="en-US" dirty="0" smtClean="0"/>
              <a:t>Workplace </a:t>
            </a:r>
            <a:r>
              <a:rPr lang="en-US" dirty="0"/>
              <a:t>safety – the policies and procedures put in place by an employer to promote the safety and health of employees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a:t>
            </a:fld>
            <a:endParaRPr lang="en-US"/>
          </a:p>
        </p:txBody>
      </p:sp>
    </p:spTree>
    <p:extLst>
      <p:ext uri="{BB962C8B-B14F-4D97-AF65-F5344CB8AC3E}">
        <p14:creationId xmlns:p14="http://schemas.microsoft.com/office/powerpoint/2010/main" val="28283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Safety </a:t>
            </a:r>
            <a:r>
              <a:rPr lang="en-US" sz="1800" dirty="0">
                <a:solidFill>
                  <a:schemeClr val="accent6">
                    <a:lumMod val="75000"/>
                  </a:schemeClr>
                </a:solidFill>
              </a:rPr>
              <a:t>(continued)</a:t>
            </a:r>
            <a:endParaRPr lang="en-US" sz="1800"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Hazard </a:t>
            </a:r>
            <a:r>
              <a:rPr lang="en-US" dirty="0"/>
              <a:t>– a source of danger </a:t>
            </a:r>
            <a:endParaRPr lang="en-US" dirty="0" smtClean="0"/>
          </a:p>
          <a:p>
            <a:pPr lvl="1"/>
            <a:r>
              <a:rPr lang="en-US" dirty="0" smtClean="0"/>
              <a:t>Identify</a:t>
            </a:r>
            <a:endParaRPr lang="en-US" dirty="0"/>
          </a:p>
          <a:p>
            <a:pPr lvl="1"/>
            <a:r>
              <a:rPr lang="en-US" dirty="0" smtClean="0"/>
              <a:t>Remove</a:t>
            </a:r>
            <a:endParaRPr lang="en-US" dirty="0"/>
          </a:p>
          <a:p>
            <a:pPr lvl="1"/>
            <a:r>
              <a:rPr lang="en-US" dirty="0" smtClean="0"/>
              <a:t>Control</a:t>
            </a:r>
            <a:endParaRPr lang="en-US" dirty="0"/>
          </a:p>
          <a:p>
            <a:pPr lvl="1"/>
            <a:r>
              <a:rPr lang="en-US" dirty="0" smtClean="0"/>
              <a:t>Types </a:t>
            </a:r>
            <a:r>
              <a:rPr lang="en-US" dirty="0"/>
              <a:t>of </a:t>
            </a:r>
            <a:r>
              <a:rPr lang="en-US" dirty="0" smtClean="0"/>
              <a:t>hazards</a:t>
            </a:r>
          </a:p>
          <a:p>
            <a:pPr lvl="2"/>
            <a:r>
              <a:rPr lang="en-US" dirty="0" smtClean="0"/>
              <a:t>Safety </a:t>
            </a:r>
            <a:r>
              <a:rPr lang="en-US" dirty="0"/>
              <a:t>– includes floors, surfaces, equipment, and </a:t>
            </a:r>
            <a:r>
              <a:rPr lang="en-US" dirty="0" smtClean="0"/>
              <a:t>electrical</a:t>
            </a:r>
          </a:p>
          <a:p>
            <a:pPr lvl="2"/>
            <a:r>
              <a:rPr lang="en-US" dirty="0" smtClean="0"/>
              <a:t>Chemical </a:t>
            </a:r>
            <a:r>
              <a:rPr lang="en-US" dirty="0"/>
              <a:t>– includes substances, air, and </a:t>
            </a:r>
            <a:r>
              <a:rPr lang="en-US" dirty="0" smtClean="0"/>
              <a:t>gases</a:t>
            </a:r>
          </a:p>
          <a:p>
            <a:pPr lvl="2"/>
            <a:r>
              <a:rPr lang="en-US" dirty="0" smtClean="0"/>
              <a:t>Biological </a:t>
            </a:r>
            <a:r>
              <a:rPr lang="en-US" dirty="0"/>
              <a:t>– includes plants, animals, diseases, and </a:t>
            </a:r>
            <a:r>
              <a:rPr lang="en-US" dirty="0" smtClean="0"/>
              <a:t>objects</a:t>
            </a:r>
          </a:p>
          <a:p>
            <a:pPr lvl="2"/>
            <a:r>
              <a:rPr lang="en-US" dirty="0" smtClean="0"/>
              <a:t>Other </a:t>
            </a:r>
            <a:r>
              <a:rPr lang="en-US" dirty="0"/>
              <a:t>health hazards – include environment, physical position, and stress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4</a:t>
            </a:fld>
            <a:endParaRPr lang="en-US"/>
          </a:p>
        </p:txBody>
      </p:sp>
    </p:spTree>
    <p:extLst>
      <p:ext uri="{BB962C8B-B14F-4D97-AF65-F5344CB8AC3E}">
        <p14:creationId xmlns:p14="http://schemas.microsoft.com/office/powerpoint/2010/main" val="1133901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Safety </a:t>
            </a:r>
            <a:r>
              <a:rPr lang="en-US" sz="1800" dirty="0">
                <a:solidFill>
                  <a:schemeClr val="accent6">
                    <a:lumMod val="75000"/>
                  </a:schemeClr>
                </a:solidFill>
              </a:rPr>
              <a:t>(continued)</a:t>
            </a:r>
          </a:p>
        </p:txBody>
      </p:sp>
      <p:sp>
        <p:nvSpPr>
          <p:cNvPr id="3" name="Content Placeholder 2"/>
          <p:cNvSpPr>
            <a:spLocks noGrp="1"/>
          </p:cNvSpPr>
          <p:nvPr>
            <p:ph idx="1"/>
          </p:nvPr>
        </p:nvSpPr>
        <p:spPr/>
        <p:txBody>
          <a:bodyPr/>
          <a:lstStyle/>
          <a:p>
            <a:r>
              <a:rPr lang="en-US" dirty="0" smtClean="0"/>
              <a:t>Report </a:t>
            </a:r>
            <a:r>
              <a:rPr lang="en-US" dirty="0"/>
              <a:t>unsafe activity </a:t>
            </a:r>
            <a:r>
              <a:rPr lang="en-US" dirty="0" smtClean="0"/>
              <a:t>immediately</a:t>
            </a:r>
          </a:p>
          <a:p>
            <a:r>
              <a:rPr lang="en-US" dirty="0" smtClean="0"/>
              <a:t>Act </a:t>
            </a:r>
            <a:r>
              <a:rPr lang="en-US" dirty="0"/>
              <a:t>professionally in the work setting to avoid safety </a:t>
            </a:r>
            <a:r>
              <a:rPr lang="en-US" dirty="0" smtClean="0"/>
              <a:t>concerns</a:t>
            </a:r>
          </a:p>
          <a:p>
            <a:r>
              <a:rPr lang="en-US" dirty="0" smtClean="0"/>
              <a:t>Statistics </a:t>
            </a:r>
            <a:r>
              <a:rPr lang="en-US" dirty="0"/>
              <a:t>– 4,609 workers were killed on the job in 2011 (13 each day) </a:t>
            </a:r>
            <a:r>
              <a:rPr lang="en-US" u="sng" dirty="0">
                <a:hlinkClick r:id="rId2"/>
              </a:rPr>
              <a:t>(OSHA, 2011)</a:t>
            </a:r>
            <a:endParaRPr lang="en-US" dirty="0"/>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5</a:t>
            </a:fld>
            <a:endParaRPr lang="en-US"/>
          </a:p>
        </p:txBody>
      </p:sp>
    </p:spTree>
    <p:extLst>
      <p:ext uri="{BB962C8B-B14F-4D97-AF65-F5344CB8AC3E}">
        <p14:creationId xmlns:p14="http://schemas.microsoft.com/office/powerpoint/2010/main" val="3307883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solidFill>
                  <a:schemeClr val="accent6">
                    <a:lumMod val="75000"/>
                  </a:schemeClr>
                </a:solidFill>
              </a:rPr>
              <a:t>Possible Causes of Workplace Accidents and </a:t>
            </a:r>
            <a:r>
              <a:rPr lang="en-US" dirty="0" smtClean="0">
                <a:solidFill>
                  <a:schemeClr val="accent6">
                    <a:lumMod val="75000"/>
                  </a:schemeClr>
                </a:solidFill>
              </a:rPr>
              <a:t>Injuries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Improper training</a:t>
            </a:r>
          </a:p>
          <a:p>
            <a:r>
              <a:rPr lang="en-US" dirty="0" smtClean="0"/>
              <a:t>Health </a:t>
            </a:r>
            <a:r>
              <a:rPr lang="en-US" dirty="0"/>
              <a:t>or physical </a:t>
            </a:r>
            <a:r>
              <a:rPr lang="en-US" dirty="0" smtClean="0"/>
              <a:t>limitations</a:t>
            </a:r>
          </a:p>
          <a:p>
            <a:r>
              <a:rPr lang="en-US" dirty="0" smtClean="0"/>
              <a:t>Failure </a:t>
            </a:r>
            <a:r>
              <a:rPr lang="en-US" dirty="0"/>
              <a:t>to identify hazardous </a:t>
            </a:r>
            <a:r>
              <a:rPr lang="en-US" dirty="0" smtClean="0"/>
              <a:t>conditions</a:t>
            </a:r>
          </a:p>
          <a:p>
            <a:r>
              <a:rPr lang="en-US" dirty="0" smtClean="0"/>
              <a:t>Substance </a:t>
            </a:r>
            <a:r>
              <a:rPr lang="en-US" dirty="0"/>
              <a:t>abuse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6</a:t>
            </a:fld>
            <a:endParaRPr lang="en-US"/>
          </a:p>
        </p:txBody>
      </p:sp>
    </p:spTree>
    <p:extLst>
      <p:ext uri="{BB962C8B-B14F-4D97-AF65-F5344CB8AC3E}">
        <p14:creationId xmlns:p14="http://schemas.microsoft.com/office/powerpoint/2010/main" val="650951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solidFill>
                  <a:schemeClr val="accent6">
                    <a:lumMod val="75000"/>
                  </a:schemeClr>
                </a:solidFill>
              </a:rPr>
              <a:t>Occupational and Safety Health Administration (OSHA</a:t>
            </a:r>
            <a:r>
              <a:rPr lang="en-US" dirty="0" smtClean="0">
                <a:solidFill>
                  <a:schemeClr val="accent6">
                    <a:lumMod val="75000"/>
                  </a:schemeClr>
                </a:solidFill>
              </a:rPr>
              <a:t>)</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The Occupational </a:t>
            </a:r>
            <a:r>
              <a:rPr lang="en-US" dirty="0"/>
              <a:t>Safety and Health Act </a:t>
            </a:r>
            <a:r>
              <a:rPr lang="en-US" dirty="0" smtClean="0"/>
              <a:t>was passed </a:t>
            </a:r>
            <a:r>
              <a:rPr lang="en-US" dirty="0"/>
              <a:t>in </a:t>
            </a:r>
            <a:r>
              <a:rPr lang="en-US" dirty="0" smtClean="0"/>
              <a:t>1970</a:t>
            </a:r>
          </a:p>
          <a:p>
            <a:pPr lvl="1"/>
            <a:r>
              <a:rPr lang="en-US" dirty="0" smtClean="0"/>
              <a:t>Requires </a:t>
            </a:r>
            <a:r>
              <a:rPr lang="en-US" dirty="0"/>
              <a:t>employers to follow OSHA </a:t>
            </a:r>
            <a:r>
              <a:rPr lang="en-US" dirty="0" smtClean="0"/>
              <a:t>standards</a:t>
            </a:r>
          </a:p>
          <a:p>
            <a:pPr lvl="1"/>
            <a:r>
              <a:rPr lang="en-US" dirty="0" smtClean="0"/>
              <a:t>Workplaces </a:t>
            </a:r>
            <a:r>
              <a:rPr lang="en-US" dirty="0"/>
              <a:t>must be free from recognized </a:t>
            </a:r>
            <a:r>
              <a:rPr lang="en-US" dirty="0" smtClean="0"/>
              <a:t>hazards</a:t>
            </a:r>
          </a:p>
          <a:p>
            <a:pPr lvl="1"/>
            <a:r>
              <a:rPr lang="en-US" dirty="0" smtClean="0"/>
              <a:t>Protects </a:t>
            </a:r>
            <a:r>
              <a:rPr lang="en-US" dirty="0"/>
              <a:t>workers by enforcing OSHA </a:t>
            </a:r>
            <a:r>
              <a:rPr lang="en-US" dirty="0" smtClean="0"/>
              <a:t>standards</a:t>
            </a:r>
          </a:p>
          <a:p>
            <a:r>
              <a:rPr lang="en-US" dirty="0" smtClean="0"/>
              <a:t>Provides information</a:t>
            </a:r>
          </a:p>
          <a:p>
            <a:r>
              <a:rPr lang="en-US" dirty="0" smtClean="0"/>
              <a:t>Trains </a:t>
            </a:r>
            <a:r>
              <a:rPr lang="en-US" dirty="0"/>
              <a:t>workers and </a:t>
            </a:r>
            <a:r>
              <a:rPr lang="en-US" dirty="0" smtClean="0"/>
              <a:t>employers</a:t>
            </a:r>
          </a:p>
          <a:p>
            <a:r>
              <a:rPr lang="en-US" dirty="0" smtClean="0"/>
              <a:t>Assists </a:t>
            </a:r>
            <a:r>
              <a:rPr lang="en-US" dirty="0"/>
              <a:t>workers and </a:t>
            </a:r>
            <a:r>
              <a:rPr lang="en-US" dirty="0" smtClean="0"/>
              <a:t>employers</a:t>
            </a:r>
          </a:p>
          <a:p>
            <a:r>
              <a:rPr lang="en-US" dirty="0" smtClean="0"/>
              <a:t>1-800-321-OSHA </a:t>
            </a:r>
            <a:r>
              <a:rPr lang="en-US" dirty="0"/>
              <a:t>or </a:t>
            </a:r>
            <a:r>
              <a:rPr lang="en-US" u="sng" dirty="0">
                <a:hlinkClick r:id="rId2"/>
              </a:rPr>
              <a:t>www.osha.gov</a:t>
            </a:r>
            <a:r>
              <a:rPr lang="en-US" dirty="0"/>
              <a:t> </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7</a:t>
            </a:fld>
            <a:endParaRPr lang="en-US"/>
          </a:p>
        </p:txBody>
      </p:sp>
    </p:spTree>
    <p:extLst>
      <p:ext uri="{BB962C8B-B14F-4D97-AF65-F5344CB8AC3E}">
        <p14:creationId xmlns:p14="http://schemas.microsoft.com/office/powerpoint/2010/main" val="411788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solidFill>
                  <a:schemeClr val="accent6">
                    <a:lumMod val="75000"/>
                  </a:schemeClr>
                </a:solidFill>
              </a:rPr>
              <a:t>Employer Duties under </a:t>
            </a:r>
            <a:r>
              <a:rPr lang="en-US" dirty="0" smtClean="0">
                <a:solidFill>
                  <a:schemeClr val="accent6">
                    <a:lumMod val="75000"/>
                  </a:schemeClr>
                </a:solidFill>
              </a:rPr>
              <a:t>OSHA</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Must </a:t>
            </a:r>
            <a:r>
              <a:rPr lang="en-US" dirty="0"/>
              <a:t>provide safety </a:t>
            </a:r>
            <a:r>
              <a:rPr lang="en-US" dirty="0" smtClean="0"/>
              <a:t>training</a:t>
            </a:r>
          </a:p>
          <a:p>
            <a:r>
              <a:rPr lang="en-US" dirty="0" smtClean="0"/>
              <a:t>Must </a:t>
            </a:r>
            <a:r>
              <a:rPr lang="en-US" dirty="0"/>
              <a:t>provide a workplace that is free from </a:t>
            </a:r>
            <a:r>
              <a:rPr lang="en-US" dirty="0" smtClean="0"/>
              <a:t>hazards</a:t>
            </a:r>
          </a:p>
          <a:p>
            <a:r>
              <a:rPr lang="en-US" dirty="0" smtClean="0"/>
              <a:t>Must </a:t>
            </a:r>
            <a:r>
              <a:rPr lang="en-US" dirty="0"/>
              <a:t>provide personal protective equipment, if </a:t>
            </a:r>
            <a:r>
              <a:rPr lang="en-US" dirty="0" smtClean="0"/>
              <a:t>needed</a:t>
            </a:r>
          </a:p>
          <a:p>
            <a:r>
              <a:rPr lang="en-US" dirty="0" smtClean="0"/>
              <a:t>Must </a:t>
            </a:r>
            <a:r>
              <a:rPr lang="en-US" dirty="0"/>
              <a:t>comply with all of the OSHA standards, rules, and </a:t>
            </a:r>
            <a:r>
              <a:rPr lang="en-US" dirty="0" smtClean="0"/>
              <a:t>regulations</a:t>
            </a:r>
          </a:p>
          <a:p>
            <a:r>
              <a:rPr lang="en-US" dirty="0" smtClean="0"/>
              <a:t>Must </a:t>
            </a:r>
            <a:r>
              <a:rPr lang="en-US" dirty="0"/>
              <a:t>keep records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8</a:t>
            </a:fld>
            <a:endParaRPr lang="en-US"/>
          </a:p>
        </p:txBody>
      </p:sp>
    </p:spTree>
    <p:extLst>
      <p:ext uri="{BB962C8B-B14F-4D97-AF65-F5344CB8AC3E}">
        <p14:creationId xmlns:p14="http://schemas.microsoft.com/office/powerpoint/2010/main" val="1645018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a:solidFill>
                  <a:schemeClr val="accent6">
                    <a:lumMod val="75000"/>
                  </a:schemeClr>
                </a:solidFill>
              </a:rPr>
              <a:t>Employee Responsibilities </a:t>
            </a:r>
            <a:r>
              <a:rPr lang="en-US" dirty="0" smtClean="0">
                <a:solidFill>
                  <a:schemeClr val="accent6">
                    <a:lumMod val="75000"/>
                  </a:schemeClr>
                </a:solidFill>
              </a:rPr>
              <a:t/>
            </a:r>
            <a:br>
              <a:rPr lang="en-US" dirty="0" smtClean="0">
                <a:solidFill>
                  <a:schemeClr val="accent6">
                    <a:lumMod val="75000"/>
                  </a:schemeClr>
                </a:solidFill>
              </a:rPr>
            </a:br>
            <a:r>
              <a:rPr lang="en-US" dirty="0" smtClean="0">
                <a:solidFill>
                  <a:schemeClr val="accent6">
                    <a:lumMod val="75000"/>
                  </a:schemeClr>
                </a:solidFill>
              </a:rPr>
              <a:t>under OSHA</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Must </a:t>
            </a:r>
            <a:r>
              <a:rPr lang="en-US" dirty="0"/>
              <a:t>know employer’s policies and </a:t>
            </a:r>
            <a:r>
              <a:rPr lang="en-US" dirty="0" smtClean="0"/>
              <a:t>procedures</a:t>
            </a:r>
          </a:p>
          <a:p>
            <a:r>
              <a:rPr lang="en-US" dirty="0" smtClean="0"/>
              <a:t>Must </a:t>
            </a:r>
            <a:r>
              <a:rPr lang="en-US" dirty="0"/>
              <a:t>comply with the OSHA standards and </a:t>
            </a:r>
            <a:r>
              <a:rPr lang="en-US" dirty="0" smtClean="0"/>
              <a:t>regulations</a:t>
            </a:r>
          </a:p>
          <a:p>
            <a:r>
              <a:rPr lang="en-US" dirty="0" smtClean="0"/>
              <a:t>Must </a:t>
            </a:r>
            <a:r>
              <a:rPr lang="en-US" dirty="0"/>
              <a:t>know to whom safety issues must be reported</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9</a:t>
            </a:fld>
            <a:endParaRPr lang="en-US" dirty="0"/>
          </a:p>
        </p:txBody>
      </p:sp>
    </p:spTree>
    <p:extLst>
      <p:ext uri="{BB962C8B-B14F-4D97-AF65-F5344CB8AC3E}">
        <p14:creationId xmlns:p14="http://schemas.microsoft.com/office/powerpoint/2010/main" val="3283584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515</Words>
  <Application>Microsoft Office PowerPoint</Application>
  <PresentationFormat>On-screen Show (4:3)</PresentationFormat>
  <Paragraphs>102</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Workplace Health and Safety</vt:lpstr>
      <vt:lpstr>PowerPoint Presentation</vt:lpstr>
      <vt:lpstr>Safety</vt:lpstr>
      <vt:lpstr>Safety (continued)</vt:lpstr>
      <vt:lpstr>Safety (continued)</vt:lpstr>
      <vt:lpstr>Possible Causes of Workplace Accidents and Injuries</vt:lpstr>
      <vt:lpstr>Occupational and Safety Health Administration (OSHA)</vt:lpstr>
      <vt:lpstr>Employer Duties under OSHA</vt:lpstr>
      <vt:lpstr>Employee Responsibilities  under OSHA</vt:lpstr>
      <vt:lpstr>Employee Rights</vt:lpstr>
      <vt:lpstr>Handling Workplace Health  and Safety Problems</vt:lpstr>
      <vt:lpstr>Emergency Action Plans (EAP)</vt:lpstr>
      <vt:lpstr>Emergency Action Plans (EAP) (continued)</vt:lpstr>
      <vt:lpstr>Resources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Matthew Yardley</cp:lastModifiedBy>
  <cp:revision>12</cp:revision>
  <cp:lastPrinted>2015-09-01T17:15:25Z</cp:lastPrinted>
  <dcterms:created xsi:type="dcterms:W3CDTF">2012-06-01T20:29:16Z</dcterms:created>
  <dcterms:modified xsi:type="dcterms:W3CDTF">2015-09-01T17:16:17Z</dcterms:modified>
</cp:coreProperties>
</file>