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41" d="100"/>
          <a:sy n="41" d="100"/>
        </p:scale>
        <p:origin x="84" y="10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8/17/2015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8/17/2015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7740"/>
            <a:ext cx="9905998" cy="646323"/>
          </a:xfrm>
        </p:spPr>
        <p:txBody>
          <a:bodyPr>
            <a:noAutofit/>
          </a:bodyPr>
          <a:lstStyle/>
          <a:p>
            <a:pPr algn="ctr"/>
            <a:r>
              <a:rPr lang="en-US" sz="4000" b="1" dirty="0" smtClean="0">
                <a:solidFill>
                  <a:srgbClr val="FF0000"/>
                </a:solidFill>
              </a:rPr>
              <a:t>August 18, 2015</a:t>
            </a:r>
            <a:endParaRPr lang="en-US" sz="4000" b="1" dirty="0">
              <a:solidFill>
                <a:srgbClr val="FF0000"/>
              </a:solidFill>
            </a:endParaRPr>
          </a:p>
        </p:txBody>
      </p:sp>
      <p:sp>
        <p:nvSpPr>
          <p:cNvPr id="3" name="Content Placeholder 2"/>
          <p:cNvSpPr>
            <a:spLocks noGrp="1"/>
          </p:cNvSpPr>
          <p:nvPr>
            <p:ph idx="1"/>
          </p:nvPr>
        </p:nvSpPr>
        <p:spPr>
          <a:xfrm>
            <a:off x="178354" y="160071"/>
            <a:ext cx="11832115" cy="6020606"/>
          </a:xfrm>
        </p:spPr>
        <p:txBody>
          <a:bodyPr>
            <a:normAutofit/>
          </a:bodyPr>
          <a:lstStyle/>
          <a:p>
            <a:r>
              <a:rPr lang="en-US" sz="2800" b="1" dirty="0" smtClean="0"/>
              <a:t>1</a:t>
            </a:r>
            <a:r>
              <a:rPr lang="en-US" sz="2800" b="1" baseline="30000" dirty="0" smtClean="0"/>
              <a:t>st</a:t>
            </a:r>
            <a:r>
              <a:rPr lang="en-US" sz="2800" b="1" dirty="0" smtClean="0"/>
              <a:t> Year:</a:t>
            </a:r>
          </a:p>
          <a:p>
            <a:pPr lvl="1"/>
            <a:r>
              <a:rPr lang="en-US" sz="2400" b="1" dirty="0" smtClean="0"/>
              <a:t>1</a:t>
            </a:r>
            <a:r>
              <a:rPr lang="en-US" sz="2400" b="1" baseline="30000" dirty="0" smtClean="0"/>
              <a:t>st</a:t>
            </a:r>
            <a:r>
              <a:rPr lang="en-US" sz="2400" b="1" dirty="0" smtClean="0"/>
              <a:t> Block:</a:t>
            </a:r>
          </a:p>
          <a:p>
            <a:pPr marL="1257300" lvl="2"/>
            <a:r>
              <a:rPr lang="en-US" sz="2000" b="1" dirty="0"/>
              <a:t>On a new sheet of paper (1</a:t>
            </a:r>
            <a:r>
              <a:rPr lang="en-US" sz="2000" b="1" baseline="30000" dirty="0"/>
              <a:t>st</a:t>
            </a:r>
            <a:r>
              <a:rPr lang="en-US" sz="2000" b="1" dirty="0"/>
              <a:t> item for portfolio) neatly write the following question, skip two lines, and explain your answer(s). Make sure that your name is at the top, class period, and date. Your responses should be detailed.</a:t>
            </a:r>
          </a:p>
          <a:p>
            <a:pPr lvl="2"/>
            <a:r>
              <a:rPr lang="en-US" sz="2000" b="1" dirty="0"/>
              <a:t>What do you believe is the most interesting part of the LPSCS field? I would/would not work in this field because _________________. How do you feel about the people that work in the field? If it did not exist, how would it affect the daily lives of people? </a:t>
            </a:r>
            <a:r>
              <a:rPr lang="en-US" sz="2000" b="1" dirty="0" smtClean="0"/>
              <a:t>Explain</a:t>
            </a:r>
          </a:p>
          <a:p>
            <a:pPr lvl="1"/>
            <a:r>
              <a:rPr lang="en-US" sz="2400" b="1" dirty="0" smtClean="0"/>
              <a:t>3</a:t>
            </a:r>
            <a:r>
              <a:rPr lang="en-US" sz="2400" b="1" baseline="30000" dirty="0" smtClean="0"/>
              <a:t>rd</a:t>
            </a:r>
            <a:r>
              <a:rPr lang="en-US" sz="2400" b="1" dirty="0" smtClean="0"/>
              <a:t> </a:t>
            </a:r>
            <a:r>
              <a:rPr lang="en-US" sz="2400" b="1" dirty="0"/>
              <a:t>Block</a:t>
            </a:r>
            <a:r>
              <a:rPr lang="en-US" sz="2400" b="1" dirty="0" smtClean="0"/>
              <a:t>: </a:t>
            </a:r>
          </a:p>
          <a:p>
            <a:pPr lvl="2"/>
            <a:r>
              <a:rPr lang="en-US" sz="2400" b="1" dirty="0" smtClean="0"/>
              <a:t>Why </a:t>
            </a:r>
            <a:r>
              <a:rPr lang="en-US" sz="2400" b="1" dirty="0"/>
              <a:t>is it important to work together as team? How can teamwork have a positive impact in a police department</a:t>
            </a:r>
            <a:r>
              <a:rPr lang="en-US" sz="2400" b="1" dirty="0" smtClean="0"/>
              <a:t>?</a:t>
            </a:r>
          </a:p>
          <a:p>
            <a:r>
              <a:rPr lang="en-US" sz="2800" b="1" dirty="0" smtClean="0"/>
              <a:t>2</a:t>
            </a:r>
            <a:r>
              <a:rPr lang="en-US" sz="2800" b="1" baseline="30000" dirty="0" smtClean="0"/>
              <a:t>nd</a:t>
            </a:r>
            <a:r>
              <a:rPr lang="en-US" sz="2800" b="1" dirty="0" smtClean="0"/>
              <a:t> Year:</a:t>
            </a:r>
          </a:p>
          <a:p>
            <a:pPr lvl="2"/>
            <a:r>
              <a:rPr lang="en-US" sz="2400" b="1" dirty="0"/>
              <a:t>list what they believe the minimum requirements are and why. </a:t>
            </a:r>
            <a:endParaRPr lang="en-US" sz="2000" b="1" dirty="0" smtClean="0"/>
          </a:p>
        </p:txBody>
      </p:sp>
      <p:sp>
        <p:nvSpPr>
          <p:cNvPr id="4" name="Rectangle 3"/>
          <p:cNvSpPr/>
          <p:nvPr/>
        </p:nvSpPr>
        <p:spPr>
          <a:xfrm>
            <a:off x="7877908" y="5852895"/>
            <a:ext cx="4314092" cy="861774"/>
          </a:xfrm>
          <a:prstGeom prst="rect">
            <a:avLst/>
          </a:prstGeom>
        </p:spPr>
        <p:txBody>
          <a:bodyPr wrap="square">
            <a:spAutoFit/>
          </a:bodyPr>
          <a:lstStyle/>
          <a:p>
            <a:pPr marL="400050"/>
            <a:r>
              <a:rPr lang="en-US" b="1" dirty="0">
                <a:solidFill>
                  <a:schemeClr val="accent3">
                    <a:lumMod val="75000"/>
                  </a:schemeClr>
                </a:solidFill>
                <a:effectLst>
                  <a:outerShdw blurRad="38100" dist="38100" dir="2700000" algn="tl">
                    <a:srgbClr val="000000">
                      <a:alpha val="43137"/>
                    </a:srgbClr>
                  </a:outerShdw>
                </a:effectLst>
              </a:rPr>
              <a:t>Flag:</a:t>
            </a:r>
          </a:p>
          <a:p>
            <a:pPr marL="800100" lvl="1"/>
            <a:r>
              <a:rPr lang="en-US" sz="1600" b="1" dirty="0">
                <a:solidFill>
                  <a:schemeClr val="accent3">
                    <a:lumMod val="75000"/>
                  </a:schemeClr>
                </a:solidFill>
                <a:effectLst>
                  <a:outerShdw blurRad="38100" dist="38100" dir="2700000" algn="tl">
                    <a:srgbClr val="000000">
                      <a:alpha val="43137"/>
                    </a:srgbClr>
                  </a:outerShdw>
                </a:effectLst>
              </a:rPr>
              <a:t>1</a:t>
            </a:r>
            <a:r>
              <a:rPr lang="en-US" sz="1600" b="1" baseline="30000" dirty="0">
                <a:solidFill>
                  <a:schemeClr val="accent3">
                    <a:lumMod val="75000"/>
                  </a:schemeClr>
                </a:solidFill>
                <a:effectLst>
                  <a:outerShdw blurRad="38100" dist="38100" dir="2700000" algn="tl">
                    <a:srgbClr val="000000">
                      <a:alpha val="43137"/>
                    </a:srgbClr>
                  </a:outerShdw>
                </a:effectLst>
              </a:rPr>
              <a:t>st</a:t>
            </a:r>
            <a:r>
              <a:rPr lang="en-US" sz="1600" b="1" dirty="0">
                <a:solidFill>
                  <a:schemeClr val="accent3">
                    <a:lumMod val="75000"/>
                  </a:schemeClr>
                </a:solidFill>
                <a:effectLst>
                  <a:outerShdw blurRad="38100" dist="38100" dir="2700000" algn="tl">
                    <a:srgbClr val="000000">
                      <a:alpha val="43137"/>
                    </a:srgbClr>
                  </a:outerShdw>
                </a:effectLst>
              </a:rPr>
              <a:t>:	</a:t>
            </a:r>
            <a:r>
              <a:rPr lang="en-US" sz="1600" b="1" dirty="0" smtClean="0">
                <a:solidFill>
                  <a:schemeClr val="accent3">
                    <a:lumMod val="75000"/>
                  </a:schemeClr>
                </a:solidFill>
                <a:effectLst>
                  <a:outerShdw blurRad="38100" dist="38100" dir="2700000" algn="tl">
                    <a:srgbClr val="000000">
                      <a:alpha val="43137"/>
                    </a:srgbClr>
                  </a:outerShdw>
                </a:effectLst>
              </a:rPr>
              <a:t>Morgan, Tristan, Savannah</a:t>
            </a:r>
            <a:endParaRPr lang="en-US" sz="1600" b="1" dirty="0">
              <a:solidFill>
                <a:schemeClr val="accent3">
                  <a:lumMod val="75000"/>
                </a:schemeClr>
              </a:solidFill>
              <a:effectLst>
                <a:outerShdw blurRad="38100" dist="38100" dir="2700000" algn="tl">
                  <a:srgbClr val="000000">
                    <a:alpha val="43137"/>
                  </a:srgbClr>
                </a:outerShdw>
              </a:effectLst>
            </a:endParaRPr>
          </a:p>
          <a:p>
            <a:pPr marL="800100" lvl="1"/>
            <a:r>
              <a:rPr lang="en-US" sz="1600" b="1" dirty="0">
                <a:solidFill>
                  <a:schemeClr val="accent3">
                    <a:lumMod val="75000"/>
                  </a:schemeClr>
                </a:solidFill>
                <a:effectLst>
                  <a:outerShdw blurRad="38100" dist="38100" dir="2700000" algn="tl">
                    <a:srgbClr val="000000">
                      <a:alpha val="43137"/>
                    </a:srgbClr>
                  </a:outerShdw>
                </a:effectLst>
              </a:rPr>
              <a:t>3</a:t>
            </a:r>
            <a:r>
              <a:rPr lang="en-US" sz="1600" b="1" baseline="30000" dirty="0">
                <a:solidFill>
                  <a:schemeClr val="accent3">
                    <a:lumMod val="75000"/>
                  </a:schemeClr>
                </a:solidFill>
                <a:effectLst>
                  <a:outerShdw blurRad="38100" dist="38100" dir="2700000" algn="tl">
                    <a:srgbClr val="000000">
                      <a:alpha val="43137"/>
                    </a:srgbClr>
                  </a:outerShdw>
                </a:effectLst>
              </a:rPr>
              <a:t>rd</a:t>
            </a:r>
            <a:r>
              <a:rPr lang="en-US" sz="1600" b="1" dirty="0">
                <a:solidFill>
                  <a:schemeClr val="accent3">
                    <a:lumMod val="75000"/>
                  </a:schemeClr>
                </a:solidFill>
                <a:effectLst>
                  <a:outerShdw blurRad="38100" dist="38100" dir="2700000" algn="tl">
                    <a:srgbClr val="000000">
                      <a:alpha val="43137"/>
                    </a:srgbClr>
                  </a:outerShdw>
                </a:effectLst>
              </a:rPr>
              <a:t>: 	</a:t>
            </a:r>
            <a:r>
              <a:rPr lang="en-US" sz="1600" b="1" dirty="0" smtClean="0">
                <a:solidFill>
                  <a:schemeClr val="accent3">
                    <a:lumMod val="75000"/>
                  </a:schemeClr>
                </a:solidFill>
                <a:effectLst>
                  <a:outerShdw blurRad="38100" dist="38100" dir="2700000" algn="tl">
                    <a:srgbClr val="000000">
                      <a:alpha val="43137"/>
                    </a:srgbClr>
                  </a:outerShdw>
                </a:effectLst>
              </a:rPr>
              <a:t>Noel, </a:t>
            </a:r>
            <a:r>
              <a:rPr lang="en-US" sz="1600" b="1" dirty="0" err="1" smtClean="0">
                <a:solidFill>
                  <a:schemeClr val="accent3">
                    <a:lumMod val="75000"/>
                  </a:schemeClr>
                </a:solidFill>
                <a:effectLst>
                  <a:outerShdw blurRad="38100" dist="38100" dir="2700000" algn="tl">
                    <a:srgbClr val="000000">
                      <a:alpha val="43137"/>
                    </a:srgbClr>
                  </a:outerShdw>
                </a:effectLst>
              </a:rPr>
              <a:t>Bre</a:t>
            </a:r>
            <a:r>
              <a:rPr lang="en-US" sz="1600" b="1" dirty="0" smtClean="0">
                <a:solidFill>
                  <a:schemeClr val="accent3">
                    <a:lumMod val="75000"/>
                  </a:schemeClr>
                </a:solidFill>
                <a:effectLst>
                  <a:outerShdw blurRad="38100" dist="38100" dir="2700000" algn="tl">
                    <a:srgbClr val="000000">
                      <a:alpha val="43137"/>
                    </a:srgbClr>
                  </a:outerShdw>
                </a:effectLst>
              </a:rPr>
              <a:t>, Taylor</a:t>
            </a:r>
            <a:endParaRPr lang="en-US" sz="16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748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70901"/>
            <a:ext cx="9905998" cy="646323"/>
          </a:xfrm>
        </p:spPr>
        <p:txBody>
          <a:bodyPr>
            <a:noAutofit/>
          </a:bodyPr>
          <a:lstStyle/>
          <a:p>
            <a:pPr algn="ctr"/>
            <a:r>
              <a:rPr lang="en-US" sz="4000" b="1" dirty="0" smtClean="0">
                <a:solidFill>
                  <a:srgbClr val="FF0000"/>
                </a:solidFill>
              </a:rPr>
              <a:t>August 19, 2015</a:t>
            </a:r>
            <a:endParaRPr lang="en-US" sz="4000" b="1" dirty="0">
              <a:solidFill>
                <a:srgbClr val="FF0000"/>
              </a:solidFill>
            </a:endParaRPr>
          </a:p>
        </p:txBody>
      </p:sp>
      <p:sp>
        <p:nvSpPr>
          <p:cNvPr id="3" name="Content Placeholder 2"/>
          <p:cNvSpPr>
            <a:spLocks noGrp="1"/>
          </p:cNvSpPr>
          <p:nvPr>
            <p:ph idx="1"/>
          </p:nvPr>
        </p:nvSpPr>
        <p:spPr>
          <a:xfrm>
            <a:off x="178354" y="694063"/>
            <a:ext cx="11832115" cy="4182737"/>
          </a:xfrm>
        </p:spPr>
        <p:txBody>
          <a:bodyPr>
            <a:normAutofit/>
          </a:bodyPr>
          <a:lstStyle/>
          <a:p>
            <a:r>
              <a:rPr lang="en-US" sz="3200" b="1" dirty="0" smtClean="0"/>
              <a:t>1</a:t>
            </a:r>
            <a:r>
              <a:rPr lang="en-US" sz="3200" b="1" baseline="30000" dirty="0" smtClean="0"/>
              <a:t>st</a:t>
            </a:r>
            <a:r>
              <a:rPr lang="en-US" sz="3200" b="1" dirty="0" smtClean="0"/>
              <a:t> Year:</a:t>
            </a:r>
          </a:p>
          <a:p>
            <a:pPr marL="1257300" lvl="2"/>
            <a:r>
              <a:rPr lang="en-US" sz="2400" b="1" dirty="0" smtClean="0"/>
              <a:t>Complete </a:t>
            </a:r>
            <a:r>
              <a:rPr lang="en-US" sz="2400" b="1" dirty="0"/>
              <a:t>the Teamwork/Leadership skills </a:t>
            </a:r>
            <a:r>
              <a:rPr lang="en-US" sz="2400" b="1" dirty="0" smtClean="0"/>
              <a:t>handout.</a:t>
            </a:r>
            <a:endParaRPr lang="en-US" sz="2800" b="1" dirty="0"/>
          </a:p>
          <a:p>
            <a:r>
              <a:rPr lang="en-US" sz="3200" b="1" dirty="0" smtClean="0"/>
              <a:t>2</a:t>
            </a:r>
            <a:r>
              <a:rPr lang="en-US" sz="3200" b="1" baseline="30000" dirty="0" smtClean="0"/>
              <a:t>nd</a:t>
            </a:r>
            <a:r>
              <a:rPr lang="en-US" sz="3200" b="1" dirty="0" smtClean="0"/>
              <a:t> Year:</a:t>
            </a:r>
          </a:p>
          <a:p>
            <a:pPr lvl="2"/>
            <a:r>
              <a:rPr lang="en-US" sz="2800" b="1" dirty="0"/>
              <a:t>List the assessments used within the fire selection process, (Character assessment, professionalism, PT, community involvement.)</a:t>
            </a:r>
            <a:endParaRPr lang="en-US" sz="2400" b="1" dirty="0" smtClean="0"/>
          </a:p>
        </p:txBody>
      </p:sp>
      <p:sp>
        <p:nvSpPr>
          <p:cNvPr id="4" name="Rectangle 3"/>
          <p:cNvSpPr/>
          <p:nvPr/>
        </p:nvSpPr>
        <p:spPr>
          <a:xfrm>
            <a:off x="7877908" y="5852895"/>
            <a:ext cx="4314092" cy="861774"/>
          </a:xfrm>
          <a:prstGeom prst="rect">
            <a:avLst/>
          </a:prstGeom>
        </p:spPr>
        <p:txBody>
          <a:bodyPr wrap="square">
            <a:spAutoFit/>
          </a:bodyPr>
          <a:lstStyle/>
          <a:p>
            <a:pPr marL="400050"/>
            <a:r>
              <a:rPr lang="en-US" b="1" dirty="0">
                <a:solidFill>
                  <a:schemeClr val="accent3">
                    <a:lumMod val="75000"/>
                  </a:schemeClr>
                </a:solidFill>
                <a:effectLst>
                  <a:outerShdw blurRad="38100" dist="38100" dir="2700000" algn="tl">
                    <a:srgbClr val="000000">
                      <a:alpha val="43137"/>
                    </a:srgbClr>
                  </a:outerShdw>
                </a:effectLst>
              </a:rPr>
              <a:t>Flag:</a:t>
            </a:r>
          </a:p>
          <a:p>
            <a:pPr marL="800100" lvl="1"/>
            <a:r>
              <a:rPr lang="en-US" sz="1600" b="1" dirty="0">
                <a:solidFill>
                  <a:schemeClr val="accent3">
                    <a:lumMod val="75000"/>
                  </a:schemeClr>
                </a:solidFill>
                <a:effectLst>
                  <a:outerShdw blurRad="38100" dist="38100" dir="2700000" algn="tl">
                    <a:srgbClr val="000000">
                      <a:alpha val="43137"/>
                    </a:srgbClr>
                  </a:outerShdw>
                </a:effectLst>
              </a:rPr>
              <a:t>1</a:t>
            </a:r>
            <a:r>
              <a:rPr lang="en-US" sz="1600" b="1" baseline="30000" dirty="0">
                <a:solidFill>
                  <a:schemeClr val="accent3">
                    <a:lumMod val="75000"/>
                  </a:schemeClr>
                </a:solidFill>
                <a:effectLst>
                  <a:outerShdw blurRad="38100" dist="38100" dir="2700000" algn="tl">
                    <a:srgbClr val="000000">
                      <a:alpha val="43137"/>
                    </a:srgbClr>
                  </a:outerShdw>
                </a:effectLst>
              </a:rPr>
              <a:t>st</a:t>
            </a:r>
            <a:r>
              <a:rPr lang="en-US" sz="1600" b="1" dirty="0">
                <a:solidFill>
                  <a:schemeClr val="accent3">
                    <a:lumMod val="75000"/>
                  </a:schemeClr>
                </a:solidFill>
                <a:effectLst>
                  <a:outerShdw blurRad="38100" dist="38100" dir="2700000" algn="tl">
                    <a:srgbClr val="000000">
                      <a:alpha val="43137"/>
                    </a:srgbClr>
                  </a:outerShdw>
                </a:effectLst>
              </a:rPr>
              <a:t>:	</a:t>
            </a:r>
            <a:r>
              <a:rPr lang="en-US" sz="1600" b="1" dirty="0" smtClean="0">
                <a:solidFill>
                  <a:schemeClr val="accent3">
                    <a:lumMod val="75000"/>
                  </a:schemeClr>
                </a:solidFill>
                <a:effectLst>
                  <a:outerShdw blurRad="38100" dist="38100" dir="2700000" algn="tl">
                    <a:srgbClr val="000000">
                      <a:alpha val="43137"/>
                    </a:srgbClr>
                  </a:outerShdw>
                </a:effectLst>
              </a:rPr>
              <a:t>Morgan, Tristan, Savannah</a:t>
            </a:r>
            <a:endParaRPr lang="en-US" sz="1600" b="1" dirty="0">
              <a:solidFill>
                <a:schemeClr val="accent3">
                  <a:lumMod val="75000"/>
                </a:schemeClr>
              </a:solidFill>
              <a:effectLst>
                <a:outerShdw blurRad="38100" dist="38100" dir="2700000" algn="tl">
                  <a:srgbClr val="000000">
                    <a:alpha val="43137"/>
                  </a:srgbClr>
                </a:outerShdw>
              </a:effectLst>
            </a:endParaRPr>
          </a:p>
          <a:p>
            <a:pPr marL="800100" lvl="1"/>
            <a:r>
              <a:rPr lang="en-US" sz="1600" b="1" dirty="0">
                <a:solidFill>
                  <a:schemeClr val="accent3">
                    <a:lumMod val="75000"/>
                  </a:schemeClr>
                </a:solidFill>
                <a:effectLst>
                  <a:outerShdw blurRad="38100" dist="38100" dir="2700000" algn="tl">
                    <a:srgbClr val="000000">
                      <a:alpha val="43137"/>
                    </a:srgbClr>
                  </a:outerShdw>
                </a:effectLst>
              </a:rPr>
              <a:t>3</a:t>
            </a:r>
            <a:r>
              <a:rPr lang="en-US" sz="1600" b="1" baseline="30000" dirty="0">
                <a:solidFill>
                  <a:schemeClr val="accent3">
                    <a:lumMod val="75000"/>
                  </a:schemeClr>
                </a:solidFill>
                <a:effectLst>
                  <a:outerShdw blurRad="38100" dist="38100" dir="2700000" algn="tl">
                    <a:srgbClr val="000000">
                      <a:alpha val="43137"/>
                    </a:srgbClr>
                  </a:outerShdw>
                </a:effectLst>
              </a:rPr>
              <a:t>rd</a:t>
            </a:r>
            <a:r>
              <a:rPr lang="en-US" sz="1600" b="1" dirty="0">
                <a:solidFill>
                  <a:schemeClr val="accent3">
                    <a:lumMod val="75000"/>
                  </a:schemeClr>
                </a:solidFill>
                <a:effectLst>
                  <a:outerShdw blurRad="38100" dist="38100" dir="2700000" algn="tl">
                    <a:srgbClr val="000000">
                      <a:alpha val="43137"/>
                    </a:srgbClr>
                  </a:outerShdw>
                </a:effectLst>
              </a:rPr>
              <a:t>: 	</a:t>
            </a:r>
            <a:r>
              <a:rPr lang="en-US" sz="1600" b="1" dirty="0" smtClean="0">
                <a:solidFill>
                  <a:schemeClr val="accent3">
                    <a:lumMod val="75000"/>
                  </a:schemeClr>
                </a:solidFill>
                <a:effectLst>
                  <a:outerShdw blurRad="38100" dist="38100" dir="2700000" algn="tl">
                    <a:srgbClr val="000000">
                      <a:alpha val="43137"/>
                    </a:srgbClr>
                  </a:outerShdw>
                </a:effectLst>
              </a:rPr>
              <a:t>Noel, </a:t>
            </a:r>
            <a:r>
              <a:rPr lang="en-US" sz="1600" b="1" dirty="0" err="1" smtClean="0">
                <a:solidFill>
                  <a:schemeClr val="accent3">
                    <a:lumMod val="75000"/>
                  </a:schemeClr>
                </a:solidFill>
                <a:effectLst>
                  <a:outerShdw blurRad="38100" dist="38100" dir="2700000" algn="tl">
                    <a:srgbClr val="000000">
                      <a:alpha val="43137"/>
                    </a:srgbClr>
                  </a:outerShdw>
                </a:effectLst>
              </a:rPr>
              <a:t>Bre</a:t>
            </a:r>
            <a:r>
              <a:rPr lang="en-US" sz="1600" b="1" dirty="0" smtClean="0">
                <a:solidFill>
                  <a:schemeClr val="accent3">
                    <a:lumMod val="75000"/>
                  </a:schemeClr>
                </a:solidFill>
                <a:effectLst>
                  <a:outerShdw blurRad="38100" dist="38100" dir="2700000" algn="tl">
                    <a:srgbClr val="000000">
                      <a:alpha val="43137"/>
                    </a:srgbClr>
                  </a:outerShdw>
                </a:effectLst>
              </a:rPr>
              <a:t>, Taylor</a:t>
            </a:r>
            <a:endParaRPr lang="en-US" sz="16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9369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70901"/>
            <a:ext cx="9905998" cy="646323"/>
          </a:xfrm>
        </p:spPr>
        <p:txBody>
          <a:bodyPr>
            <a:noAutofit/>
          </a:bodyPr>
          <a:lstStyle/>
          <a:p>
            <a:pPr algn="ctr"/>
            <a:r>
              <a:rPr lang="en-US" sz="4000" b="1" dirty="0" smtClean="0">
                <a:solidFill>
                  <a:srgbClr val="FF0000"/>
                </a:solidFill>
              </a:rPr>
              <a:t>August 20, 2015</a:t>
            </a:r>
            <a:endParaRPr lang="en-US" sz="4000" b="1" dirty="0">
              <a:solidFill>
                <a:srgbClr val="FF0000"/>
              </a:solidFill>
            </a:endParaRPr>
          </a:p>
        </p:txBody>
      </p:sp>
      <p:sp>
        <p:nvSpPr>
          <p:cNvPr id="3" name="Content Placeholder 2"/>
          <p:cNvSpPr>
            <a:spLocks noGrp="1"/>
          </p:cNvSpPr>
          <p:nvPr>
            <p:ph idx="1"/>
          </p:nvPr>
        </p:nvSpPr>
        <p:spPr>
          <a:xfrm>
            <a:off x="178354" y="694063"/>
            <a:ext cx="11832115" cy="6020606"/>
          </a:xfrm>
        </p:spPr>
        <p:txBody>
          <a:bodyPr>
            <a:normAutofit/>
          </a:bodyPr>
          <a:lstStyle/>
          <a:p>
            <a:r>
              <a:rPr lang="en-US" sz="2800" b="1" dirty="0" smtClean="0"/>
              <a:t>1</a:t>
            </a:r>
            <a:r>
              <a:rPr lang="en-US" sz="2800" b="1" baseline="30000" dirty="0" smtClean="0"/>
              <a:t>st</a:t>
            </a:r>
            <a:r>
              <a:rPr lang="en-US" sz="2800" b="1" dirty="0" smtClean="0"/>
              <a:t> Year:</a:t>
            </a:r>
          </a:p>
          <a:p>
            <a:pPr lvl="1"/>
            <a:r>
              <a:rPr lang="en-US" sz="2600" b="1" dirty="0" smtClean="0"/>
              <a:t>Quietly review your notes, handouts, vocab words for your test. </a:t>
            </a:r>
          </a:p>
          <a:p>
            <a:r>
              <a:rPr lang="en-US" sz="2800" b="1" dirty="0" smtClean="0"/>
              <a:t>2</a:t>
            </a:r>
            <a:r>
              <a:rPr lang="en-US" sz="2800" b="1" baseline="30000" dirty="0" smtClean="0"/>
              <a:t>nd</a:t>
            </a:r>
            <a:r>
              <a:rPr lang="en-US" sz="2800" b="1" dirty="0" smtClean="0"/>
              <a:t> Year:</a:t>
            </a:r>
          </a:p>
          <a:p>
            <a:pPr lvl="2"/>
            <a:r>
              <a:rPr lang="en-US" sz="2400" b="1" dirty="0" smtClean="0"/>
              <a:t>Change into PT Clothes</a:t>
            </a:r>
            <a:endParaRPr lang="en-US" sz="2400" b="1" dirty="0"/>
          </a:p>
          <a:p>
            <a:pPr lvl="2"/>
            <a:endParaRPr lang="en-US" sz="2000" b="1" dirty="0" smtClean="0"/>
          </a:p>
        </p:txBody>
      </p:sp>
      <p:sp>
        <p:nvSpPr>
          <p:cNvPr id="4" name="Rectangle 3"/>
          <p:cNvSpPr/>
          <p:nvPr/>
        </p:nvSpPr>
        <p:spPr>
          <a:xfrm>
            <a:off x="7479323" y="5852895"/>
            <a:ext cx="4712677" cy="954107"/>
          </a:xfrm>
          <a:prstGeom prst="rect">
            <a:avLst/>
          </a:prstGeom>
        </p:spPr>
        <p:txBody>
          <a:bodyPr wrap="square">
            <a:spAutoFit/>
          </a:bodyPr>
          <a:lstStyle/>
          <a:p>
            <a:pPr marL="400050"/>
            <a:r>
              <a:rPr lang="en-US" sz="2000" b="1" dirty="0">
                <a:solidFill>
                  <a:schemeClr val="accent3">
                    <a:lumMod val="75000"/>
                  </a:schemeClr>
                </a:solidFill>
                <a:effectLst>
                  <a:outerShdw blurRad="38100" dist="38100" dir="2700000" algn="tl">
                    <a:srgbClr val="000000">
                      <a:alpha val="43137"/>
                    </a:srgbClr>
                  </a:outerShdw>
                </a:effectLst>
              </a:rPr>
              <a:t>Flag:</a:t>
            </a:r>
          </a:p>
          <a:p>
            <a:pPr marL="800100" lvl="1"/>
            <a:r>
              <a:rPr lang="en-US" b="1" dirty="0">
                <a:solidFill>
                  <a:schemeClr val="accent3">
                    <a:lumMod val="75000"/>
                  </a:schemeClr>
                </a:solidFill>
                <a:effectLst>
                  <a:outerShdw blurRad="38100" dist="38100" dir="2700000" algn="tl">
                    <a:srgbClr val="000000">
                      <a:alpha val="43137"/>
                    </a:srgbClr>
                  </a:outerShdw>
                </a:effectLst>
              </a:rPr>
              <a:t>1</a:t>
            </a:r>
            <a:r>
              <a:rPr lang="en-US" b="1" baseline="30000" dirty="0">
                <a:solidFill>
                  <a:schemeClr val="accent3">
                    <a:lumMod val="75000"/>
                  </a:schemeClr>
                </a:solidFill>
                <a:effectLst>
                  <a:outerShdw blurRad="38100" dist="38100" dir="2700000" algn="tl">
                    <a:srgbClr val="000000">
                      <a:alpha val="43137"/>
                    </a:srgbClr>
                  </a:outerShdw>
                </a:effectLst>
              </a:rPr>
              <a:t>st</a:t>
            </a:r>
            <a:r>
              <a:rPr lang="en-US" b="1" dirty="0">
                <a:solidFill>
                  <a:schemeClr val="accent3">
                    <a:lumMod val="75000"/>
                  </a:schemeClr>
                </a:solidFill>
                <a:effectLst>
                  <a:outerShdw blurRad="38100" dist="38100" dir="2700000" algn="tl">
                    <a:srgbClr val="000000">
                      <a:alpha val="43137"/>
                    </a:srgbClr>
                  </a:outerShdw>
                </a:effectLst>
              </a:rPr>
              <a:t>:	</a:t>
            </a:r>
            <a:r>
              <a:rPr lang="en-US" b="1" dirty="0" smtClean="0">
                <a:solidFill>
                  <a:schemeClr val="accent3">
                    <a:lumMod val="75000"/>
                  </a:schemeClr>
                </a:solidFill>
                <a:effectLst>
                  <a:outerShdw blurRad="38100" dist="38100" dir="2700000" algn="tl">
                    <a:srgbClr val="000000">
                      <a:alpha val="43137"/>
                    </a:srgbClr>
                  </a:outerShdw>
                </a:effectLst>
              </a:rPr>
              <a:t>Morgan, Tristan, Savannah</a:t>
            </a:r>
            <a:endParaRPr lang="en-US" b="1" dirty="0">
              <a:solidFill>
                <a:schemeClr val="accent3">
                  <a:lumMod val="75000"/>
                </a:schemeClr>
              </a:solidFill>
              <a:effectLst>
                <a:outerShdw blurRad="38100" dist="38100" dir="2700000" algn="tl">
                  <a:srgbClr val="000000">
                    <a:alpha val="43137"/>
                  </a:srgbClr>
                </a:outerShdw>
              </a:effectLst>
            </a:endParaRPr>
          </a:p>
          <a:p>
            <a:pPr marL="800100" lvl="1"/>
            <a:r>
              <a:rPr lang="en-US" b="1" dirty="0">
                <a:solidFill>
                  <a:schemeClr val="accent3">
                    <a:lumMod val="75000"/>
                  </a:schemeClr>
                </a:solidFill>
                <a:effectLst>
                  <a:outerShdw blurRad="38100" dist="38100" dir="2700000" algn="tl">
                    <a:srgbClr val="000000">
                      <a:alpha val="43137"/>
                    </a:srgbClr>
                  </a:outerShdw>
                </a:effectLst>
              </a:rPr>
              <a:t>3</a:t>
            </a:r>
            <a:r>
              <a:rPr lang="en-US" b="1" baseline="30000" dirty="0">
                <a:solidFill>
                  <a:schemeClr val="accent3">
                    <a:lumMod val="75000"/>
                  </a:schemeClr>
                </a:solidFill>
                <a:effectLst>
                  <a:outerShdw blurRad="38100" dist="38100" dir="2700000" algn="tl">
                    <a:srgbClr val="000000">
                      <a:alpha val="43137"/>
                    </a:srgbClr>
                  </a:outerShdw>
                </a:effectLst>
              </a:rPr>
              <a:t>rd</a:t>
            </a:r>
            <a:r>
              <a:rPr lang="en-US" b="1" dirty="0">
                <a:solidFill>
                  <a:schemeClr val="accent3">
                    <a:lumMod val="75000"/>
                  </a:schemeClr>
                </a:solidFill>
                <a:effectLst>
                  <a:outerShdw blurRad="38100" dist="38100" dir="2700000" algn="tl">
                    <a:srgbClr val="000000">
                      <a:alpha val="43137"/>
                    </a:srgbClr>
                  </a:outerShdw>
                </a:effectLst>
              </a:rPr>
              <a:t>: 	</a:t>
            </a:r>
            <a:r>
              <a:rPr lang="en-US" b="1" dirty="0" smtClean="0">
                <a:solidFill>
                  <a:schemeClr val="accent3">
                    <a:lumMod val="75000"/>
                  </a:schemeClr>
                </a:solidFill>
                <a:effectLst>
                  <a:outerShdw blurRad="38100" dist="38100" dir="2700000" algn="tl">
                    <a:srgbClr val="000000">
                      <a:alpha val="43137"/>
                    </a:srgbClr>
                  </a:outerShdw>
                </a:effectLst>
              </a:rPr>
              <a:t>Noel, </a:t>
            </a:r>
            <a:r>
              <a:rPr lang="en-US" b="1" dirty="0" err="1" smtClean="0">
                <a:solidFill>
                  <a:schemeClr val="accent3">
                    <a:lumMod val="75000"/>
                  </a:schemeClr>
                </a:solidFill>
                <a:effectLst>
                  <a:outerShdw blurRad="38100" dist="38100" dir="2700000" algn="tl">
                    <a:srgbClr val="000000">
                      <a:alpha val="43137"/>
                    </a:srgbClr>
                  </a:outerShdw>
                </a:effectLst>
              </a:rPr>
              <a:t>Bre</a:t>
            </a:r>
            <a:r>
              <a:rPr lang="en-US" b="1" dirty="0" smtClean="0">
                <a:solidFill>
                  <a:schemeClr val="accent3">
                    <a:lumMod val="75000"/>
                  </a:schemeClr>
                </a:solidFill>
                <a:effectLst>
                  <a:outerShdw blurRad="38100" dist="38100" dir="2700000" algn="tl">
                    <a:srgbClr val="000000">
                      <a:alpha val="43137"/>
                    </a:srgbClr>
                  </a:outerShdw>
                </a:effectLst>
              </a:rPr>
              <a:t>, Taylor</a:t>
            </a:r>
            <a:endParaRPr lang="en-US"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5444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63176"/>
            <a:ext cx="9905998" cy="646323"/>
          </a:xfrm>
        </p:spPr>
        <p:txBody>
          <a:bodyPr>
            <a:noAutofit/>
          </a:bodyPr>
          <a:lstStyle/>
          <a:p>
            <a:pPr algn="ctr"/>
            <a:r>
              <a:rPr lang="en-US" sz="4000" b="1" dirty="0" smtClean="0">
                <a:solidFill>
                  <a:srgbClr val="FF0000"/>
                </a:solidFill>
              </a:rPr>
              <a:t>August 21, 2015</a:t>
            </a:r>
            <a:endParaRPr lang="en-US" sz="4000" b="1" dirty="0">
              <a:solidFill>
                <a:srgbClr val="FF0000"/>
              </a:solidFill>
            </a:endParaRPr>
          </a:p>
        </p:txBody>
      </p:sp>
      <p:sp>
        <p:nvSpPr>
          <p:cNvPr id="3" name="Content Placeholder 2"/>
          <p:cNvSpPr>
            <a:spLocks noGrp="1"/>
          </p:cNvSpPr>
          <p:nvPr>
            <p:ph idx="1"/>
          </p:nvPr>
        </p:nvSpPr>
        <p:spPr>
          <a:xfrm>
            <a:off x="178354" y="263176"/>
            <a:ext cx="11832115" cy="6020606"/>
          </a:xfrm>
        </p:spPr>
        <p:txBody>
          <a:bodyPr>
            <a:normAutofit/>
          </a:bodyPr>
          <a:lstStyle/>
          <a:p>
            <a:r>
              <a:rPr lang="en-US" sz="3200" b="1" dirty="0" smtClean="0"/>
              <a:t>1</a:t>
            </a:r>
            <a:r>
              <a:rPr lang="en-US" sz="3200" b="1" baseline="30000" dirty="0" smtClean="0"/>
              <a:t>st</a:t>
            </a:r>
            <a:r>
              <a:rPr lang="en-US" sz="3200" b="1" dirty="0" smtClean="0"/>
              <a:t> Year:</a:t>
            </a:r>
          </a:p>
          <a:p>
            <a:pPr marL="800100" lvl="1"/>
            <a:r>
              <a:rPr lang="en-US" sz="2400" b="1" dirty="0" smtClean="0"/>
              <a:t>What </a:t>
            </a:r>
            <a:r>
              <a:rPr lang="en-US" sz="2400" b="1" dirty="0"/>
              <a:t>are three types of teams discussed? What are the benefits of good teamwork? Do you believe that good communication skills are important in order to be </a:t>
            </a:r>
            <a:r>
              <a:rPr lang="en-US" sz="2400" b="1" dirty="0" smtClean="0"/>
              <a:t>successful</a:t>
            </a:r>
          </a:p>
          <a:p>
            <a:pPr marL="342900"/>
            <a:r>
              <a:rPr lang="en-US" sz="3600" b="1" dirty="0" smtClean="0"/>
              <a:t>2</a:t>
            </a:r>
            <a:r>
              <a:rPr lang="en-US" sz="3600" b="1" baseline="30000" dirty="0" smtClean="0"/>
              <a:t>nd</a:t>
            </a:r>
            <a:r>
              <a:rPr lang="en-US" sz="3600" b="1" dirty="0" smtClean="0"/>
              <a:t> Year:</a:t>
            </a:r>
          </a:p>
          <a:p>
            <a:pPr lvl="1"/>
            <a:r>
              <a:rPr lang="en-US" sz="2800" b="1" dirty="0"/>
              <a:t>read article "To Save Lives &amp; Property" and explain what why believe it means.</a:t>
            </a:r>
          </a:p>
          <a:p>
            <a:pPr lvl="2"/>
            <a:endParaRPr lang="en-US" sz="2000" b="1" dirty="0" smtClean="0"/>
          </a:p>
        </p:txBody>
      </p:sp>
      <p:sp>
        <p:nvSpPr>
          <p:cNvPr id="4" name="Rectangle 3"/>
          <p:cNvSpPr/>
          <p:nvPr/>
        </p:nvSpPr>
        <p:spPr>
          <a:xfrm>
            <a:off x="7315200" y="5806728"/>
            <a:ext cx="4695269" cy="954107"/>
          </a:xfrm>
          <a:prstGeom prst="rect">
            <a:avLst/>
          </a:prstGeom>
        </p:spPr>
        <p:txBody>
          <a:bodyPr wrap="square">
            <a:spAutoFit/>
          </a:bodyPr>
          <a:lstStyle/>
          <a:p>
            <a:pPr marL="400050"/>
            <a:r>
              <a:rPr lang="en-US" sz="2000" b="1" dirty="0">
                <a:solidFill>
                  <a:schemeClr val="accent3">
                    <a:lumMod val="75000"/>
                  </a:schemeClr>
                </a:solidFill>
                <a:effectLst>
                  <a:outerShdw blurRad="38100" dist="38100" dir="2700000" algn="tl">
                    <a:srgbClr val="000000">
                      <a:alpha val="43137"/>
                    </a:srgbClr>
                  </a:outerShdw>
                </a:effectLst>
              </a:rPr>
              <a:t>Flag:</a:t>
            </a:r>
          </a:p>
          <a:p>
            <a:pPr marL="800100" lvl="1"/>
            <a:r>
              <a:rPr lang="en-US" b="1" dirty="0">
                <a:solidFill>
                  <a:schemeClr val="accent3">
                    <a:lumMod val="75000"/>
                  </a:schemeClr>
                </a:solidFill>
                <a:effectLst>
                  <a:outerShdw blurRad="38100" dist="38100" dir="2700000" algn="tl">
                    <a:srgbClr val="000000">
                      <a:alpha val="43137"/>
                    </a:srgbClr>
                  </a:outerShdw>
                </a:effectLst>
              </a:rPr>
              <a:t>1</a:t>
            </a:r>
            <a:r>
              <a:rPr lang="en-US" b="1" baseline="30000" dirty="0">
                <a:solidFill>
                  <a:schemeClr val="accent3">
                    <a:lumMod val="75000"/>
                  </a:schemeClr>
                </a:solidFill>
                <a:effectLst>
                  <a:outerShdw blurRad="38100" dist="38100" dir="2700000" algn="tl">
                    <a:srgbClr val="000000">
                      <a:alpha val="43137"/>
                    </a:srgbClr>
                  </a:outerShdw>
                </a:effectLst>
              </a:rPr>
              <a:t>st</a:t>
            </a:r>
            <a:r>
              <a:rPr lang="en-US" b="1" dirty="0">
                <a:solidFill>
                  <a:schemeClr val="accent3">
                    <a:lumMod val="75000"/>
                  </a:schemeClr>
                </a:solidFill>
                <a:effectLst>
                  <a:outerShdw blurRad="38100" dist="38100" dir="2700000" algn="tl">
                    <a:srgbClr val="000000">
                      <a:alpha val="43137"/>
                    </a:srgbClr>
                  </a:outerShdw>
                </a:effectLst>
              </a:rPr>
              <a:t>:	</a:t>
            </a:r>
            <a:r>
              <a:rPr lang="en-US" b="1" dirty="0" smtClean="0">
                <a:solidFill>
                  <a:schemeClr val="accent3">
                    <a:lumMod val="75000"/>
                  </a:schemeClr>
                </a:solidFill>
                <a:effectLst>
                  <a:outerShdw blurRad="38100" dist="38100" dir="2700000" algn="tl">
                    <a:srgbClr val="000000">
                      <a:alpha val="43137"/>
                    </a:srgbClr>
                  </a:outerShdw>
                </a:effectLst>
              </a:rPr>
              <a:t>Morgan, Tristan, Savannah</a:t>
            </a:r>
            <a:endParaRPr lang="en-US" b="1" dirty="0">
              <a:solidFill>
                <a:schemeClr val="accent3">
                  <a:lumMod val="75000"/>
                </a:schemeClr>
              </a:solidFill>
              <a:effectLst>
                <a:outerShdw blurRad="38100" dist="38100" dir="2700000" algn="tl">
                  <a:srgbClr val="000000">
                    <a:alpha val="43137"/>
                  </a:srgbClr>
                </a:outerShdw>
              </a:effectLst>
            </a:endParaRPr>
          </a:p>
          <a:p>
            <a:pPr marL="800100" lvl="1"/>
            <a:r>
              <a:rPr lang="en-US" b="1" dirty="0">
                <a:solidFill>
                  <a:schemeClr val="accent3">
                    <a:lumMod val="75000"/>
                  </a:schemeClr>
                </a:solidFill>
                <a:effectLst>
                  <a:outerShdw blurRad="38100" dist="38100" dir="2700000" algn="tl">
                    <a:srgbClr val="000000">
                      <a:alpha val="43137"/>
                    </a:srgbClr>
                  </a:outerShdw>
                </a:effectLst>
              </a:rPr>
              <a:t>3</a:t>
            </a:r>
            <a:r>
              <a:rPr lang="en-US" b="1" baseline="30000" dirty="0">
                <a:solidFill>
                  <a:schemeClr val="accent3">
                    <a:lumMod val="75000"/>
                  </a:schemeClr>
                </a:solidFill>
                <a:effectLst>
                  <a:outerShdw blurRad="38100" dist="38100" dir="2700000" algn="tl">
                    <a:srgbClr val="000000">
                      <a:alpha val="43137"/>
                    </a:srgbClr>
                  </a:outerShdw>
                </a:effectLst>
              </a:rPr>
              <a:t>rd</a:t>
            </a:r>
            <a:r>
              <a:rPr lang="en-US" b="1" dirty="0">
                <a:solidFill>
                  <a:schemeClr val="accent3">
                    <a:lumMod val="75000"/>
                  </a:schemeClr>
                </a:solidFill>
                <a:effectLst>
                  <a:outerShdw blurRad="38100" dist="38100" dir="2700000" algn="tl">
                    <a:srgbClr val="000000">
                      <a:alpha val="43137"/>
                    </a:srgbClr>
                  </a:outerShdw>
                </a:effectLst>
              </a:rPr>
              <a:t>: 	</a:t>
            </a:r>
            <a:r>
              <a:rPr lang="en-US" b="1" dirty="0" smtClean="0">
                <a:solidFill>
                  <a:schemeClr val="accent3">
                    <a:lumMod val="75000"/>
                  </a:schemeClr>
                </a:solidFill>
                <a:effectLst>
                  <a:outerShdw blurRad="38100" dist="38100" dir="2700000" algn="tl">
                    <a:srgbClr val="000000">
                      <a:alpha val="43137"/>
                    </a:srgbClr>
                  </a:outerShdw>
                </a:effectLst>
              </a:rPr>
              <a:t>Noel, </a:t>
            </a:r>
            <a:r>
              <a:rPr lang="en-US" b="1" dirty="0" err="1" smtClean="0">
                <a:solidFill>
                  <a:schemeClr val="accent3">
                    <a:lumMod val="75000"/>
                  </a:schemeClr>
                </a:solidFill>
                <a:effectLst>
                  <a:outerShdw blurRad="38100" dist="38100" dir="2700000" algn="tl">
                    <a:srgbClr val="000000">
                      <a:alpha val="43137"/>
                    </a:srgbClr>
                  </a:outerShdw>
                </a:effectLst>
              </a:rPr>
              <a:t>Bre</a:t>
            </a:r>
            <a:r>
              <a:rPr lang="en-US" b="1" dirty="0" smtClean="0">
                <a:solidFill>
                  <a:schemeClr val="accent3">
                    <a:lumMod val="75000"/>
                  </a:schemeClr>
                </a:solidFill>
                <a:effectLst>
                  <a:outerShdw blurRad="38100" dist="38100" dir="2700000" algn="tl">
                    <a:srgbClr val="000000">
                      <a:alpha val="43137"/>
                    </a:srgbClr>
                  </a:outerShdw>
                </a:effectLst>
              </a:rPr>
              <a:t>, Taylor</a:t>
            </a:r>
            <a:endParaRPr lang="en-US"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8344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22</TotalTime>
  <Words>288</Words>
  <Application>Microsoft Office PowerPoint</Application>
  <PresentationFormat>Widescreen</PresentationFormat>
  <Paragraphs>36</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Century Gothic</vt:lpstr>
      <vt:lpstr>Mesh</vt:lpstr>
      <vt:lpstr>August 18, 2015</vt:lpstr>
      <vt:lpstr>August 19, 2015</vt:lpstr>
      <vt:lpstr>August 20, 2015</vt:lpstr>
      <vt:lpstr>August 21, 2015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18, 2015</dc:title>
  <dc:creator>Matthew Yardley</dc:creator>
  <cp:lastModifiedBy>Matthew Yardley</cp:lastModifiedBy>
  <cp:revision>4</cp:revision>
  <dcterms:created xsi:type="dcterms:W3CDTF">2015-08-17T19:35:19Z</dcterms:created>
  <dcterms:modified xsi:type="dcterms:W3CDTF">2015-08-17T19:57:48Z</dcterms:modified>
</cp:coreProperties>
</file>