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6"/>
  </p:notesMasterIdLst>
  <p:sldIdLst>
    <p:sldId id="256" r:id="rId5"/>
    <p:sldId id="268" r:id="rId6"/>
    <p:sldId id="257" r:id="rId7"/>
    <p:sldId id="258" r:id="rId8"/>
    <p:sldId id="259" r:id="rId9"/>
    <p:sldId id="260" r:id="rId10"/>
    <p:sldId id="261" r:id="rId11"/>
    <p:sldId id="262" r:id="rId12"/>
    <p:sldId id="263" r:id="rId13"/>
    <p:sldId id="264" r:id="rId14"/>
    <p:sldId id="267" r:id="rId15"/>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54" y="-84"/>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4.xml"/><Relationship Id="rId6" Type="http://schemas.openxmlformats.org/officeDocument/2006/relationships/slide" Target="slides/slide10.xml"/><Relationship Id="rId5" Type="http://schemas.openxmlformats.org/officeDocument/2006/relationships/slide" Target="slides/slide9.xml"/><Relationship Id="rId4"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B1B8DEA-87FD-4375-992E-E977FAB71D35}" type="datetimeFigureOut">
              <a:rPr lang="en-US"/>
              <a:pPr>
                <a:defRPr/>
              </a:pPr>
              <a:t>8/11/2014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5A188B77-906A-4E84-A3EA-73EEDA9589FB}" type="slidenum">
              <a:rPr lang="en-US"/>
              <a:pPr>
                <a:defRPr/>
              </a:pPr>
              <a:t>‹#›</a:t>
            </a:fld>
            <a:endParaRPr lang="en-US"/>
          </a:p>
        </p:txBody>
      </p:sp>
    </p:spTree>
    <p:extLst>
      <p:ext uri="{BB962C8B-B14F-4D97-AF65-F5344CB8AC3E}">
        <p14:creationId xmlns:p14="http://schemas.microsoft.com/office/powerpoint/2010/main" val="1109065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latin typeface="Times New Roman" pitchFamily="18" charset="0"/>
                <a:cs typeface="Times New Roman" pitchFamily="18"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BDD4AC-F124-4AED-8D96-19EF6726E284}" type="slidenum">
              <a:rPr lang="en-US"/>
              <a:pPr>
                <a:defRPr/>
              </a:pPr>
              <a:t>‹#›</a:t>
            </a:fld>
            <a:endParaRPr lang="en-US"/>
          </a:p>
        </p:txBody>
      </p:sp>
    </p:spTree>
    <p:extLst>
      <p:ext uri="{BB962C8B-B14F-4D97-AF65-F5344CB8AC3E}">
        <p14:creationId xmlns:p14="http://schemas.microsoft.com/office/powerpoint/2010/main" val="22484415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DE3C4D6-4C58-47D6-9FA8-5CDCA0184887}" type="slidenum">
              <a:rPr lang="en-US"/>
              <a:pPr>
                <a:defRPr/>
              </a:pPr>
              <a:t>‹#›</a:t>
            </a:fld>
            <a:endParaRPr lang="en-US"/>
          </a:p>
        </p:txBody>
      </p:sp>
    </p:spTree>
    <p:extLst>
      <p:ext uri="{BB962C8B-B14F-4D97-AF65-F5344CB8AC3E}">
        <p14:creationId xmlns:p14="http://schemas.microsoft.com/office/powerpoint/2010/main" val="415807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B6F8E0-65EF-4C1D-99F6-D9A38D1C98A3}" type="slidenum">
              <a:rPr lang="en-US"/>
              <a:pPr>
                <a:defRPr/>
              </a:pPr>
              <a:t>‹#›</a:t>
            </a:fld>
            <a:endParaRPr lang="en-US"/>
          </a:p>
        </p:txBody>
      </p:sp>
    </p:spTree>
    <p:extLst>
      <p:ext uri="{BB962C8B-B14F-4D97-AF65-F5344CB8AC3E}">
        <p14:creationId xmlns:p14="http://schemas.microsoft.com/office/powerpoint/2010/main" val="4206203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2A5A7F6-56EB-4C03-9ADD-E50262B2024D}" type="slidenum">
              <a:rPr lang="en-US"/>
              <a:pPr>
                <a:defRPr/>
              </a:pPr>
              <a:t>‹#›</a:t>
            </a:fld>
            <a:endParaRPr lang="en-US"/>
          </a:p>
        </p:txBody>
      </p:sp>
    </p:spTree>
    <p:extLst>
      <p:ext uri="{BB962C8B-B14F-4D97-AF65-F5344CB8AC3E}">
        <p14:creationId xmlns:p14="http://schemas.microsoft.com/office/powerpoint/2010/main" val="295626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lvl1pPr>
          </a:lstStyle>
          <a:p>
            <a:r>
              <a:rPr lang="en-US" smtClean="0"/>
              <a:t>Click to edit Master title style</a:t>
            </a:r>
            <a:endParaRPr lang="en-US"/>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a:xfrm>
            <a:off x="457200" y="6324600"/>
            <a:ext cx="4267200" cy="396875"/>
          </a:xfrm>
        </p:spPr>
        <p:txBody>
          <a:bodyPr/>
          <a:lstStyle>
            <a:lvl1pPr algn="l">
              <a:defRPr dirty="0">
                <a:latin typeface="Times New Roman" pitchFamily="18" charset="0"/>
                <a:cs typeface="Times New Roman" pitchFamily="18" charset="0"/>
              </a:defRPr>
            </a:lvl1pPr>
          </a:lstStyle>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FEEC078A-FC57-4D87-A009-1BF00EA0C564}" type="slidenum">
              <a:rPr lang="en-US"/>
              <a:pPr>
                <a:defRPr/>
              </a:pPr>
              <a:t>‹#›</a:t>
            </a:fld>
            <a:endParaRPr lang="en-US"/>
          </a:p>
        </p:txBody>
      </p:sp>
    </p:spTree>
    <p:extLst>
      <p:ext uri="{BB962C8B-B14F-4D97-AF65-F5344CB8AC3E}">
        <p14:creationId xmlns:p14="http://schemas.microsoft.com/office/powerpoint/2010/main" val="4001056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1774DB1-120B-4BAA-8615-5E3C72726B7A}" type="slidenum">
              <a:rPr lang="en-US"/>
              <a:pPr>
                <a:defRPr/>
              </a:pPr>
              <a:t>‹#›</a:t>
            </a:fld>
            <a:endParaRPr lang="en-US"/>
          </a:p>
        </p:txBody>
      </p:sp>
    </p:spTree>
    <p:extLst>
      <p:ext uri="{BB962C8B-B14F-4D97-AF65-F5344CB8AC3E}">
        <p14:creationId xmlns:p14="http://schemas.microsoft.com/office/powerpoint/2010/main" val="12225694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9AA463D-EBEC-4B94-8E6C-302D88123B70}" type="slidenum">
              <a:rPr lang="en-US"/>
              <a:pPr>
                <a:defRPr/>
              </a:pPr>
              <a:t>‹#›</a:t>
            </a:fld>
            <a:endParaRPr lang="en-US"/>
          </a:p>
        </p:txBody>
      </p:sp>
    </p:spTree>
    <p:extLst>
      <p:ext uri="{BB962C8B-B14F-4D97-AF65-F5344CB8AC3E}">
        <p14:creationId xmlns:p14="http://schemas.microsoft.com/office/powerpoint/2010/main" val="7580927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A087368B-40C6-4DCA-BB0D-65AFDBF4BBB0}" type="slidenum">
              <a:rPr lang="en-US"/>
              <a:pPr>
                <a:defRPr/>
              </a:pPr>
              <a:t>‹#›</a:t>
            </a:fld>
            <a:endParaRPr lang="en-US"/>
          </a:p>
        </p:txBody>
      </p:sp>
    </p:spTree>
    <p:extLst>
      <p:ext uri="{BB962C8B-B14F-4D97-AF65-F5344CB8AC3E}">
        <p14:creationId xmlns:p14="http://schemas.microsoft.com/office/powerpoint/2010/main" val="1577451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F82B362-3C93-4194-A51B-73C2FD576780}" type="slidenum">
              <a:rPr lang="en-US"/>
              <a:pPr>
                <a:defRPr/>
              </a:pPr>
              <a:t>‹#›</a:t>
            </a:fld>
            <a:endParaRPr lang="en-US"/>
          </a:p>
        </p:txBody>
      </p:sp>
    </p:spTree>
    <p:extLst>
      <p:ext uri="{BB962C8B-B14F-4D97-AF65-F5344CB8AC3E}">
        <p14:creationId xmlns:p14="http://schemas.microsoft.com/office/powerpoint/2010/main" val="3370486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5CCCDD0-7F28-4DA8-BFCB-5768E4899EAD}" type="slidenum">
              <a:rPr lang="en-US"/>
              <a:pPr>
                <a:defRPr/>
              </a:pPr>
              <a:t>‹#›</a:t>
            </a:fld>
            <a:endParaRPr lang="en-US"/>
          </a:p>
        </p:txBody>
      </p:sp>
    </p:spTree>
    <p:extLst>
      <p:ext uri="{BB962C8B-B14F-4D97-AF65-F5344CB8AC3E}">
        <p14:creationId xmlns:p14="http://schemas.microsoft.com/office/powerpoint/2010/main" val="166278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6739475-9866-4C73-863D-A2E0B95472FB}" type="slidenum">
              <a:rPr lang="en-US"/>
              <a:pPr>
                <a:defRPr/>
              </a:pPr>
              <a:t>‹#›</a:t>
            </a:fld>
            <a:endParaRPr lang="en-US"/>
          </a:p>
        </p:txBody>
      </p:sp>
    </p:spTree>
    <p:extLst>
      <p:ext uri="{BB962C8B-B14F-4D97-AF65-F5344CB8AC3E}">
        <p14:creationId xmlns:p14="http://schemas.microsoft.com/office/powerpoint/2010/main" val="384442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1E4185E-4BB8-43D7-ACB2-2C8A2260D47C}" type="slidenum">
              <a:rPr lang="en-US"/>
              <a:pPr>
                <a:defRPr/>
              </a:pPr>
              <a:t>‹#›</a:t>
            </a:fld>
            <a:endParaRPr lang="en-US"/>
          </a:p>
        </p:txBody>
      </p:sp>
    </p:spTree>
    <p:extLst>
      <p:ext uri="{BB962C8B-B14F-4D97-AF65-F5344CB8AC3E}">
        <p14:creationId xmlns:p14="http://schemas.microsoft.com/office/powerpoint/2010/main" val="27860127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79F408B-D114-4D6E-B077-B3101447EE0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6" r:id="rId1"/>
    <p:sldLayoutId id="2147483737"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Lst>
  <p:hf hdr="0" ftr="0" dt="0"/>
  <p:txStyles>
    <p:titleStyle>
      <a:lvl1pPr algn="ctr" rtl="0" eaLnBrk="0" fontAlgn="base" hangingPunct="0">
        <a:spcBef>
          <a:spcPct val="0"/>
        </a:spcBef>
        <a:spcAft>
          <a:spcPct val="0"/>
        </a:spcAft>
        <a:defRPr sz="4400" b="1" kern="1200">
          <a:solidFill>
            <a:schemeClr val="tx1"/>
          </a:solidFill>
          <a:latin typeface="+mj-lt"/>
          <a:ea typeface="+mj-ea"/>
          <a:cs typeface="+mj-cs"/>
        </a:defRPr>
      </a:lvl1pPr>
      <a:lvl2pPr algn="ctr" rtl="0" eaLnBrk="0" fontAlgn="base" hangingPunct="0">
        <a:spcBef>
          <a:spcPct val="0"/>
        </a:spcBef>
        <a:spcAft>
          <a:spcPct val="0"/>
        </a:spcAft>
        <a:defRPr sz="4400" b="1">
          <a:solidFill>
            <a:schemeClr val="tx1"/>
          </a:solidFill>
          <a:latin typeface="Calibri" pitchFamily="34" charset="0"/>
        </a:defRPr>
      </a:lvl2pPr>
      <a:lvl3pPr algn="ctr" rtl="0" eaLnBrk="0" fontAlgn="base" hangingPunct="0">
        <a:spcBef>
          <a:spcPct val="0"/>
        </a:spcBef>
        <a:spcAft>
          <a:spcPct val="0"/>
        </a:spcAft>
        <a:defRPr sz="4400" b="1">
          <a:solidFill>
            <a:schemeClr val="tx1"/>
          </a:solidFill>
          <a:latin typeface="Calibri" pitchFamily="34" charset="0"/>
        </a:defRPr>
      </a:lvl3pPr>
      <a:lvl4pPr algn="ctr" rtl="0" eaLnBrk="0" fontAlgn="base" hangingPunct="0">
        <a:spcBef>
          <a:spcPct val="0"/>
        </a:spcBef>
        <a:spcAft>
          <a:spcPct val="0"/>
        </a:spcAft>
        <a:defRPr sz="4400" b="1">
          <a:solidFill>
            <a:schemeClr val="tx1"/>
          </a:solidFill>
          <a:latin typeface="Calibri" pitchFamily="34" charset="0"/>
        </a:defRPr>
      </a:lvl4pPr>
      <a:lvl5pPr algn="ctr" rtl="0" eaLnBrk="0" fontAlgn="base" hangingPunct="0">
        <a:spcBef>
          <a:spcPct val="0"/>
        </a:spcBef>
        <a:spcAft>
          <a:spcPct val="0"/>
        </a:spcAft>
        <a:defRPr sz="4400" b="1">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Times New Roman" pitchFamily="18" charset="0"/>
          <a:ea typeface="+mn-ea"/>
          <a:cs typeface="Times New Roman" pitchFamily="18"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Times New Roman" pitchFamily="18" charset="0"/>
          <a:ea typeface="+mn-ea"/>
          <a:cs typeface="Times New Roman" pitchFamily="18"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Times New Roman" pitchFamily="18" charset="0"/>
          <a:ea typeface="+mn-ea"/>
          <a:cs typeface="Times New Roman" pitchFamily="18"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a:xfrm>
            <a:off x="3124200" y="2416175"/>
            <a:ext cx="6019800" cy="1470025"/>
          </a:xfrm>
        </p:spPr>
        <p:txBody>
          <a:bodyPr/>
          <a:lstStyle/>
          <a:p>
            <a:pPr algn="l" eaLnBrk="1" hangingPunct="1"/>
            <a:r>
              <a:rPr lang="en-US" sz="3600" smtClean="0">
                <a:latin typeface="Times New Roman" charset="0"/>
                <a:cs typeface="Times New Roman" charset="0"/>
              </a:rPr>
              <a:t>Teamwork and Leadership Skills in the Workplace</a:t>
            </a:r>
          </a:p>
        </p:txBody>
      </p:sp>
      <p:pic>
        <p:nvPicPr>
          <p:cNvPr id="3075" name="Picture 5" descr="LAW_SMcop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828800" cy="800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6" name="Picture 7" descr="C:\Documents and Settings\Rand\My Documents\Jamie\ job opps.doc\Amber O'Casey\7-project series\powerpoint images\public service officer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4488" y="1676400"/>
            <a:ext cx="2689225"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itle 1"/>
          <p:cNvSpPr txBox="1">
            <a:spLocks/>
          </p:cNvSpPr>
          <p:nvPr/>
        </p:nvSpPr>
        <p:spPr bwMode="auto">
          <a:xfrm>
            <a:off x="3200400" y="3787775"/>
            <a:ext cx="77724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2400" i="1"/>
              <a:t>Practicum in LPSCS</a:t>
            </a:r>
            <a:endParaRPr lang="en-US" sz="2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idx="4294967295"/>
          </p:nvPr>
        </p:nvSpPr>
        <p:spPr/>
        <p:txBody>
          <a:bodyPr/>
          <a:lstStyle/>
          <a:p>
            <a:pPr algn="l" eaLnBrk="1" hangingPunct="1"/>
            <a:r>
              <a:rPr lang="en-US" i="1" smtClean="0"/>
              <a:t>Leadership Tips</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BD0E5DE8-BB8A-46FE-A344-852F30282668}" type="slidenum">
              <a:rPr lang="en-US" sz="1200">
                <a:solidFill>
                  <a:schemeClr val="tx1">
                    <a:tint val="75000"/>
                  </a:schemeClr>
                </a:solidFill>
                <a:latin typeface="+mn-lt"/>
              </a:rPr>
              <a:pPr algn="r" fontAlgn="auto">
                <a:spcBef>
                  <a:spcPts val="0"/>
                </a:spcBef>
                <a:spcAft>
                  <a:spcPts val="0"/>
                </a:spcAft>
                <a:defRPr/>
              </a:pPr>
              <a:t>10</a:t>
            </a:fld>
            <a:endParaRPr lang="en-US" sz="1200">
              <a:solidFill>
                <a:schemeClr val="tx1">
                  <a:tint val="75000"/>
                </a:schemeClr>
              </a:solidFill>
              <a:latin typeface="+mn-lt"/>
            </a:endParaRPr>
          </a:p>
        </p:txBody>
      </p:sp>
      <p:sp>
        <p:nvSpPr>
          <p:cNvPr id="12292" name="Text Box 1029"/>
          <p:cNvSpPr txBox="1">
            <a:spLocks noChangeArrowheads="1"/>
          </p:cNvSpPr>
          <p:nvPr/>
        </p:nvSpPr>
        <p:spPr bwMode="auto">
          <a:xfrm>
            <a:off x="609600" y="1600200"/>
            <a:ext cx="76200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en-US" sz="2400">
                <a:latin typeface="Times New Roman" charset="0"/>
                <a:cs typeface="Times New Roman" charset="0"/>
              </a:rPr>
              <a:t>Provide sufficient training </a:t>
            </a:r>
          </a:p>
          <a:p>
            <a:pPr eaLnBrk="1" hangingPunct="1">
              <a:spcBef>
                <a:spcPct val="50000"/>
              </a:spcBef>
              <a:buFontTx/>
              <a:buChar char="•"/>
            </a:pPr>
            <a:r>
              <a:rPr lang="en-US" sz="2400">
                <a:latin typeface="Times New Roman" charset="0"/>
                <a:cs typeface="Times New Roman" charset="0"/>
              </a:rPr>
              <a:t>Give clear directions </a:t>
            </a:r>
          </a:p>
          <a:p>
            <a:pPr eaLnBrk="1" hangingPunct="1">
              <a:spcBef>
                <a:spcPct val="50000"/>
              </a:spcBef>
              <a:buFontTx/>
              <a:buChar char="•"/>
            </a:pPr>
            <a:r>
              <a:rPr lang="en-US" sz="2400">
                <a:latin typeface="Times New Roman" charset="0"/>
                <a:cs typeface="Times New Roman" charset="0"/>
              </a:rPr>
              <a:t>Know when to intervene </a:t>
            </a:r>
          </a:p>
          <a:p>
            <a:pPr eaLnBrk="1" hangingPunct="1">
              <a:spcBef>
                <a:spcPct val="50000"/>
              </a:spcBef>
              <a:buFontTx/>
              <a:buChar char="•"/>
            </a:pPr>
            <a:r>
              <a:rPr lang="en-US" sz="2400">
                <a:latin typeface="Times New Roman" charset="0"/>
                <a:cs typeface="Times New Roman" charset="0"/>
              </a:rPr>
              <a:t>Don’t be afraid to admit mistakes </a:t>
            </a:r>
          </a:p>
          <a:p>
            <a:pPr eaLnBrk="1" hangingPunct="1">
              <a:spcBef>
                <a:spcPct val="50000"/>
              </a:spcBef>
              <a:buFontTx/>
              <a:buChar char="•"/>
            </a:pPr>
            <a:r>
              <a:rPr lang="en-US" sz="2400">
                <a:latin typeface="Times New Roman" charset="0"/>
                <a:cs typeface="Times New Roman" charset="0"/>
              </a:rPr>
              <a:t>Be consistent </a:t>
            </a:r>
          </a:p>
          <a:p>
            <a:pPr eaLnBrk="1" hangingPunct="1">
              <a:spcBef>
                <a:spcPct val="50000"/>
              </a:spcBef>
              <a:buFontTx/>
              <a:buChar char="•"/>
            </a:pPr>
            <a:r>
              <a:rPr lang="en-US" sz="2400">
                <a:latin typeface="Times New Roman" charset="0"/>
                <a:cs typeface="Times New Roman" charset="0"/>
              </a:rPr>
              <a:t>Treat others fairly</a:t>
            </a:r>
          </a:p>
          <a:p>
            <a:pPr eaLnBrk="1" hangingPunct="1">
              <a:spcBef>
                <a:spcPct val="50000"/>
              </a:spcBef>
              <a:buFontTx/>
              <a:buChar char="•"/>
            </a:pPr>
            <a:r>
              <a:rPr lang="en-US" sz="2400">
                <a:latin typeface="Times New Roman" charset="0"/>
                <a:cs typeface="Times New Roman" charset="0"/>
              </a:rPr>
              <a:t>Praise in public, reprimand in private </a:t>
            </a:r>
          </a:p>
          <a:p>
            <a:pPr eaLnBrk="1" hangingPunct="1">
              <a:spcBef>
                <a:spcPct val="50000"/>
              </a:spcBef>
              <a:buFontTx/>
              <a:buChar char="•"/>
            </a:pPr>
            <a:r>
              <a:rPr lang="en-US" sz="2400">
                <a:latin typeface="Times New Roman" charset="0"/>
                <a:cs typeface="Times New Roman" charset="0"/>
              </a:rPr>
              <a:t>Make your expectations clear </a:t>
            </a:r>
          </a:p>
        </p:txBody>
      </p:sp>
      <p:pic>
        <p:nvPicPr>
          <p:cNvPr id="12293" name="Picture 1030" descr="C:\Documents and Settings\Rand\My Documents\Jamie\ job opps.doc\Amber O'Casey\7-project series\powerpoint images\leaderwgroup.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19800" y="2286000"/>
            <a:ext cx="20574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1"/>
          </p:nvPr>
        </p:nvSpPr>
        <p:spPr/>
        <p:txBody>
          <a:bodyPr/>
          <a:lstStyle/>
          <a:p>
            <a:pPr>
              <a:defRPr/>
            </a:pPr>
            <a:fld id="{618F8CB6-F725-4688-9367-C1DB0BA5906D}" type="slidenum">
              <a:rPr lang="en-US" smtClean="0"/>
              <a:pPr>
                <a:defRPr/>
              </a:pPr>
              <a:t>10</a:t>
            </a:fld>
            <a:endParaRPr lang="en-US"/>
          </a:p>
        </p:txBody>
      </p:sp>
      <p:sp>
        <p:nvSpPr>
          <p:cNvPr id="12295"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idx="4294967295"/>
          </p:nvPr>
        </p:nvSpPr>
        <p:spPr/>
        <p:txBody>
          <a:bodyPr/>
          <a:lstStyle/>
          <a:p>
            <a:pPr algn="l" eaLnBrk="1" hangingPunct="1"/>
            <a:r>
              <a:rPr lang="en-US" i="1" smtClean="0"/>
              <a:t>Resources</a:t>
            </a:r>
          </a:p>
        </p:txBody>
      </p:sp>
      <p:sp>
        <p:nvSpPr>
          <p:cNvPr id="13315" name="Rectangle 3"/>
          <p:cNvSpPr>
            <a:spLocks noGrp="1"/>
          </p:cNvSpPr>
          <p:nvPr>
            <p:ph type="body" idx="4294967295"/>
          </p:nvPr>
        </p:nvSpPr>
        <p:spPr>
          <a:xfrm>
            <a:off x="838200" y="1447800"/>
            <a:ext cx="7315200" cy="4525963"/>
          </a:xfrm>
        </p:spPr>
        <p:txBody>
          <a:bodyPr/>
          <a:lstStyle/>
          <a:p>
            <a:pPr eaLnBrk="1" hangingPunct="1"/>
            <a:r>
              <a:rPr lang="en-US" sz="2800" smtClean="0">
                <a:solidFill>
                  <a:srgbClr val="000000"/>
                </a:solidFill>
                <a:latin typeface="Times New Roman" charset="0"/>
                <a:cs typeface="Times New Roman" charset="0"/>
              </a:rPr>
              <a:t>9780078748288,</a:t>
            </a:r>
            <a:r>
              <a:rPr lang="en-US" sz="2800" i="1" smtClean="0">
                <a:solidFill>
                  <a:srgbClr val="000000"/>
                </a:solidFill>
                <a:latin typeface="Times New Roman" charset="0"/>
                <a:cs typeface="Times New Roman" charset="0"/>
              </a:rPr>
              <a:t> Succeeding in the World of Work</a:t>
            </a:r>
            <a:r>
              <a:rPr lang="en-US" sz="2800" smtClean="0">
                <a:solidFill>
                  <a:srgbClr val="000000"/>
                </a:solidFill>
                <a:latin typeface="Times New Roman" charset="0"/>
                <a:cs typeface="Times New Roman" charset="0"/>
              </a:rPr>
              <a:t>, Kimbrell, McGraw-Hill, 2008. (Ch. 14)</a:t>
            </a:r>
            <a:endParaRPr lang="en-US" sz="2800" smtClean="0">
              <a:latin typeface="Times New Roman" charset="0"/>
              <a:cs typeface="Times New Roman" charset="0"/>
            </a:endParaRPr>
          </a:p>
          <a:p>
            <a:pPr eaLnBrk="1" hangingPunct="1"/>
            <a:r>
              <a:rPr lang="en-US" sz="2800" smtClean="0">
                <a:solidFill>
                  <a:srgbClr val="000000"/>
                </a:solidFill>
                <a:latin typeface="Times New Roman" charset="0"/>
                <a:cs typeface="Times New Roman" charset="0"/>
              </a:rPr>
              <a:t>9780538444026,</a:t>
            </a:r>
            <a:r>
              <a:rPr lang="en-US" sz="2800" i="1" smtClean="0">
                <a:solidFill>
                  <a:srgbClr val="000000"/>
                </a:solidFill>
                <a:latin typeface="Times New Roman" charset="0"/>
                <a:cs typeface="Times New Roman" charset="0"/>
              </a:rPr>
              <a:t> Working</a:t>
            </a:r>
            <a:r>
              <a:rPr lang="en-US" sz="2800" b="1" i="1" smtClean="0">
                <a:solidFill>
                  <a:srgbClr val="000000"/>
                </a:solidFill>
                <a:latin typeface="Times New Roman" charset="0"/>
                <a:cs typeface="Times New Roman" charset="0"/>
              </a:rPr>
              <a:t>, </a:t>
            </a:r>
            <a:r>
              <a:rPr lang="en-US" sz="2800" smtClean="0">
                <a:solidFill>
                  <a:srgbClr val="000000"/>
                </a:solidFill>
                <a:latin typeface="Times New Roman" charset="0"/>
                <a:cs typeface="Times New Roman" charset="0"/>
              </a:rPr>
              <a:t>Bailey, South-Western, 2007. (Ch. 18)</a:t>
            </a:r>
            <a:endParaRPr lang="en-US" sz="2800" smtClean="0">
              <a:latin typeface="Times New Roman" charset="0"/>
              <a:cs typeface="Times New Roman" charset="0"/>
            </a:endParaRPr>
          </a:p>
          <a:p>
            <a:pPr eaLnBrk="1" hangingPunct="1"/>
            <a:endParaRPr lang="en-US" sz="2800" smtClean="0">
              <a:latin typeface="Times New Roman" charset="0"/>
              <a:cs typeface="Times New Roman" charset="0"/>
            </a:endParaRPr>
          </a:p>
        </p:txBody>
      </p:sp>
      <p:sp>
        <p:nvSpPr>
          <p:cNvPr id="5" name="Slide Number Placeholder 4"/>
          <p:cNvSpPr>
            <a:spLocks noGrp="1"/>
          </p:cNvSpPr>
          <p:nvPr>
            <p:ph type="sldNum" sz="quarter" idx="11"/>
          </p:nvPr>
        </p:nvSpPr>
        <p:spPr/>
        <p:txBody>
          <a:bodyPr/>
          <a:lstStyle/>
          <a:p>
            <a:pPr>
              <a:defRPr/>
            </a:pPr>
            <a:fld id="{588FD4D3-6D21-4C08-AC1A-46EB92FD5ADF}" type="slidenum">
              <a:rPr lang="en-US" smtClean="0"/>
              <a:pPr>
                <a:defRPr/>
              </a:pPr>
              <a:t>11</a:t>
            </a:fld>
            <a:endParaRPr lang="en-US"/>
          </a:p>
        </p:txBody>
      </p:sp>
      <p:sp>
        <p:nvSpPr>
          <p:cNvPr id="13317"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marL="0" indent="0">
              <a:lnSpc>
                <a:spcPct val="80000"/>
              </a:lnSpc>
              <a:buClr>
                <a:schemeClr val="accent1"/>
              </a:buClr>
              <a:buSzPct val="85000"/>
              <a:buFont typeface="Arial" charset="0"/>
              <a:buNone/>
              <a:defRPr/>
            </a:pPr>
            <a:r>
              <a:rPr lang="en-US" sz="1600" b="1" dirty="0"/>
              <a:t>Copyright and Terms of Service</a:t>
            </a:r>
          </a:p>
          <a:p>
            <a:pPr marL="274320" indent="-274320">
              <a:lnSpc>
                <a:spcPct val="80000"/>
              </a:lnSpc>
              <a:buClr>
                <a:schemeClr val="accent1"/>
              </a:buClr>
              <a:buSzPct val="85000"/>
              <a:defRPr/>
            </a:pPr>
            <a:endParaRPr lang="en-US" sz="1600" dirty="0"/>
          </a:p>
          <a:p>
            <a:pPr marL="0" indent="0">
              <a:lnSpc>
                <a:spcPct val="80000"/>
              </a:lnSpc>
              <a:buClr>
                <a:schemeClr val="accent1"/>
              </a:buClr>
              <a:buSzPct val="85000"/>
              <a:buFont typeface="Arial" charset="0"/>
              <a:buNone/>
              <a:defRPr/>
            </a:pPr>
            <a:r>
              <a:rPr lang="en-US" sz="1600" dirty="0"/>
              <a:t>Copyright © Texas Education Agency, 2011. These materials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Aft>
                <a:spcPts val="0"/>
              </a:spcAft>
              <a:buClr>
                <a:schemeClr val="accent1"/>
              </a:buClr>
              <a:buSzPct val="85000"/>
              <a:buFont typeface="Arial" charset="0"/>
              <a:buNone/>
              <a:defRPr/>
            </a:pPr>
            <a:endParaRPr lang="en-US" sz="1600" dirty="0"/>
          </a:p>
          <a:p>
            <a:pPr marL="274320" indent="-274320" eaLnBrk="1" fontAlgn="auto" hangingPunct="1">
              <a:lnSpc>
                <a:spcPct val="80000"/>
              </a:lnSpc>
              <a:spcAft>
                <a:spcPts val="600"/>
              </a:spcAft>
              <a:buClr>
                <a:schemeClr val="accent1"/>
              </a:buClr>
              <a:buSzPct val="85000"/>
              <a:buFont typeface="Arial" charset="0"/>
              <a:buNone/>
              <a:defRPr/>
            </a:pPr>
            <a:r>
              <a:rPr lang="en-US" sz="1600" dirty="0"/>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Aft>
                <a:spcPts val="600"/>
              </a:spcAft>
              <a:buClr>
                <a:schemeClr val="accent1"/>
              </a:buClr>
              <a:buSzPct val="85000"/>
              <a:buFont typeface="Arial" charset="0"/>
              <a:buNone/>
              <a:defRPr/>
            </a:pPr>
            <a:r>
              <a:rPr lang="en-US" sz="1600" dirty="0"/>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Aft>
                <a:spcPts val="600"/>
              </a:spcAft>
              <a:buClr>
                <a:schemeClr val="accent1"/>
              </a:buClr>
              <a:buSzPct val="85000"/>
              <a:buFont typeface="Arial" charset="0"/>
              <a:buNone/>
              <a:defRPr/>
            </a:pPr>
            <a:r>
              <a:rPr lang="en-US" sz="1600" dirty="0"/>
              <a:t>3)  Any portion reproduced must be reproduced in its entirety and remain unedited, unaltered and unchanged in any way.</a:t>
            </a:r>
          </a:p>
          <a:p>
            <a:pPr marL="274320" indent="-274320" eaLnBrk="1" fontAlgn="auto" hangingPunct="1">
              <a:lnSpc>
                <a:spcPct val="80000"/>
              </a:lnSpc>
              <a:spcAft>
                <a:spcPts val="0"/>
              </a:spcAft>
              <a:buClr>
                <a:schemeClr val="accent1"/>
              </a:buClr>
              <a:buSzPct val="85000"/>
              <a:buFont typeface="Arial" charset="0"/>
              <a:buNone/>
              <a:defRPr/>
            </a:pPr>
            <a:r>
              <a:rPr lang="en-US" sz="1600" dirty="0"/>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Aft>
                <a:spcPts val="0"/>
              </a:spcAft>
              <a:buClr>
                <a:schemeClr val="accent1"/>
              </a:buClr>
              <a:buSzPct val="85000"/>
              <a:buFont typeface="Arial" charset="0"/>
              <a:buNone/>
              <a:defRPr/>
            </a:pPr>
            <a:endParaRPr lang="en-US" sz="1600" dirty="0"/>
          </a:p>
          <a:p>
            <a:pPr marL="0" indent="0" eaLnBrk="1" fontAlgn="auto" hangingPunct="1">
              <a:lnSpc>
                <a:spcPct val="80000"/>
              </a:lnSpc>
              <a:spcAft>
                <a:spcPts val="0"/>
              </a:spcAft>
              <a:buClr>
                <a:schemeClr val="accent1"/>
              </a:buClr>
              <a:buSzPct val="85000"/>
              <a:buFont typeface="Arial" charset="0"/>
              <a:buNone/>
              <a:defRPr/>
            </a:pPr>
            <a:r>
              <a:rPr lang="en-US" sz="1600" dirty="0"/>
              <a:t>Private entities or persons located in Texas that are </a:t>
            </a:r>
            <a:r>
              <a:rPr lang="en-US" sz="1600" b="1" dirty="0"/>
              <a:t>not</a:t>
            </a:r>
            <a:r>
              <a:rPr lang="en-US" sz="1600" dirty="0"/>
              <a:t> Texas public school districts, Texas Education Service Centers, or Texas charter schools or any entity, whether public or private, educational or non-educational, located </a:t>
            </a:r>
            <a:r>
              <a:rPr lang="en-US" sz="1600" b="1" dirty="0"/>
              <a:t>outside the state of Texas</a:t>
            </a:r>
            <a:r>
              <a:rPr lang="en-US" sz="1600" dirty="0"/>
              <a:t> </a:t>
            </a:r>
            <a:r>
              <a:rPr lang="en-US" sz="1600" i="1" dirty="0"/>
              <a:t>MUST</a:t>
            </a:r>
            <a:r>
              <a:rPr lang="en-US" sz="1600" dirty="0"/>
              <a:t> obtain written approval from TEA and will be required to enter into a license agreement that may involve the payment of a licensing fee or a royalty.</a:t>
            </a:r>
          </a:p>
          <a:p>
            <a:pPr marL="274320" indent="-274320" eaLnBrk="1" fontAlgn="auto" hangingPunct="1">
              <a:lnSpc>
                <a:spcPct val="80000"/>
              </a:lnSpc>
              <a:spcAft>
                <a:spcPts val="0"/>
              </a:spcAft>
              <a:buClr>
                <a:schemeClr val="accent1"/>
              </a:buClr>
              <a:buSzPct val="85000"/>
              <a:buFont typeface="Arial" charset="0"/>
              <a:buNone/>
              <a:defRPr/>
            </a:pPr>
            <a:endParaRPr lang="en-US" sz="1600" dirty="0"/>
          </a:p>
          <a:p>
            <a:pPr marL="0" indent="0">
              <a:buFont typeface="Arial" charset="0"/>
              <a:buNone/>
              <a:defRPr/>
            </a:pPr>
            <a:r>
              <a:rPr lang="en-US" sz="1600" dirty="0"/>
              <a:t>Contact </a:t>
            </a:r>
            <a:r>
              <a:rPr lang="en-US" sz="1600" b="1" dirty="0">
                <a:hlinkClick r:id="rId2" tooltip="copyrights@tea.state.tx.us"/>
              </a:rPr>
              <a:t>TEA Copyrights</a:t>
            </a:r>
            <a:r>
              <a:rPr lang="en-US" sz="1600" dirty="0"/>
              <a:t> with any questions you may have.</a:t>
            </a:r>
          </a:p>
          <a:p>
            <a:pPr>
              <a:defRPr/>
            </a:pPr>
            <a:endParaRPr lang="en-US" sz="1600" dirty="0"/>
          </a:p>
        </p:txBody>
      </p:sp>
      <p:sp>
        <p:nvSpPr>
          <p:cNvPr id="5" name="Slide Number Placeholder 4"/>
          <p:cNvSpPr>
            <a:spLocks noGrp="1"/>
          </p:cNvSpPr>
          <p:nvPr>
            <p:ph type="sldNum" sz="quarter" idx="11"/>
          </p:nvPr>
        </p:nvSpPr>
        <p:spPr/>
        <p:txBody>
          <a:bodyPr/>
          <a:lstStyle/>
          <a:p>
            <a:pPr>
              <a:defRPr/>
            </a:pPr>
            <a:fld id="{0950B45B-4909-467D-9BF5-D39901797655}" type="slidenum">
              <a:rPr lang="en-US" smtClean="0"/>
              <a:pPr>
                <a:defRPr/>
              </a:pPr>
              <a:t>2</a:t>
            </a:fld>
            <a:endParaRPr lang="en-US"/>
          </a:p>
        </p:txBody>
      </p:sp>
      <p:sp>
        <p:nvSpPr>
          <p:cNvPr id="4100"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i="1" smtClean="0"/>
              <a:t>Benefits of Teamwork</a:t>
            </a:r>
          </a:p>
        </p:txBody>
      </p:sp>
      <p:sp>
        <p:nvSpPr>
          <p:cNvPr id="5" name="Slide Number Placeholder 4"/>
          <p:cNvSpPr>
            <a:spLocks noGrp="1"/>
          </p:cNvSpPr>
          <p:nvPr>
            <p:ph type="sldNum" sz="quarter" idx="11"/>
          </p:nvPr>
        </p:nvSpPr>
        <p:spPr/>
        <p:txBody>
          <a:bodyPr/>
          <a:lstStyle/>
          <a:p>
            <a:pPr>
              <a:defRPr/>
            </a:pPr>
            <a:fld id="{49D5E35F-428E-4D90-AD9D-9D3D0019A9D2}" type="slidenum">
              <a:rPr lang="en-US"/>
              <a:pPr>
                <a:defRPr/>
              </a:pPr>
              <a:t>3</a:t>
            </a:fld>
            <a:endParaRPr lang="en-US"/>
          </a:p>
        </p:txBody>
      </p:sp>
      <p:sp>
        <p:nvSpPr>
          <p:cNvPr id="5124" name="Text Box 6"/>
          <p:cNvSpPr txBox="1">
            <a:spLocks noChangeArrowheads="1"/>
          </p:cNvSpPr>
          <p:nvPr/>
        </p:nvSpPr>
        <p:spPr bwMode="auto">
          <a:xfrm>
            <a:off x="914400" y="1447800"/>
            <a:ext cx="5562600" cy="434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4163"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en-US" sz="2400">
                <a:latin typeface="Times New Roman" charset="0"/>
                <a:cs typeface="Times New Roman" charset="0"/>
              </a:rPr>
              <a:t>Increased motivation</a:t>
            </a:r>
          </a:p>
          <a:p>
            <a:pPr eaLnBrk="1" hangingPunct="1">
              <a:spcBef>
                <a:spcPct val="50000"/>
              </a:spcBef>
              <a:buFontTx/>
              <a:buChar char="•"/>
            </a:pPr>
            <a:r>
              <a:rPr lang="en-US" sz="2400">
                <a:latin typeface="Times New Roman" charset="0"/>
                <a:cs typeface="Times New Roman" charset="0"/>
              </a:rPr>
              <a:t>Increased morale</a:t>
            </a:r>
          </a:p>
          <a:p>
            <a:pPr eaLnBrk="1" hangingPunct="1">
              <a:spcBef>
                <a:spcPct val="50000"/>
              </a:spcBef>
              <a:buFontTx/>
              <a:buChar char="•"/>
            </a:pPr>
            <a:r>
              <a:rPr lang="en-US" sz="2400">
                <a:latin typeface="Times New Roman" charset="0"/>
                <a:cs typeface="Times New Roman" charset="0"/>
              </a:rPr>
              <a:t>Improved product quality</a:t>
            </a:r>
          </a:p>
          <a:p>
            <a:pPr eaLnBrk="1" hangingPunct="1">
              <a:spcBef>
                <a:spcPct val="50000"/>
              </a:spcBef>
              <a:buFontTx/>
              <a:buChar char="•"/>
            </a:pPr>
            <a:r>
              <a:rPr lang="en-US" sz="2400">
                <a:latin typeface="Times New Roman" charset="0"/>
                <a:cs typeface="Times New Roman" charset="0"/>
              </a:rPr>
              <a:t>Improved customer service</a:t>
            </a:r>
          </a:p>
          <a:p>
            <a:pPr eaLnBrk="1" hangingPunct="1">
              <a:spcBef>
                <a:spcPct val="50000"/>
              </a:spcBef>
              <a:buFontTx/>
              <a:buChar char="•"/>
            </a:pPr>
            <a:r>
              <a:rPr lang="en-US" sz="2400">
                <a:latin typeface="Times New Roman" charset="0"/>
                <a:cs typeface="Times New Roman" charset="0"/>
              </a:rPr>
              <a:t>Improved communication</a:t>
            </a:r>
          </a:p>
          <a:p>
            <a:pPr eaLnBrk="1" hangingPunct="1">
              <a:spcBef>
                <a:spcPct val="50000"/>
              </a:spcBef>
              <a:buFontTx/>
              <a:buChar char="•"/>
            </a:pPr>
            <a:r>
              <a:rPr lang="en-US" sz="2400">
                <a:latin typeface="Times New Roman" charset="0"/>
                <a:cs typeface="Times New Roman" charset="0"/>
              </a:rPr>
              <a:t>Greater job satisfaction</a:t>
            </a:r>
          </a:p>
          <a:p>
            <a:pPr eaLnBrk="1" hangingPunct="1">
              <a:spcBef>
                <a:spcPct val="50000"/>
              </a:spcBef>
              <a:buFontTx/>
              <a:buChar char="•"/>
            </a:pPr>
            <a:r>
              <a:rPr lang="en-US" sz="2400">
                <a:latin typeface="Times New Roman" charset="0"/>
                <a:cs typeface="Times New Roman" charset="0"/>
              </a:rPr>
              <a:t>Improved self-esteem</a:t>
            </a:r>
          </a:p>
          <a:p>
            <a:pPr eaLnBrk="1" hangingPunct="1">
              <a:spcBef>
                <a:spcPct val="50000"/>
              </a:spcBef>
              <a:buFontTx/>
              <a:buChar char="•"/>
            </a:pPr>
            <a:endParaRPr lang="en-US" sz="2400">
              <a:latin typeface="Times New Roman" charset="0"/>
              <a:cs typeface="Times New Roman" charset="0"/>
            </a:endParaRPr>
          </a:p>
        </p:txBody>
      </p:sp>
      <p:pic>
        <p:nvPicPr>
          <p:cNvPr id="5125" name="Picture 7" descr="C:\Documents and Settings\Rand\My Documents\Jamie\ job opps.doc\Amber O'Casey\7-project series\powerpoint images\firemen friend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81600" y="1600200"/>
            <a:ext cx="1752600" cy="131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9" descr="C:\Documents and Settings\Rand\My Documents\Jamie\ job opps.doc\Amber O'Casey\7-project series\powerpoint images\hooray team.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3352800"/>
            <a:ext cx="2667000" cy="177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7"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idx="4294967295"/>
          </p:nvPr>
        </p:nvSpPr>
        <p:spPr/>
        <p:txBody>
          <a:bodyPr/>
          <a:lstStyle/>
          <a:p>
            <a:pPr algn="l" eaLnBrk="1" hangingPunct="1"/>
            <a:r>
              <a:rPr lang="en-US" i="1" smtClean="0"/>
              <a:t>Types of Teams</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00E57ED-C253-478B-9773-76CF39C77F9B}" type="slidenum">
              <a:rPr lang="en-US" sz="1200">
                <a:solidFill>
                  <a:schemeClr val="tx1">
                    <a:tint val="75000"/>
                  </a:schemeClr>
                </a:solidFill>
                <a:latin typeface="+mn-lt"/>
              </a:rPr>
              <a:pPr algn="r" fontAlgn="auto">
                <a:spcBef>
                  <a:spcPts val="0"/>
                </a:spcBef>
                <a:spcAft>
                  <a:spcPts val="0"/>
                </a:spcAft>
                <a:defRPr/>
              </a:pPr>
              <a:t>4</a:t>
            </a:fld>
            <a:endParaRPr lang="en-US" sz="1200">
              <a:solidFill>
                <a:schemeClr val="tx1">
                  <a:tint val="75000"/>
                </a:schemeClr>
              </a:solidFill>
              <a:latin typeface="+mn-lt"/>
            </a:endParaRPr>
          </a:p>
        </p:txBody>
      </p:sp>
      <p:sp>
        <p:nvSpPr>
          <p:cNvPr id="6148" name="Text Box 1029"/>
          <p:cNvSpPr txBox="1">
            <a:spLocks noChangeArrowheads="1"/>
          </p:cNvSpPr>
          <p:nvPr/>
        </p:nvSpPr>
        <p:spPr bwMode="auto">
          <a:xfrm>
            <a:off x="609600" y="1905000"/>
            <a:ext cx="75438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4163"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en-US" sz="2400">
                <a:latin typeface="Times New Roman" charset="0"/>
                <a:cs typeface="Times New Roman" charset="0"/>
              </a:rPr>
              <a:t>Functional – people from one department working together to reach a common goal </a:t>
            </a:r>
          </a:p>
          <a:p>
            <a:pPr eaLnBrk="1" hangingPunct="1">
              <a:spcBef>
                <a:spcPct val="50000"/>
              </a:spcBef>
              <a:buFontTx/>
              <a:buChar char="•"/>
            </a:pPr>
            <a:r>
              <a:rPr lang="en-US" sz="2400">
                <a:latin typeface="Times New Roman" charset="0"/>
                <a:cs typeface="Times New Roman" charset="0"/>
              </a:rPr>
              <a:t>Cross-functional – people from two or more departments working together to reach a common goal </a:t>
            </a:r>
          </a:p>
          <a:p>
            <a:pPr eaLnBrk="1" hangingPunct="1">
              <a:spcBef>
                <a:spcPct val="50000"/>
              </a:spcBef>
              <a:buFontTx/>
              <a:buChar char="•"/>
            </a:pPr>
            <a:r>
              <a:rPr lang="en-US" sz="2400">
                <a:latin typeface="Times New Roman" charset="0"/>
                <a:cs typeface="Times New Roman" charset="0"/>
              </a:rPr>
              <a:t>Self-directed – a team responsible for choosing its own methods for reaching its goals, working without outside supervision </a:t>
            </a:r>
          </a:p>
          <a:p>
            <a:pPr eaLnBrk="1" hangingPunct="1">
              <a:spcBef>
                <a:spcPct val="50000"/>
              </a:spcBef>
              <a:buFontTx/>
              <a:buChar char="•"/>
            </a:pPr>
            <a:endParaRPr lang="en-US" sz="2400">
              <a:latin typeface="Times New Roman" charset="0"/>
              <a:cs typeface="Times New Roman" charset="0"/>
            </a:endParaRPr>
          </a:p>
          <a:p>
            <a:pPr eaLnBrk="1" hangingPunct="1">
              <a:spcBef>
                <a:spcPct val="50000"/>
              </a:spcBef>
              <a:buFontTx/>
              <a:buChar char="•"/>
            </a:pPr>
            <a:endParaRPr lang="en-US" sz="2400">
              <a:latin typeface="Times New Roman" charset="0"/>
              <a:cs typeface="Times New Roman" charset="0"/>
            </a:endParaRPr>
          </a:p>
        </p:txBody>
      </p:sp>
      <p:pic>
        <p:nvPicPr>
          <p:cNvPr id="6149" name="Picture 1030" descr="C:\Documents and Settings\Rand\My Documents\Jamie\ job opps.doc\Amber O'Casey\7-project series\powerpoint images\cartoon teamwor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4724400"/>
            <a:ext cx="2076450" cy="156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1"/>
          </p:nvPr>
        </p:nvSpPr>
        <p:spPr/>
        <p:txBody>
          <a:bodyPr/>
          <a:lstStyle/>
          <a:p>
            <a:pPr>
              <a:defRPr/>
            </a:pPr>
            <a:fld id="{EB646E21-19C8-476F-B94C-3DB19E9CF534}" type="slidenum">
              <a:rPr lang="en-US" smtClean="0"/>
              <a:pPr>
                <a:defRPr/>
              </a:pPr>
              <a:t>4</a:t>
            </a:fld>
            <a:endParaRPr lang="en-US"/>
          </a:p>
        </p:txBody>
      </p:sp>
      <p:sp>
        <p:nvSpPr>
          <p:cNvPr id="6151"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idx="4294967295"/>
          </p:nvPr>
        </p:nvSpPr>
        <p:spPr/>
        <p:txBody>
          <a:bodyPr/>
          <a:lstStyle/>
          <a:p>
            <a:pPr algn="l" eaLnBrk="1" hangingPunct="1"/>
            <a:r>
              <a:rPr lang="en-US" i="1" smtClean="0"/>
              <a:t>Team Planning</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E82BA31-CF2C-4272-89AF-13204F5FDBDC}" type="slidenum">
              <a:rPr lang="en-US" sz="1200">
                <a:solidFill>
                  <a:schemeClr val="tx1">
                    <a:tint val="75000"/>
                  </a:schemeClr>
                </a:solidFill>
                <a:latin typeface="+mn-lt"/>
              </a:rPr>
              <a:pPr algn="r" fontAlgn="auto">
                <a:spcBef>
                  <a:spcPts val="0"/>
                </a:spcBef>
                <a:spcAft>
                  <a:spcPts val="0"/>
                </a:spcAft>
                <a:defRPr/>
              </a:pPr>
              <a:t>5</a:t>
            </a:fld>
            <a:endParaRPr lang="en-US" sz="1200">
              <a:solidFill>
                <a:schemeClr val="tx1">
                  <a:tint val="75000"/>
                </a:schemeClr>
              </a:solidFill>
              <a:latin typeface="+mn-lt"/>
            </a:endParaRPr>
          </a:p>
        </p:txBody>
      </p:sp>
      <p:sp>
        <p:nvSpPr>
          <p:cNvPr id="7172" name="Text Box 1029"/>
          <p:cNvSpPr txBox="1">
            <a:spLocks noChangeArrowheads="1"/>
          </p:cNvSpPr>
          <p:nvPr/>
        </p:nvSpPr>
        <p:spPr bwMode="auto">
          <a:xfrm>
            <a:off x="914400" y="2286000"/>
            <a:ext cx="7543800" cy="267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4163"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en-US" sz="2400">
                <a:latin typeface="Times New Roman" charset="0"/>
                <a:cs typeface="Times New Roman" charset="0"/>
              </a:rPr>
              <a:t>Setting goals  </a:t>
            </a:r>
          </a:p>
          <a:p>
            <a:pPr eaLnBrk="1" hangingPunct="1">
              <a:spcBef>
                <a:spcPct val="50000"/>
              </a:spcBef>
              <a:buFontTx/>
              <a:buChar char="•"/>
            </a:pPr>
            <a:r>
              <a:rPr lang="en-US" sz="2400">
                <a:latin typeface="Times New Roman" charset="0"/>
                <a:cs typeface="Times New Roman" charset="0"/>
              </a:rPr>
              <a:t>Assigning roles and duties </a:t>
            </a:r>
          </a:p>
          <a:p>
            <a:pPr eaLnBrk="1" hangingPunct="1">
              <a:spcBef>
                <a:spcPct val="50000"/>
              </a:spcBef>
              <a:buFontTx/>
              <a:buChar char="•"/>
            </a:pPr>
            <a:r>
              <a:rPr lang="en-US" sz="2400">
                <a:latin typeface="Times New Roman" charset="0"/>
                <a:cs typeface="Times New Roman" charset="0"/>
              </a:rPr>
              <a:t>Communicating  </a:t>
            </a:r>
          </a:p>
          <a:p>
            <a:pPr eaLnBrk="1" hangingPunct="1">
              <a:spcBef>
                <a:spcPct val="50000"/>
              </a:spcBef>
              <a:buFontTx/>
              <a:buChar char="•"/>
            </a:pPr>
            <a:endParaRPr lang="en-US" sz="2400">
              <a:latin typeface="Times New Roman" charset="0"/>
              <a:cs typeface="Times New Roman" charset="0"/>
            </a:endParaRPr>
          </a:p>
          <a:p>
            <a:pPr eaLnBrk="1" hangingPunct="1">
              <a:spcBef>
                <a:spcPct val="50000"/>
              </a:spcBef>
              <a:buFontTx/>
              <a:buChar char="•"/>
            </a:pPr>
            <a:endParaRPr lang="en-US" sz="2400">
              <a:latin typeface="Times New Roman" charset="0"/>
              <a:cs typeface="Times New Roman" charset="0"/>
            </a:endParaRPr>
          </a:p>
        </p:txBody>
      </p:sp>
      <p:pic>
        <p:nvPicPr>
          <p:cNvPr id="7173" name="Picture 1030" descr="C:\Documents and Settings\Rand\My Documents\Jamie\ job opps.doc\Amber O'Casey\7-project series\powerpoint images\MarchingBandClipAr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057400"/>
            <a:ext cx="3048000" cy="2157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1"/>
          </p:nvPr>
        </p:nvSpPr>
        <p:spPr/>
        <p:txBody>
          <a:bodyPr/>
          <a:lstStyle/>
          <a:p>
            <a:pPr>
              <a:defRPr/>
            </a:pPr>
            <a:fld id="{B9C64A41-E87C-47FE-AEA3-09083C7B8517}" type="slidenum">
              <a:rPr lang="en-US" smtClean="0"/>
              <a:pPr>
                <a:defRPr/>
              </a:pPr>
              <a:t>5</a:t>
            </a:fld>
            <a:endParaRPr lang="en-US"/>
          </a:p>
        </p:txBody>
      </p:sp>
      <p:sp>
        <p:nvSpPr>
          <p:cNvPr id="7175"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idx="4294967295"/>
          </p:nvPr>
        </p:nvSpPr>
        <p:spPr/>
        <p:txBody>
          <a:bodyPr/>
          <a:lstStyle/>
          <a:p>
            <a:pPr algn="l" eaLnBrk="1" hangingPunct="1"/>
            <a:r>
              <a:rPr lang="en-US" i="1" smtClean="0"/>
              <a:t>Potential Obstacles to Teamwork</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ECEE2DE3-1003-4399-9F23-F6D6EDD9F7B7}" type="slidenum">
              <a:rPr lang="en-US" sz="1200">
                <a:solidFill>
                  <a:schemeClr val="tx1">
                    <a:tint val="75000"/>
                  </a:schemeClr>
                </a:solidFill>
                <a:latin typeface="+mn-lt"/>
              </a:rPr>
              <a:pPr algn="r" fontAlgn="auto">
                <a:spcBef>
                  <a:spcPts val="0"/>
                </a:spcBef>
                <a:spcAft>
                  <a:spcPts val="0"/>
                </a:spcAft>
                <a:defRPr/>
              </a:pPr>
              <a:t>6</a:t>
            </a:fld>
            <a:endParaRPr lang="en-US" sz="1200">
              <a:solidFill>
                <a:schemeClr val="tx1">
                  <a:tint val="75000"/>
                </a:schemeClr>
              </a:solidFill>
              <a:latin typeface="+mn-lt"/>
            </a:endParaRPr>
          </a:p>
        </p:txBody>
      </p:sp>
      <p:sp>
        <p:nvSpPr>
          <p:cNvPr id="8196" name="Text Box 6"/>
          <p:cNvSpPr txBox="1">
            <a:spLocks noChangeArrowheads="1"/>
          </p:cNvSpPr>
          <p:nvPr/>
        </p:nvSpPr>
        <p:spPr bwMode="auto">
          <a:xfrm>
            <a:off x="609600" y="1752600"/>
            <a:ext cx="54864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en-US" sz="2400">
                <a:latin typeface="Times New Roman" charset="0"/>
                <a:cs typeface="Times New Roman" charset="0"/>
              </a:rPr>
              <a:t>Unclear goals</a:t>
            </a:r>
          </a:p>
          <a:p>
            <a:pPr eaLnBrk="1" hangingPunct="1">
              <a:spcBef>
                <a:spcPct val="50000"/>
              </a:spcBef>
              <a:buFontTx/>
              <a:buChar char="•"/>
            </a:pPr>
            <a:r>
              <a:rPr lang="en-US" sz="2400">
                <a:latin typeface="Times New Roman" charset="0"/>
                <a:cs typeface="Times New Roman" charset="0"/>
              </a:rPr>
              <a:t>Misunderstandings about a team’s authority</a:t>
            </a:r>
          </a:p>
          <a:p>
            <a:pPr eaLnBrk="1" hangingPunct="1">
              <a:spcBef>
                <a:spcPct val="50000"/>
              </a:spcBef>
              <a:buFontTx/>
              <a:buChar char="•"/>
            </a:pPr>
            <a:r>
              <a:rPr lang="en-US" sz="2400">
                <a:latin typeface="Times New Roman" charset="0"/>
                <a:cs typeface="Times New Roman" charset="0"/>
              </a:rPr>
              <a:t>Unclear plans to assess individual performance</a:t>
            </a:r>
          </a:p>
          <a:p>
            <a:pPr eaLnBrk="1" hangingPunct="1">
              <a:spcBef>
                <a:spcPct val="50000"/>
              </a:spcBef>
              <a:buFontTx/>
              <a:buChar char="•"/>
            </a:pPr>
            <a:r>
              <a:rPr lang="en-US" sz="2400">
                <a:latin typeface="Times New Roman" charset="0"/>
                <a:cs typeface="Times New Roman" charset="0"/>
              </a:rPr>
              <a:t>Competitiveness among team members</a:t>
            </a:r>
          </a:p>
          <a:p>
            <a:pPr eaLnBrk="1" hangingPunct="1">
              <a:spcBef>
                <a:spcPct val="50000"/>
              </a:spcBef>
              <a:buFontTx/>
              <a:buChar char="•"/>
            </a:pPr>
            <a:r>
              <a:rPr lang="en-US" sz="2400">
                <a:latin typeface="Times New Roman" charset="0"/>
                <a:cs typeface="Times New Roman" charset="0"/>
              </a:rPr>
              <a:t>Resentment over lack of individual recognition</a:t>
            </a:r>
          </a:p>
        </p:txBody>
      </p:sp>
      <p:pic>
        <p:nvPicPr>
          <p:cNvPr id="8197" name="Picture 8" descr="C:\Documents and Settings\Rand\My Documents\Jamie\ job opps.doc\Amber O'Casey\7-project series\powerpoint images\obstacl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5000" y="2590800"/>
            <a:ext cx="2971800" cy="1979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1"/>
          </p:nvPr>
        </p:nvSpPr>
        <p:spPr/>
        <p:txBody>
          <a:bodyPr/>
          <a:lstStyle/>
          <a:p>
            <a:pPr>
              <a:defRPr/>
            </a:pPr>
            <a:fld id="{7F77C1D9-40BA-4F36-A36A-9D1AF619F73F}" type="slidenum">
              <a:rPr lang="en-US" smtClean="0"/>
              <a:pPr>
                <a:defRPr/>
              </a:pPr>
              <a:t>6</a:t>
            </a:fld>
            <a:endParaRPr lang="en-US"/>
          </a:p>
        </p:txBody>
      </p:sp>
      <p:sp>
        <p:nvSpPr>
          <p:cNvPr id="8199"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idx="4294967295"/>
          </p:nvPr>
        </p:nvSpPr>
        <p:spPr/>
        <p:txBody>
          <a:bodyPr/>
          <a:lstStyle/>
          <a:p>
            <a:pPr algn="l" eaLnBrk="1" hangingPunct="1"/>
            <a:r>
              <a:rPr lang="en-US" i="1" smtClean="0"/>
              <a:t>Being an Effective Team Member</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32E6AA3-1179-4BD2-80BF-D8870591B3B9}" type="slidenum">
              <a:rPr lang="en-US" sz="1200">
                <a:solidFill>
                  <a:schemeClr val="tx1">
                    <a:tint val="75000"/>
                  </a:schemeClr>
                </a:solidFill>
                <a:latin typeface="+mn-lt"/>
              </a:rPr>
              <a:pPr algn="r" fontAlgn="auto">
                <a:spcBef>
                  <a:spcPts val="0"/>
                </a:spcBef>
                <a:spcAft>
                  <a:spcPts val="0"/>
                </a:spcAft>
                <a:defRPr/>
              </a:pPr>
              <a:t>7</a:t>
            </a:fld>
            <a:endParaRPr lang="en-US" sz="1200">
              <a:solidFill>
                <a:schemeClr val="tx1">
                  <a:tint val="75000"/>
                </a:schemeClr>
              </a:solidFill>
              <a:latin typeface="+mn-lt"/>
            </a:endParaRPr>
          </a:p>
        </p:txBody>
      </p:sp>
      <p:sp>
        <p:nvSpPr>
          <p:cNvPr id="9220" name="Text Box 2053"/>
          <p:cNvSpPr txBox="1">
            <a:spLocks noChangeArrowheads="1"/>
          </p:cNvSpPr>
          <p:nvPr/>
        </p:nvSpPr>
        <p:spPr bwMode="auto">
          <a:xfrm>
            <a:off x="609600" y="1752600"/>
            <a:ext cx="7620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en-US" sz="2400">
                <a:latin typeface="Times New Roman" charset="0"/>
                <a:cs typeface="Times New Roman" charset="0"/>
              </a:rPr>
              <a:t>Make the team’s goal your top priority </a:t>
            </a:r>
          </a:p>
          <a:p>
            <a:pPr eaLnBrk="1" hangingPunct="1">
              <a:spcBef>
                <a:spcPct val="50000"/>
              </a:spcBef>
              <a:buFontTx/>
              <a:buChar char="•"/>
            </a:pPr>
            <a:r>
              <a:rPr lang="en-US" sz="2400">
                <a:latin typeface="Times New Roman" charset="0"/>
                <a:cs typeface="Times New Roman" charset="0"/>
              </a:rPr>
              <a:t>Listen actively in meetings and offer </a:t>
            </a:r>
            <a:br>
              <a:rPr lang="en-US" sz="2400">
                <a:latin typeface="Times New Roman" charset="0"/>
                <a:cs typeface="Times New Roman" charset="0"/>
              </a:rPr>
            </a:br>
            <a:r>
              <a:rPr lang="en-US" sz="2400">
                <a:latin typeface="Times New Roman" charset="0"/>
                <a:cs typeface="Times New Roman" charset="0"/>
              </a:rPr>
              <a:t>suggestions </a:t>
            </a:r>
          </a:p>
          <a:p>
            <a:pPr eaLnBrk="1" hangingPunct="1">
              <a:spcBef>
                <a:spcPct val="50000"/>
              </a:spcBef>
              <a:buFontTx/>
              <a:buChar char="•"/>
            </a:pPr>
            <a:r>
              <a:rPr lang="en-US" sz="2400">
                <a:latin typeface="Times New Roman" charset="0"/>
                <a:cs typeface="Times New Roman" charset="0"/>
              </a:rPr>
              <a:t>Follow through on your assigned tasks </a:t>
            </a:r>
          </a:p>
          <a:p>
            <a:pPr eaLnBrk="1" hangingPunct="1">
              <a:spcBef>
                <a:spcPct val="50000"/>
              </a:spcBef>
              <a:buFontTx/>
              <a:buChar char="•"/>
            </a:pPr>
            <a:r>
              <a:rPr lang="en-US" sz="2400">
                <a:latin typeface="Times New Roman" charset="0"/>
                <a:cs typeface="Times New Roman" charset="0"/>
              </a:rPr>
              <a:t>Work to resolve conflicts among team </a:t>
            </a:r>
            <a:br>
              <a:rPr lang="en-US" sz="2400">
                <a:latin typeface="Times New Roman" charset="0"/>
                <a:cs typeface="Times New Roman" charset="0"/>
              </a:rPr>
            </a:br>
            <a:r>
              <a:rPr lang="en-US" sz="2400">
                <a:latin typeface="Times New Roman" charset="0"/>
                <a:cs typeface="Times New Roman" charset="0"/>
              </a:rPr>
              <a:t>members </a:t>
            </a:r>
          </a:p>
          <a:p>
            <a:pPr eaLnBrk="1" hangingPunct="1">
              <a:spcBef>
                <a:spcPct val="50000"/>
              </a:spcBef>
              <a:buFontTx/>
              <a:buChar char="•"/>
            </a:pPr>
            <a:r>
              <a:rPr lang="en-US" sz="2400">
                <a:latin typeface="Times New Roman" charset="0"/>
                <a:cs typeface="Times New Roman" charset="0"/>
              </a:rPr>
              <a:t>Inspire coworkers to get involved and do </a:t>
            </a:r>
            <a:br>
              <a:rPr lang="en-US" sz="2400">
                <a:latin typeface="Times New Roman" charset="0"/>
                <a:cs typeface="Times New Roman" charset="0"/>
              </a:rPr>
            </a:br>
            <a:r>
              <a:rPr lang="en-US" sz="2400">
                <a:latin typeface="Times New Roman" charset="0"/>
                <a:cs typeface="Times New Roman" charset="0"/>
              </a:rPr>
              <a:t>their best </a:t>
            </a:r>
          </a:p>
        </p:txBody>
      </p:sp>
      <p:pic>
        <p:nvPicPr>
          <p:cNvPr id="9221" name="Picture 2054" descr="C:\Documents and Settings\Rand\My Documents\Jamie\ job opps.doc\Amber O'Casey\7-project series\powerpoint images\hands hold earth.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2133600"/>
            <a:ext cx="2590800" cy="212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1"/>
          </p:nvPr>
        </p:nvSpPr>
        <p:spPr/>
        <p:txBody>
          <a:bodyPr/>
          <a:lstStyle/>
          <a:p>
            <a:pPr>
              <a:defRPr/>
            </a:pPr>
            <a:fld id="{E80F4332-97B2-4084-AA87-5477041E62AD}" type="slidenum">
              <a:rPr lang="en-US" smtClean="0"/>
              <a:pPr>
                <a:defRPr/>
              </a:pPr>
              <a:t>7</a:t>
            </a:fld>
            <a:endParaRPr lang="en-US"/>
          </a:p>
        </p:txBody>
      </p:sp>
      <p:sp>
        <p:nvSpPr>
          <p:cNvPr id="9223"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idx="4294967295"/>
          </p:nvPr>
        </p:nvSpPr>
        <p:spPr/>
        <p:txBody>
          <a:bodyPr/>
          <a:lstStyle/>
          <a:p>
            <a:pPr algn="l" eaLnBrk="1" hangingPunct="1"/>
            <a:r>
              <a:rPr lang="en-US" i="1" smtClean="0"/>
              <a:t>Leadership Qualities</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75E796FB-A4E1-490A-8F28-65149F553D1E}" type="slidenum">
              <a:rPr lang="en-US" sz="1200">
                <a:solidFill>
                  <a:schemeClr val="tx1">
                    <a:tint val="75000"/>
                  </a:schemeClr>
                </a:solidFill>
                <a:latin typeface="+mn-lt"/>
              </a:rPr>
              <a:pPr algn="r" fontAlgn="auto">
                <a:spcBef>
                  <a:spcPts val="0"/>
                </a:spcBef>
                <a:spcAft>
                  <a:spcPts val="0"/>
                </a:spcAft>
                <a:defRPr/>
              </a:pPr>
              <a:t>8</a:t>
            </a:fld>
            <a:endParaRPr lang="en-US" sz="1200">
              <a:solidFill>
                <a:schemeClr val="tx1">
                  <a:tint val="75000"/>
                </a:schemeClr>
              </a:solidFill>
              <a:latin typeface="+mn-lt"/>
            </a:endParaRPr>
          </a:p>
        </p:txBody>
      </p:sp>
      <p:sp>
        <p:nvSpPr>
          <p:cNvPr id="10244" name="Text Box 1029"/>
          <p:cNvSpPr txBox="1">
            <a:spLocks noChangeArrowheads="1"/>
          </p:cNvSpPr>
          <p:nvPr/>
        </p:nvSpPr>
        <p:spPr bwMode="auto">
          <a:xfrm>
            <a:off x="609600" y="1752600"/>
            <a:ext cx="76200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en-US" sz="2400">
                <a:latin typeface="Times New Roman" charset="0"/>
                <a:cs typeface="Times New Roman" charset="0"/>
              </a:rPr>
              <a:t>Good communication </a:t>
            </a:r>
          </a:p>
          <a:p>
            <a:pPr eaLnBrk="1" hangingPunct="1">
              <a:spcBef>
                <a:spcPct val="50000"/>
              </a:spcBef>
              <a:buFontTx/>
              <a:buChar char="•"/>
            </a:pPr>
            <a:r>
              <a:rPr lang="en-US" sz="2400">
                <a:latin typeface="Times New Roman" charset="0"/>
                <a:cs typeface="Times New Roman" charset="0"/>
              </a:rPr>
              <a:t>Vision</a:t>
            </a:r>
          </a:p>
          <a:p>
            <a:pPr eaLnBrk="1" hangingPunct="1">
              <a:spcBef>
                <a:spcPct val="50000"/>
              </a:spcBef>
              <a:buFontTx/>
              <a:buChar char="•"/>
            </a:pPr>
            <a:r>
              <a:rPr lang="en-US" sz="2400">
                <a:latin typeface="Times New Roman" charset="0"/>
                <a:cs typeface="Times New Roman" charset="0"/>
              </a:rPr>
              <a:t>Involving others </a:t>
            </a:r>
          </a:p>
          <a:p>
            <a:pPr eaLnBrk="1" hangingPunct="1">
              <a:spcBef>
                <a:spcPct val="50000"/>
              </a:spcBef>
              <a:buFontTx/>
              <a:buChar char="•"/>
            </a:pPr>
            <a:r>
              <a:rPr lang="en-US" sz="2400">
                <a:latin typeface="Times New Roman" charset="0"/>
                <a:cs typeface="Times New Roman" charset="0"/>
              </a:rPr>
              <a:t>Being a role model </a:t>
            </a:r>
          </a:p>
          <a:p>
            <a:pPr eaLnBrk="1" hangingPunct="1">
              <a:spcBef>
                <a:spcPct val="50000"/>
              </a:spcBef>
              <a:buFontTx/>
              <a:buChar char="•"/>
            </a:pPr>
            <a:r>
              <a:rPr lang="en-US" sz="2400">
                <a:latin typeface="Times New Roman" charset="0"/>
                <a:cs typeface="Times New Roman" charset="0"/>
              </a:rPr>
              <a:t>Being decisive</a:t>
            </a:r>
          </a:p>
          <a:p>
            <a:pPr eaLnBrk="1" hangingPunct="1">
              <a:spcBef>
                <a:spcPct val="50000"/>
              </a:spcBef>
              <a:buFontTx/>
              <a:buChar char="•"/>
            </a:pPr>
            <a:r>
              <a:rPr lang="en-US" sz="2400">
                <a:latin typeface="Times New Roman" charset="0"/>
                <a:cs typeface="Times New Roman" charset="0"/>
              </a:rPr>
              <a:t>Being positive</a:t>
            </a:r>
          </a:p>
          <a:p>
            <a:pPr eaLnBrk="1" hangingPunct="1">
              <a:spcBef>
                <a:spcPct val="50000"/>
              </a:spcBef>
              <a:buFontTx/>
              <a:buChar char="•"/>
            </a:pPr>
            <a:r>
              <a:rPr lang="en-US" sz="2400">
                <a:latin typeface="Times New Roman" charset="0"/>
                <a:cs typeface="Times New Roman" charset="0"/>
              </a:rPr>
              <a:t>Problem-solving</a:t>
            </a:r>
          </a:p>
        </p:txBody>
      </p:sp>
      <p:pic>
        <p:nvPicPr>
          <p:cNvPr id="10245" name="Picture 1030" descr="C:\Documents and Settings\Rand\My Documents\Jamie\ job opps.doc\Amber O'Casey\7-project series\powerpoint images\leadership_paperdoll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43400" y="2286000"/>
            <a:ext cx="4048125" cy="3036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Slide Number Placeholder 6"/>
          <p:cNvSpPr>
            <a:spLocks noGrp="1"/>
          </p:cNvSpPr>
          <p:nvPr>
            <p:ph type="sldNum" sz="quarter" idx="11"/>
          </p:nvPr>
        </p:nvSpPr>
        <p:spPr/>
        <p:txBody>
          <a:bodyPr/>
          <a:lstStyle/>
          <a:p>
            <a:pPr>
              <a:defRPr/>
            </a:pPr>
            <a:fld id="{F46BF65A-3EFA-457F-ACA6-733760BD659D}" type="slidenum">
              <a:rPr lang="en-US" smtClean="0"/>
              <a:pPr>
                <a:defRPr/>
              </a:pPr>
              <a:t>8</a:t>
            </a:fld>
            <a:endParaRPr lang="en-US"/>
          </a:p>
        </p:txBody>
      </p:sp>
      <p:sp>
        <p:nvSpPr>
          <p:cNvPr id="10247"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p:txBody>
          <a:bodyPr/>
          <a:lstStyle/>
          <a:p>
            <a:pPr algn="l" eaLnBrk="1" hangingPunct="1"/>
            <a:r>
              <a:rPr lang="en-US" i="1" smtClean="0"/>
              <a:t>Leadership Styles</a:t>
            </a:r>
          </a:p>
        </p:txBody>
      </p:sp>
      <p:sp>
        <p:nvSpPr>
          <p:cNvPr id="5" name="Slide Number Placeholder 4"/>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554B067A-821C-4E16-93DF-024FDAB8108D}" type="slidenum">
              <a:rPr lang="en-US" sz="1200">
                <a:solidFill>
                  <a:schemeClr val="tx1">
                    <a:tint val="75000"/>
                  </a:schemeClr>
                </a:solidFill>
                <a:latin typeface="+mn-lt"/>
              </a:rPr>
              <a:pPr algn="r" fontAlgn="auto">
                <a:spcBef>
                  <a:spcPts val="0"/>
                </a:spcBef>
                <a:spcAft>
                  <a:spcPts val="0"/>
                </a:spcAft>
                <a:defRPr/>
              </a:pPr>
              <a:t>9</a:t>
            </a:fld>
            <a:endParaRPr lang="en-US" sz="1200">
              <a:solidFill>
                <a:schemeClr val="tx1">
                  <a:tint val="75000"/>
                </a:schemeClr>
              </a:solidFill>
              <a:latin typeface="+mn-lt"/>
            </a:endParaRPr>
          </a:p>
        </p:txBody>
      </p:sp>
      <p:sp>
        <p:nvSpPr>
          <p:cNvPr id="11268" name="Text Box 1029"/>
          <p:cNvSpPr txBox="1">
            <a:spLocks noChangeArrowheads="1"/>
          </p:cNvSpPr>
          <p:nvPr/>
        </p:nvSpPr>
        <p:spPr bwMode="auto">
          <a:xfrm>
            <a:off x="609600" y="1752600"/>
            <a:ext cx="7620000"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buFontTx/>
              <a:buChar char="•"/>
            </a:pPr>
            <a:r>
              <a:rPr lang="en-US" sz="2400">
                <a:latin typeface="Times New Roman" charset="0"/>
                <a:cs typeface="Times New Roman" charset="0"/>
              </a:rPr>
              <a:t>Directing</a:t>
            </a:r>
          </a:p>
          <a:p>
            <a:pPr eaLnBrk="1" hangingPunct="1">
              <a:spcBef>
                <a:spcPct val="50000"/>
              </a:spcBef>
              <a:buFontTx/>
              <a:buChar char="•"/>
            </a:pPr>
            <a:r>
              <a:rPr lang="en-US" sz="2400">
                <a:latin typeface="Times New Roman" charset="0"/>
                <a:cs typeface="Times New Roman" charset="0"/>
              </a:rPr>
              <a:t>Coaching </a:t>
            </a:r>
          </a:p>
          <a:p>
            <a:pPr eaLnBrk="1" hangingPunct="1">
              <a:spcBef>
                <a:spcPct val="50000"/>
              </a:spcBef>
              <a:buFontTx/>
              <a:buChar char="•"/>
            </a:pPr>
            <a:r>
              <a:rPr lang="en-US" sz="2400">
                <a:latin typeface="Times New Roman" charset="0"/>
                <a:cs typeface="Times New Roman" charset="0"/>
              </a:rPr>
              <a:t>Supporting </a:t>
            </a:r>
          </a:p>
          <a:p>
            <a:pPr eaLnBrk="1" hangingPunct="1">
              <a:spcBef>
                <a:spcPct val="50000"/>
              </a:spcBef>
              <a:buFontTx/>
              <a:buChar char="•"/>
            </a:pPr>
            <a:r>
              <a:rPr lang="en-US" sz="2400">
                <a:latin typeface="Times New Roman" charset="0"/>
                <a:cs typeface="Times New Roman" charset="0"/>
              </a:rPr>
              <a:t>Delegating </a:t>
            </a:r>
          </a:p>
        </p:txBody>
      </p:sp>
      <p:pic>
        <p:nvPicPr>
          <p:cNvPr id="11269" name="Picture 1030" descr="C:\Documents and Settings\Rand\My Documents\Jamie\ job opps.doc\Amber O'Casey\7-project series\powerpoint images\fireman_l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895600"/>
            <a:ext cx="1312863"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0" name="Picture 1031" descr="C:\Documents and Settings\Rand\My Documents\Jamie\ job opps.doc\Amber O'Casey\7-project series\powerpoint images\leader._boatjp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0" y="1676400"/>
            <a:ext cx="1990725" cy="157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1" name="Picture 1032" descr="C:\Documents and Settings\Rand\My Documents\Jamie\ job opps.doc\Amber O'Casey\7-project series\powerpoint images\coach.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3810000"/>
            <a:ext cx="1981200"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Slide Number Placeholder 8"/>
          <p:cNvSpPr>
            <a:spLocks noGrp="1"/>
          </p:cNvSpPr>
          <p:nvPr>
            <p:ph type="sldNum" sz="quarter" idx="11"/>
          </p:nvPr>
        </p:nvSpPr>
        <p:spPr/>
        <p:txBody>
          <a:bodyPr/>
          <a:lstStyle/>
          <a:p>
            <a:pPr>
              <a:defRPr/>
            </a:pPr>
            <a:fld id="{0DE78D38-020C-4CE0-8FEF-8B43EA2466B3}" type="slidenum">
              <a:rPr lang="en-US" smtClean="0"/>
              <a:pPr>
                <a:defRPr/>
              </a:pPr>
              <a:t>9</a:t>
            </a:fld>
            <a:endParaRPr lang="en-US"/>
          </a:p>
        </p:txBody>
      </p:sp>
      <p:sp>
        <p:nvSpPr>
          <p:cNvPr id="11273" name="Footer Placeholder 7"/>
          <p:cNvSpPr txBox="1">
            <a:spLocks/>
          </p:cNvSpPr>
          <p:nvPr/>
        </p:nvSpPr>
        <p:spPr bwMode="auto">
          <a:xfrm>
            <a:off x="2362200" y="6461125"/>
            <a:ext cx="4267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en-US" sz="1000">
                <a:solidFill>
                  <a:srgbClr val="898989"/>
                </a:solidFill>
                <a:latin typeface="Times New Roman" charset="0"/>
                <a:cs typeface="Times New Roman" charset="0"/>
              </a:rPr>
              <a:t>Copyright © Texas Education Agency 2011. All rights reserved.</a:t>
            </a:r>
          </a:p>
          <a:p>
            <a:pPr algn="ctr" eaLnBrk="1" hangingPunct="1"/>
            <a:r>
              <a:rPr lang="en-US" sz="1000">
                <a:solidFill>
                  <a:srgbClr val="898989"/>
                </a:solidFill>
                <a:latin typeface="Times New Roman" charset="0"/>
                <a:cs typeface="Times New Roman" charset="0"/>
              </a:rPr>
              <a:t>Images and other multimedia content used with permission.</a:t>
            </a:r>
          </a:p>
          <a:p>
            <a:pPr algn="ctr" eaLnBrk="1" hangingPunct="1"/>
            <a:endParaRPr lang="en-US" sz="1000">
              <a:solidFill>
                <a:srgbClr val="898989"/>
              </a:solidFill>
              <a:latin typeface="Times New Roman" charset="0"/>
              <a:cs typeface="Times New Roman"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Teamwork and Leadership Skills in the Workplace&amp;quot;&quot;/&gt;&lt;property id=&quot;20307&quot; value=&quot;256&quot;/&gt;&lt;/object&gt;&lt;object type=&quot;3&quot; unique_id=&quot;10005&quot;&gt;&lt;property id=&quot;20148&quot; value=&quot;5&quot;/&gt;&lt;property id=&quot;20300&quot; value=&quot;Slide 2&quot;/&gt;&lt;property id=&quot;20307&quot; value=&quot;268&quot;/&gt;&lt;/object&gt;&lt;object type=&quot;3&quot; unique_id=&quot;10006&quot;&gt;&lt;property id=&quot;20148&quot; value=&quot;5&quot;/&gt;&lt;property id=&quot;20300&quot; value=&quot;Slide 3 - &amp;quot;Benefits of Teamwork&amp;quot;&quot;/&gt;&lt;property id=&quot;20307&quot; value=&quot;257&quot;/&gt;&lt;/object&gt;&lt;object type=&quot;3&quot; unique_id=&quot;10007&quot;&gt;&lt;property id=&quot;20148&quot; value=&quot;5&quot;/&gt;&lt;property id=&quot;20300&quot; value=&quot;Slide 4 - &amp;quot;Types of Teams&amp;quot;&quot;/&gt;&lt;property id=&quot;20307&quot; value=&quot;258&quot;/&gt;&lt;/object&gt;&lt;object type=&quot;3&quot; unique_id=&quot;10008&quot;&gt;&lt;property id=&quot;20148&quot; value=&quot;5&quot;/&gt;&lt;property id=&quot;20300&quot; value=&quot;Slide 5 - &amp;quot;Team Planning&amp;quot;&quot;/&gt;&lt;property id=&quot;20307&quot; value=&quot;259&quot;/&gt;&lt;/object&gt;&lt;object type=&quot;3&quot; unique_id=&quot;10009&quot;&gt;&lt;property id=&quot;20148&quot; value=&quot;5&quot;/&gt;&lt;property id=&quot;20300&quot; value=&quot;Slide 6 - &amp;quot;Potential Obstacles to Teamwork&amp;quot;&quot;/&gt;&lt;property id=&quot;20307&quot; value=&quot;260&quot;/&gt;&lt;/object&gt;&lt;object type=&quot;3&quot; unique_id=&quot;10010&quot;&gt;&lt;property id=&quot;20148&quot; value=&quot;5&quot;/&gt;&lt;property id=&quot;20300&quot; value=&quot;Slide 7 - &amp;quot;Being an Effective Team Member&amp;quot;&quot;/&gt;&lt;property id=&quot;20307&quot; value=&quot;261&quot;/&gt;&lt;/object&gt;&lt;object type=&quot;3&quot; unique_id=&quot;10011&quot;&gt;&lt;property id=&quot;20148&quot; value=&quot;5&quot;/&gt;&lt;property id=&quot;20300&quot; value=&quot;Slide 8 - &amp;quot;Leadership Qualities&amp;quot;&quot;/&gt;&lt;property id=&quot;20307&quot; value=&quot;262&quot;/&gt;&lt;/object&gt;&lt;object type=&quot;3&quot; unique_id=&quot;10012&quot;&gt;&lt;property id=&quot;20148&quot; value=&quot;5&quot;/&gt;&lt;property id=&quot;20300&quot; value=&quot;Slide 9 - &amp;quot;Leadership Styles&amp;quot;&quot;/&gt;&lt;property id=&quot;20307&quot; value=&quot;263&quot;/&gt;&lt;/object&gt;&lt;object type=&quot;3&quot; unique_id=&quot;10013&quot;&gt;&lt;property id=&quot;20148&quot; value=&quot;5&quot;/&gt;&lt;property id=&quot;20300&quot; value=&quot;Slide 10 - &amp;quot;Leadership Tips&amp;quot;&quot;/&gt;&lt;property id=&quot;20307&quot; value=&quot;264&quot;/&gt;&lt;/object&gt;&lt;object type=&quot;3&quot; unique_id=&quot;10014&quot;&gt;&lt;property id=&quot;20148&quot; value=&quot;5&quot;/&gt;&lt;property id=&quot;20300&quot; value=&quot;Slide 11 - &amp;quot;Resources&amp;quot;&quot;/&gt;&lt;property id=&quot;20307&quot; value=&quot;267&quot;/&gt;&lt;/object&gt;&lt;/object&gt;&lt;/object&gt;&lt;/database&gt;"/>
  <p:tag name="SECTOMILLISECCONVERTED" val="1"/>
</p:tagLst>
</file>

<file path=ppt/theme/theme1.xml><?xml version="1.0" encoding="utf-8"?>
<a:theme xmlns:a="http://schemas.openxmlformats.org/drawingml/2006/main" name="Office Theme">
  <a:themeElements>
    <a:clrScheme name="Custom 6">
      <a:dk1>
        <a:sysClr val="windowText" lastClr="000000"/>
      </a:dk1>
      <a:lt1>
        <a:srgbClr val="E5F5D7"/>
      </a:lt1>
      <a:dk2>
        <a:srgbClr val="C00000"/>
      </a:dk2>
      <a:lt2>
        <a:srgbClr val="CBECB0"/>
      </a:lt2>
      <a:accent1>
        <a:srgbClr val="7FD13B"/>
      </a:accent1>
      <a:accent2>
        <a:srgbClr val="7030A0"/>
      </a:accent2>
      <a:accent3>
        <a:srgbClr val="FEB80A"/>
      </a:accent3>
      <a:accent4>
        <a:srgbClr val="0070C0"/>
      </a:accent4>
      <a:accent5>
        <a:srgbClr val="5FE7D5"/>
      </a:accent5>
      <a:accent6>
        <a:srgbClr val="FF0000"/>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B6939D80F13D04C842068E6DAEF9091" ma:contentTypeVersion="0" ma:contentTypeDescription="Create a new document." ma:contentTypeScope="" ma:versionID="2c4aa466b8205f3fe3f2e96703bb2697">
  <xsd:schema xmlns:xsd="http://www.w3.org/2001/XMLSchema" xmlns:xs="http://www.w3.org/2001/XMLSchema" xmlns:p="http://schemas.microsoft.com/office/2006/metadata/properties" targetNamespace="http://schemas.microsoft.com/office/2006/metadata/properties" ma:root="true" ma:fieldsID="a5f38646212b75357fd8aefbef45405c">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D9EAA0-32BF-46D6-964E-2065E9FE0A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6A370776-615C-419F-8AC2-2C865FC2A6C3}">
  <ds:schemaRefs>
    <ds:schemaRef ds:uri="http://schemas.microsoft.com/sharepoint/v3/contenttype/forms"/>
  </ds:schemaRefs>
</ds:datastoreItem>
</file>

<file path=customXml/itemProps3.xml><?xml version="1.0" encoding="utf-8"?>
<ds:datastoreItem xmlns:ds="http://schemas.openxmlformats.org/officeDocument/2006/customXml" ds:itemID="{726C4355-AE35-45A8-AA92-3224E794490E}">
  <ds:schemaRefs>
    <ds:schemaRef ds:uri="http://purl.org/dc/dcmitype/"/>
    <ds:schemaRef ds:uri="http://purl.org/dc/elements/1.1/"/>
    <ds:schemaRef ds:uri="http://schemas.openxmlformats.org/package/2006/metadata/core-properties"/>
    <ds:schemaRef ds:uri="http://www.w3.org/XML/1998/namespace"/>
    <ds:schemaRef ds:uri="http://schemas.microsoft.com/office/2006/documentManagement/types"/>
    <ds:schemaRef ds:uri="http://schemas.microsoft.com/office/infopath/2007/PartnerControls"/>
    <ds:schemaRef ds:uri="http://purl.org/dc/term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488</TotalTime>
  <Words>496</Words>
  <Application>Microsoft Office PowerPoint</Application>
  <PresentationFormat>On-screen Show (4:3)</PresentationFormat>
  <Paragraphs>104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Teamwork and Leadership Skills in the Workplace</vt:lpstr>
      <vt:lpstr>PowerPoint Presentation</vt:lpstr>
      <vt:lpstr>Benefits of Teamwork</vt:lpstr>
      <vt:lpstr>Types of Teams</vt:lpstr>
      <vt:lpstr>Team Planning</vt:lpstr>
      <vt:lpstr>Potential Obstacles to Teamwork</vt:lpstr>
      <vt:lpstr>Being an Effective Team Member</vt:lpstr>
      <vt:lpstr>Leadership Qualities</vt:lpstr>
      <vt:lpstr>Leadership Styles</vt:lpstr>
      <vt:lpstr>Leadership Tips</vt:lpstr>
      <vt:lpstr>Resources</vt:lpstr>
    </vt:vector>
  </TitlesOfParts>
  <Company>Deftones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Amber O'Dell</dc:creator>
  <cp:lastModifiedBy>Matthew Yardley</cp:lastModifiedBy>
  <cp:revision>57</cp:revision>
  <dcterms:created xsi:type="dcterms:W3CDTF">2010-12-01T22:56:39Z</dcterms:created>
  <dcterms:modified xsi:type="dcterms:W3CDTF">2014-08-11T20:16:18Z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0x0101009B6939D80F13D04C842068E6DAEF9091</vt:lpwstr>
  </property>
</Properties>
</file>