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9"/>
  </p:notes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A1637D-48E9-46D5-8A88-7089B9FF06FC}" type="datetimeFigureOut">
              <a:rPr lang="en-US" smtClean="0"/>
              <a:pPr/>
              <a:t>5/30/2013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88EE1C7-A0DC-481C-BFA7-5E7FDD3716AD}" type="slidenum">
              <a:rPr lang="en-US" smtClean="0"/>
              <a:pPr/>
              <a:t>‹#›</a:t>
            </a:fld>
            <a:endParaRPr lang="en-US"/>
          </a:p>
        </p:txBody>
      </p:sp>
    </p:spTree>
    <p:extLst>
      <p:ext uri="{BB962C8B-B14F-4D97-AF65-F5344CB8AC3E}">
        <p14:creationId xmlns:p14="http://schemas.microsoft.com/office/powerpoint/2010/main" val="23907106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108B31E-D927-4CF0-952A-524E391D0287}" type="datetime1">
              <a:rPr lang="en-US" smtClean="0"/>
              <a:pPr/>
              <a:t>5/30/2013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B7FB22-058F-48DC-B4B1-0EDCCA9D82E5}" type="slidenum">
              <a:rPr lang="en-US" smtClean="0"/>
              <a:pPr/>
              <a:t>‹#›</a:t>
            </a:fld>
            <a:endParaRPr lang="en-US"/>
          </a:p>
        </p:txBody>
      </p:sp>
    </p:spTree>
    <p:extLst>
      <p:ext uri="{BB962C8B-B14F-4D97-AF65-F5344CB8AC3E}">
        <p14:creationId xmlns:p14="http://schemas.microsoft.com/office/powerpoint/2010/main" val="32226523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E536E6-9BC4-447E-B330-1815FEC6A852}" type="datetime1">
              <a:rPr lang="en-US" smtClean="0"/>
              <a:pPr/>
              <a:t>5/30/2013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B7FB22-058F-48DC-B4B1-0EDCCA9D82E5}" type="slidenum">
              <a:rPr lang="en-US" smtClean="0"/>
              <a:pPr/>
              <a:t>‹#›</a:t>
            </a:fld>
            <a:endParaRPr lang="en-US"/>
          </a:p>
        </p:txBody>
      </p:sp>
    </p:spTree>
    <p:extLst>
      <p:ext uri="{BB962C8B-B14F-4D97-AF65-F5344CB8AC3E}">
        <p14:creationId xmlns:p14="http://schemas.microsoft.com/office/powerpoint/2010/main" val="883453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4637D1-B8F3-4C79-A3CA-CCB5645CD840}" type="datetime1">
              <a:rPr lang="en-US" smtClean="0"/>
              <a:pPr/>
              <a:t>5/30/2013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B7FB22-058F-48DC-B4B1-0EDCCA9D82E5}" type="slidenum">
              <a:rPr lang="en-US" smtClean="0"/>
              <a:pPr/>
              <a:t>‹#›</a:t>
            </a:fld>
            <a:endParaRPr lang="en-US"/>
          </a:p>
        </p:txBody>
      </p:sp>
    </p:spTree>
    <p:extLst>
      <p:ext uri="{BB962C8B-B14F-4D97-AF65-F5344CB8AC3E}">
        <p14:creationId xmlns:p14="http://schemas.microsoft.com/office/powerpoint/2010/main" val="1593302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b="1">
                <a:solidFill>
                  <a:srgbClr val="C00000"/>
                </a:solidFill>
                <a:effectLst>
                  <a:outerShdw blurRad="38100" dist="38100" dir="2700000" algn="tl">
                    <a:srgbClr val="000000">
                      <a:alpha val="43137"/>
                    </a:srgbClr>
                  </a:outerShdw>
                </a:effectLs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bg1"/>
                </a:solidFill>
                <a:latin typeface="Times New Roman" pitchFamily="18" charset="0"/>
                <a:cs typeface="Times New Roman" pitchFamily="18" charset="0"/>
              </a:defRPr>
            </a:lvl1pPr>
            <a:lvl2pPr>
              <a:defRPr>
                <a:solidFill>
                  <a:schemeClr val="bg1"/>
                </a:solidFill>
                <a:latin typeface="Times New Roman" pitchFamily="18" charset="0"/>
                <a:cs typeface="Times New Roman" pitchFamily="18" charset="0"/>
              </a:defRPr>
            </a:lvl2pPr>
            <a:lvl3pPr>
              <a:defRPr>
                <a:solidFill>
                  <a:schemeClr val="bg1"/>
                </a:solidFill>
                <a:latin typeface="Times New Roman" pitchFamily="18" charset="0"/>
                <a:cs typeface="Times New Roman" pitchFamily="18" charset="0"/>
              </a:defRPr>
            </a:lvl3pPr>
            <a:lvl4pPr>
              <a:defRPr>
                <a:solidFill>
                  <a:schemeClr val="bg1"/>
                </a:solidFill>
                <a:latin typeface="Times New Roman" pitchFamily="18" charset="0"/>
                <a:cs typeface="Times New Roman" pitchFamily="18" charset="0"/>
              </a:defRPr>
            </a:lvl4pPr>
            <a:lvl5pPr>
              <a:defRPr>
                <a:solidFill>
                  <a:schemeClr val="bg1"/>
                </a:solidFill>
                <a:latin typeface="Times New Roman" pitchFamily="18" charset="0"/>
                <a:cs typeface="Times New Roman"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74995833-DC35-4E44-A16D-078FB283048D}" type="datetime1">
              <a:rPr lang="en-US" smtClean="0"/>
              <a:pPr/>
              <a:t>5/30/2013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B7FB22-058F-48DC-B4B1-0EDCCA9D82E5}" type="slidenum">
              <a:rPr lang="en-US" smtClean="0"/>
              <a:pPr/>
              <a:t>‹#›</a:t>
            </a:fld>
            <a:endParaRPr lang="en-US"/>
          </a:p>
        </p:txBody>
      </p:sp>
      <p:sp>
        <p:nvSpPr>
          <p:cNvPr id="7" name="Footer Placeholder 11"/>
          <p:cNvSpPr txBox="1">
            <a:spLocks/>
          </p:cNvSpPr>
          <p:nvPr userDrawn="1"/>
        </p:nvSpPr>
        <p:spPr bwMode="auto">
          <a:xfrm>
            <a:off x="2341563" y="6400800"/>
            <a:ext cx="4211637" cy="2746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defPPr>
              <a:defRPr lang="en-US"/>
            </a:defPPr>
            <a:lvl1pPr marL="0" algn="ctr" defTabSz="914400" rtl="0" eaLnBrk="0" latinLnBrk="0" hangingPunct="0">
              <a:defRPr sz="2400" kern="1200">
                <a:solidFill>
                  <a:schemeClr val="tx1"/>
                </a:solidFill>
                <a:latin typeface="Verdana" pitchFamily="34" charset="0"/>
                <a:ea typeface="+mn-ea"/>
                <a:cs typeface="+mn-cs"/>
              </a:defRPr>
            </a:lvl1pPr>
            <a:lvl2pPr marL="742950" indent="-285750" algn="l" defTabSz="914400" rtl="0" eaLnBrk="0" latinLnBrk="0" hangingPunct="0">
              <a:defRPr sz="2400" kern="1200">
                <a:solidFill>
                  <a:schemeClr val="tx1"/>
                </a:solidFill>
                <a:latin typeface="Verdana" pitchFamily="34" charset="0"/>
                <a:ea typeface="+mn-ea"/>
                <a:cs typeface="+mn-cs"/>
              </a:defRPr>
            </a:lvl2pPr>
            <a:lvl3pPr marL="1143000" indent="-228600" algn="l" defTabSz="914400" rtl="0" eaLnBrk="0" latinLnBrk="0" hangingPunct="0">
              <a:defRPr sz="2400" kern="1200">
                <a:solidFill>
                  <a:schemeClr val="tx1"/>
                </a:solidFill>
                <a:latin typeface="Verdana" pitchFamily="34" charset="0"/>
                <a:ea typeface="+mn-ea"/>
                <a:cs typeface="+mn-cs"/>
              </a:defRPr>
            </a:lvl3pPr>
            <a:lvl4pPr marL="1600200" indent="-228600" algn="l" defTabSz="914400" rtl="0" eaLnBrk="0" latinLnBrk="0" hangingPunct="0">
              <a:defRPr sz="2400" kern="1200">
                <a:solidFill>
                  <a:schemeClr val="tx1"/>
                </a:solidFill>
                <a:latin typeface="Verdana" pitchFamily="34" charset="0"/>
                <a:ea typeface="+mn-ea"/>
                <a:cs typeface="+mn-cs"/>
              </a:defRPr>
            </a:lvl4pPr>
            <a:lvl5pPr marL="2057400" indent="-228600" algn="l" defTabSz="914400" rtl="0" eaLnBrk="0" latinLnBrk="0" hangingPunct="0">
              <a:defRPr sz="2400" kern="1200">
                <a:solidFill>
                  <a:schemeClr val="tx1"/>
                </a:solidFill>
                <a:latin typeface="Verdana" pitchFamily="34"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Verdana" pitchFamily="34"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Verdana" pitchFamily="34"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Verdana" pitchFamily="34"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Verdana" pitchFamily="34" charset="0"/>
                <a:ea typeface="+mn-ea"/>
                <a:cs typeface="+mn-cs"/>
              </a:defRPr>
            </a:lvl9pPr>
          </a:lstStyle>
          <a:p>
            <a:pPr eaLnBrk="1" hangingPunct="1"/>
            <a:r>
              <a:rPr lang="en-US" sz="1000" dirty="0" smtClean="0">
                <a:solidFill>
                  <a:schemeClr val="bg1">
                    <a:lumMod val="50000"/>
                  </a:schemeClr>
                </a:solidFill>
                <a:latin typeface="Times New Roman" pitchFamily="18" charset="0"/>
                <a:cs typeface="Times New Roman" pitchFamily="18" charset="0"/>
              </a:rPr>
              <a:t>Copyright © Texas Education Agency 2012. All rights reserved.</a:t>
            </a:r>
          </a:p>
          <a:p>
            <a:pPr eaLnBrk="1" hangingPunct="1"/>
            <a:r>
              <a:rPr lang="en-US" sz="1000" dirty="0" smtClean="0">
                <a:solidFill>
                  <a:schemeClr val="bg1">
                    <a:lumMod val="50000"/>
                  </a:schemeClr>
                </a:solidFill>
                <a:latin typeface="Times New Roman" pitchFamily="18" charset="0"/>
                <a:cs typeface="Times New Roman" pitchFamily="18" charset="0"/>
              </a:rPr>
              <a:t>Images and other multimedia content used with permission. </a:t>
            </a:r>
            <a:endParaRPr lang="en-US" sz="1000" dirty="0">
              <a:solidFill>
                <a:schemeClr val="bg1">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236025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B8B14D-898A-410C-AA66-51F08AE228B1}" type="datetime1">
              <a:rPr lang="en-US" smtClean="0"/>
              <a:pPr/>
              <a:t>5/30/2013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B7FB22-058F-48DC-B4B1-0EDCCA9D82E5}" type="slidenum">
              <a:rPr lang="en-US" smtClean="0"/>
              <a:pPr/>
              <a:t>‹#›</a:t>
            </a:fld>
            <a:endParaRPr lang="en-US"/>
          </a:p>
        </p:txBody>
      </p:sp>
    </p:spTree>
    <p:extLst>
      <p:ext uri="{BB962C8B-B14F-4D97-AF65-F5344CB8AC3E}">
        <p14:creationId xmlns:p14="http://schemas.microsoft.com/office/powerpoint/2010/main" val="5436467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CAF9F5C-223A-41B4-A637-AA407740A7F2}" type="datetime1">
              <a:rPr lang="en-US" smtClean="0"/>
              <a:pPr/>
              <a:t>5/30/2013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B7FB22-058F-48DC-B4B1-0EDCCA9D82E5}" type="slidenum">
              <a:rPr lang="en-US" smtClean="0"/>
              <a:pPr/>
              <a:t>‹#›</a:t>
            </a:fld>
            <a:endParaRPr lang="en-US"/>
          </a:p>
        </p:txBody>
      </p:sp>
    </p:spTree>
    <p:extLst>
      <p:ext uri="{BB962C8B-B14F-4D97-AF65-F5344CB8AC3E}">
        <p14:creationId xmlns:p14="http://schemas.microsoft.com/office/powerpoint/2010/main" val="2718792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21C171D-0367-4E1F-B42A-DC2A36058533}" type="datetime1">
              <a:rPr lang="en-US" smtClean="0"/>
              <a:pPr/>
              <a:t>5/30/2013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B7FB22-058F-48DC-B4B1-0EDCCA9D82E5}" type="slidenum">
              <a:rPr lang="en-US" smtClean="0"/>
              <a:pPr/>
              <a:t>‹#›</a:t>
            </a:fld>
            <a:endParaRPr lang="en-US"/>
          </a:p>
        </p:txBody>
      </p:sp>
    </p:spTree>
    <p:extLst>
      <p:ext uri="{BB962C8B-B14F-4D97-AF65-F5344CB8AC3E}">
        <p14:creationId xmlns:p14="http://schemas.microsoft.com/office/powerpoint/2010/main" val="1821742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4C5B011-1B0A-40FC-A4AF-AF9B50FB74DA}" type="datetime1">
              <a:rPr lang="en-US" smtClean="0"/>
              <a:pPr/>
              <a:t>5/30/2013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B7FB22-058F-48DC-B4B1-0EDCCA9D82E5}" type="slidenum">
              <a:rPr lang="en-US" smtClean="0"/>
              <a:pPr/>
              <a:t>‹#›</a:t>
            </a:fld>
            <a:endParaRPr lang="en-US"/>
          </a:p>
        </p:txBody>
      </p:sp>
    </p:spTree>
    <p:extLst>
      <p:ext uri="{BB962C8B-B14F-4D97-AF65-F5344CB8AC3E}">
        <p14:creationId xmlns:p14="http://schemas.microsoft.com/office/powerpoint/2010/main" val="415184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DB71EA-3CDC-4AB0-BBF5-C72E7BE43DB6}" type="datetime1">
              <a:rPr lang="en-US" smtClean="0"/>
              <a:pPr/>
              <a:t>5/30/2013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B7FB22-058F-48DC-B4B1-0EDCCA9D82E5}" type="slidenum">
              <a:rPr lang="en-US" smtClean="0"/>
              <a:pPr/>
              <a:t>‹#›</a:t>
            </a:fld>
            <a:endParaRPr lang="en-US"/>
          </a:p>
        </p:txBody>
      </p:sp>
    </p:spTree>
    <p:extLst>
      <p:ext uri="{BB962C8B-B14F-4D97-AF65-F5344CB8AC3E}">
        <p14:creationId xmlns:p14="http://schemas.microsoft.com/office/powerpoint/2010/main" val="18487786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90636B-B1C6-4B76-89A5-9936063AF004}" type="datetime1">
              <a:rPr lang="en-US" smtClean="0"/>
              <a:pPr/>
              <a:t>5/30/2013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B7FB22-058F-48DC-B4B1-0EDCCA9D82E5}" type="slidenum">
              <a:rPr lang="en-US" smtClean="0"/>
              <a:pPr/>
              <a:t>‹#›</a:t>
            </a:fld>
            <a:endParaRPr lang="en-US"/>
          </a:p>
        </p:txBody>
      </p:sp>
    </p:spTree>
    <p:extLst>
      <p:ext uri="{BB962C8B-B14F-4D97-AF65-F5344CB8AC3E}">
        <p14:creationId xmlns:p14="http://schemas.microsoft.com/office/powerpoint/2010/main" val="2844188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9BAD0B-B661-4A95-A9BA-382CEDC64243}" type="datetime1">
              <a:rPr lang="en-US" smtClean="0"/>
              <a:pPr/>
              <a:t>5/30/2013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B7FB22-058F-48DC-B4B1-0EDCCA9D82E5}" type="slidenum">
              <a:rPr lang="en-US" smtClean="0"/>
              <a:pPr/>
              <a:t>‹#›</a:t>
            </a:fld>
            <a:endParaRPr lang="en-US"/>
          </a:p>
        </p:txBody>
      </p:sp>
    </p:spTree>
    <p:extLst>
      <p:ext uri="{BB962C8B-B14F-4D97-AF65-F5344CB8AC3E}">
        <p14:creationId xmlns:p14="http://schemas.microsoft.com/office/powerpoint/2010/main" val="3438100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6FDED5-3C23-48A3-A576-999F103097F6}" type="datetime1">
              <a:rPr lang="en-US" smtClean="0"/>
              <a:pPr/>
              <a:t>5/30/2013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B7FB22-058F-48DC-B4B1-0EDCCA9D82E5}" type="slidenum">
              <a:rPr lang="en-US" smtClean="0"/>
              <a:pPr/>
              <a:t>‹#›</a:t>
            </a:fld>
            <a:endParaRPr lang="en-US"/>
          </a:p>
        </p:txBody>
      </p:sp>
    </p:spTree>
    <p:extLst>
      <p:ext uri="{BB962C8B-B14F-4D97-AF65-F5344CB8AC3E}">
        <p14:creationId xmlns:p14="http://schemas.microsoft.com/office/powerpoint/2010/main" val="15442714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polarisproject.org/human-trafficking/overview"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portlandcopwatch.org/PPB_Settlement_Agreement111212.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law.cornell.edu/supct/html/05-1631.ZS.html" TargetMode="External"/><Relationship Id="rId2" Type="http://schemas.openxmlformats.org/officeDocument/2006/relationships/hyperlink" Target="http://www.fbi.gov/news/pressrel/press-releases/uniform-crime-reporting-program-releases-hate-crime-statistics-for-2002" TargetMode="External"/><Relationship Id="rId1" Type="http://schemas.openxmlformats.org/officeDocument/2006/relationships/slideLayout" Target="../slideLayouts/slideLayout2.xml"/><Relationship Id="rId6" Type="http://schemas.openxmlformats.org/officeDocument/2006/relationships/hyperlink" Target="http://www.portlandcopwatch.org/PPB_Settlement_Agreement111212.pdf" TargetMode="External"/><Relationship Id="rId5" Type="http://schemas.openxmlformats.org/officeDocument/2006/relationships/hyperlink" Target="http://www.eden.rutgers.edu/~yongpatr/425/final/timeline.htm" TargetMode="External"/><Relationship Id="rId4" Type="http://schemas.openxmlformats.org/officeDocument/2006/relationships/hyperlink" Target="http://www.polarisproject.org/human-trafficking/overview"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mailto:Copyrights@tea.state.tx.u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fbi.gov/news/pressrel/press-releases/uniform-crime-reporting-program-releases-hate-crime-statistics-for-2002"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4016375"/>
            <a:ext cx="7772400" cy="1470025"/>
          </a:xfrm>
        </p:spPr>
        <p:txBody>
          <a:bodyPr/>
          <a:lstStyle/>
          <a:p>
            <a:pPr algn="l"/>
            <a:r>
              <a:rPr lang="en-US" b="1" dirty="0">
                <a:solidFill>
                  <a:srgbClr val="C00000"/>
                </a:solidFill>
                <a:effectLst>
                  <a:outerShdw blurRad="38100" dist="38100" dir="2700000" algn="tl">
                    <a:srgbClr val="000000">
                      <a:alpha val="43137"/>
                    </a:srgbClr>
                  </a:outerShdw>
                </a:effectLst>
              </a:rPr>
              <a:t>Common Problems in </a:t>
            </a:r>
            <a:r>
              <a:rPr lang="en-US" b="1" dirty="0" smtClean="0">
                <a:solidFill>
                  <a:srgbClr val="C00000"/>
                </a:solidFill>
                <a:effectLst>
                  <a:outerShdw blurRad="38100" dist="38100" dir="2700000" algn="tl">
                    <a:srgbClr val="000000">
                      <a:alpha val="43137"/>
                    </a:srgbClr>
                  </a:outerShdw>
                </a:effectLst>
              </a:rPr>
              <a:t/>
            </a:r>
            <a:br>
              <a:rPr lang="en-US" b="1" dirty="0" smtClean="0">
                <a:solidFill>
                  <a:srgbClr val="C00000"/>
                </a:solidFill>
                <a:effectLst>
                  <a:outerShdw blurRad="38100" dist="38100" dir="2700000" algn="tl">
                    <a:srgbClr val="000000">
                      <a:alpha val="43137"/>
                    </a:srgbClr>
                  </a:outerShdw>
                </a:effectLst>
              </a:rPr>
            </a:br>
            <a:r>
              <a:rPr lang="en-US" b="1" dirty="0" smtClean="0">
                <a:solidFill>
                  <a:srgbClr val="C00000"/>
                </a:solidFill>
                <a:effectLst>
                  <a:outerShdw blurRad="38100" dist="38100" dir="2700000" algn="tl">
                    <a:srgbClr val="000000">
                      <a:alpha val="43137"/>
                    </a:srgbClr>
                  </a:outerShdw>
                </a:effectLst>
              </a:rPr>
              <a:t>Law </a:t>
            </a:r>
            <a:r>
              <a:rPr lang="en-US" b="1" dirty="0">
                <a:solidFill>
                  <a:srgbClr val="C00000"/>
                </a:solidFill>
                <a:effectLst>
                  <a:outerShdw blurRad="38100" dist="38100" dir="2700000" algn="tl">
                    <a:srgbClr val="000000">
                      <a:alpha val="43137"/>
                    </a:srgbClr>
                  </a:outerShdw>
                </a:effectLst>
              </a:rPr>
              <a:t>Enforcement</a:t>
            </a:r>
            <a:endParaRPr lang="en-US" dirty="0">
              <a:solidFill>
                <a:srgbClr val="C000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2133600" y="5486400"/>
            <a:ext cx="6400800" cy="1752600"/>
          </a:xfrm>
        </p:spPr>
        <p:txBody>
          <a:bodyPr/>
          <a:lstStyle/>
          <a:p>
            <a:pPr algn="l"/>
            <a:r>
              <a:rPr lang="en-US" i="1" dirty="0">
                <a:solidFill>
                  <a:schemeClr val="bg1"/>
                </a:solidFill>
                <a:effectLst>
                  <a:outerShdw blurRad="38100" dist="38100" dir="2700000" algn="tl">
                    <a:srgbClr val="000000">
                      <a:alpha val="43137"/>
                    </a:srgbClr>
                  </a:outerShdw>
                </a:effectLst>
              </a:rPr>
              <a:t>Principles of </a:t>
            </a:r>
            <a:r>
              <a:rPr lang="en-US" i="1" dirty="0" smtClean="0">
                <a:solidFill>
                  <a:schemeClr val="bg1"/>
                </a:solidFill>
                <a:effectLst>
                  <a:outerShdw blurRad="38100" dist="38100" dir="2700000" algn="tl">
                    <a:srgbClr val="000000">
                      <a:alpha val="43137"/>
                    </a:srgbClr>
                  </a:outerShdw>
                </a:effectLst>
              </a:rPr>
              <a:t>LPSCS</a:t>
            </a:r>
            <a:endParaRPr lang="en-US" dirty="0">
              <a:solidFill>
                <a:schemeClr val="bg1"/>
              </a:solidFill>
              <a:effectLst>
                <a:outerShdw blurRad="38100" dist="38100" dir="2700000" algn="tl">
                  <a:srgbClr val="000000">
                    <a:alpha val="43137"/>
                  </a:srgbClr>
                </a:outerShdw>
              </a:effectLst>
            </a:endParaRPr>
          </a:p>
        </p:txBody>
      </p:sp>
      <p:pic>
        <p:nvPicPr>
          <p:cNvPr id="4" name="Picture 3" descr="LAW_SMcopy"/>
          <p:cNvPicPr/>
          <p:nvPr/>
        </p:nvPicPr>
        <p:blipFill>
          <a:blip r:embed="rId2" cstate="print"/>
          <a:srcRect/>
          <a:stretch>
            <a:fillRect/>
          </a:stretch>
        </p:blipFill>
        <p:spPr bwMode="auto">
          <a:xfrm>
            <a:off x="0" y="0"/>
            <a:ext cx="1828800" cy="800100"/>
          </a:xfrm>
          <a:prstGeom prst="rect">
            <a:avLst/>
          </a:prstGeom>
          <a:noFill/>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33600" y="1163552"/>
            <a:ext cx="4419600" cy="2951247"/>
          </a:xfrm>
          <a:prstGeom prst="rect">
            <a:avLst/>
          </a:prstGeom>
        </p:spPr>
      </p:pic>
    </p:spTree>
    <p:extLst>
      <p:ext uri="{BB962C8B-B14F-4D97-AF65-F5344CB8AC3E}">
        <p14:creationId xmlns:p14="http://schemas.microsoft.com/office/powerpoint/2010/main" val="15278626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a:t>Human Trafficking</a:t>
            </a:r>
          </a:p>
        </p:txBody>
      </p:sp>
      <p:sp>
        <p:nvSpPr>
          <p:cNvPr id="3" name="Content Placeholder 2"/>
          <p:cNvSpPr>
            <a:spLocks noGrp="1"/>
          </p:cNvSpPr>
          <p:nvPr>
            <p:ph idx="1"/>
          </p:nvPr>
        </p:nvSpPr>
        <p:spPr/>
        <p:txBody>
          <a:bodyPr/>
          <a:lstStyle/>
          <a:p>
            <a:pPr marL="342900" lvl="1" indent="-342900">
              <a:buFont typeface="Arial" pitchFamily="34" charset="0"/>
              <a:buChar char="•"/>
            </a:pPr>
            <a:r>
              <a:rPr lang="en-US" dirty="0"/>
              <a:t>A form of modern-day slavery where people profit from the control and exploitation of others; victims include children involved in the sex trade, adults age 18 or over who are coerced or deceived into commercial sex acts, and anyone forced into different forms of "labor or services," such as domestic workers held in a home, or farm-workers forced to labor against their will (</a:t>
            </a:r>
            <a:r>
              <a:rPr lang="en-US" u="sng" dirty="0">
                <a:hlinkClick r:id="rId2"/>
              </a:rPr>
              <a:t>http://www.polarisproject.org/human-trafficking/overview</a:t>
            </a:r>
            <a:r>
              <a:rPr lang="en-US" dirty="0"/>
              <a:t>)</a:t>
            </a:r>
          </a:p>
          <a:p>
            <a:endParaRPr lang="en-US" dirty="0"/>
          </a:p>
        </p:txBody>
      </p:sp>
      <p:sp>
        <p:nvSpPr>
          <p:cNvPr id="4" name="Slide Number Placeholder 3"/>
          <p:cNvSpPr>
            <a:spLocks noGrp="1"/>
          </p:cNvSpPr>
          <p:nvPr>
            <p:ph type="sldNum" sz="quarter" idx="12"/>
          </p:nvPr>
        </p:nvSpPr>
        <p:spPr/>
        <p:txBody>
          <a:bodyPr/>
          <a:lstStyle/>
          <a:p>
            <a:fld id="{5BB7FB22-058F-48DC-B4B1-0EDCCA9D82E5}" type="slidenum">
              <a:rPr lang="en-US" smtClean="0"/>
              <a:pPr/>
              <a:t>10</a:t>
            </a:fld>
            <a:endParaRPr lang="en-US"/>
          </a:p>
        </p:txBody>
      </p:sp>
    </p:spTree>
    <p:extLst>
      <p:ext uri="{BB962C8B-B14F-4D97-AF65-F5344CB8AC3E}">
        <p14:creationId xmlns:p14="http://schemas.microsoft.com/office/powerpoint/2010/main" val="40343504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a:t>Human </a:t>
            </a:r>
            <a:r>
              <a:rPr lang="en-US" dirty="0" smtClean="0"/>
              <a:t>Trafficking </a:t>
            </a:r>
            <a:r>
              <a:rPr lang="en-US" sz="2400" dirty="0" smtClean="0"/>
              <a:t>(continued)</a:t>
            </a:r>
            <a:endParaRPr lang="en-US" sz="2400" dirty="0"/>
          </a:p>
        </p:txBody>
      </p:sp>
      <p:sp>
        <p:nvSpPr>
          <p:cNvPr id="3" name="Content Placeholder 2"/>
          <p:cNvSpPr>
            <a:spLocks noGrp="1"/>
          </p:cNvSpPr>
          <p:nvPr>
            <p:ph idx="1"/>
          </p:nvPr>
        </p:nvSpPr>
        <p:spPr/>
        <p:txBody>
          <a:bodyPr/>
          <a:lstStyle/>
          <a:p>
            <a:pPr marL="342900" lvl="1" indent="-342900">
              <a:buFont typeface="Arial" pitchFamily="34" charset="0"/>
              <a:buChar char="•"/>
            </a:pPr>
            <a:r>
              <a:rPr lang="en-US" dirty="0" smtClean="0"/>
              <a:t>History </a:t>
            </a:r>
            <a:r>
              <a:rPr lang="en-US" dirty="0"/>
              <a:t>– forms of slavery have existed since the ancient Greek and Roman </a:t>
            </a:r>
            <a:r>
              <a:rPr lang="en-US" dirty="0" smtClean="0"/>
              <a:t>times</a:t>
            </a:r>
          </a:p>
          <a:p>
            <a:pPr marL="742950" lvl="2" indent="-342900"/>
            <a:r>
              <a:rPr lang="en-US" i="1" dirty="0" smtClean="0"/>
              <a:t>United </a:t>
            </a:r>
            <a:r>
              <a:rPr lang="en-US" i="1" dirty="0"/>
              <a:t>States v. </a:t>
            </a:r>
            <a:r>
              <a:rPr lang="en-US" i="1" dirty="0" err="1"/>
              <a:t>Kyo</a:t>
            </a:r>
            <a:r>
              <a:rPr lang="en-US" i="1" dirty="0"/>
              <a:t> </a:t>
            </a:r>
            <a:r>
              <a:rPr lang="en-US" i="1" dirty="0" err="1"/>
              <a:t>Hwa</a:t>
            </a:r>
            <a:r>
              <a:rPr lang="en-US" i="1" dirty="0"/>
              <a:t> Adler</a:t>
            </a:r>
            <a:r>
              <a:rPr lang="en-US" dirty="0"/>
              <a:t> – agents of the US Immigration and Customs Enforcement (ICE) and the Federal Bureau of Investigation (FBI) arrested 31 Korean nationals throughout the northeast US in a federal human trafficking </a:t>
            </a:r>
            <a:r>
              <a:rPr lang="en-US" dirty="0" smtClean="0"/>
              <a:t>case</a:t>
            </a:r>
          </a:p>
          <a:p>
            <a:pPr marL="742950" lvl="2" indent="-342900"/>
            <a:r>
              <a:rPr lang="en-US" i="1" dirty="0" smtClean="0"/>
              <a:t>United </a:t>
            </a:r>
            <a:r>
              <a:rPr lang="en-US" i="1" dirty="0"/>
              <a:t>States v. Do </a:t>
            </a:r>
            <a:r>
              <a:rPr lang="en-US" i="1" dirty="0" err="1"/>
              <a:t>Hyup</a:t>
            </a:r>
            <a:r>
              <a:rPr lang="en-US" i="1" dirty="0"/>
              <a:t> </a:t>
            </a:r>
            <a:r>
              <a:rPr lang="en-US" i="1" dirty="0" err="1"/>
              <a:t>Bae</a:t>
            </a:r>
            <a:r>
              <a:rPr lang="en-US" dirty="0"/>
              <a:t> – involves human trafficking of individuals from Canada and Mexico</a:t>
            </a:r>
          </a:p>
          <a:p>
            <a:pPr marL="342900" lvl="1" indent="-342900">
              <a:buFont typeface="Arial" pitchFamily="34" charset="0"/>
              <a:buChar char="•"/>
            </a:pPr>
            <a:endParaRPr lang="en-US" dirty="0"/>
          </a:p>
          <a:p>
            <a:endParaRPr lang="en-US" dirty="0"/>
          </a:p>
        </p:txBody>
      </p:sp>
      <p:sp>
        <p:nvSpPr>
          <p:cNvPr id="4" name="Slide Number Placeholder 3"/>
          <p:cNvSpPr>
            <a:spLocks noGrp="1"/>
          </p:cNvSpPr>
          <p:nvPr>
            <p:ph type="sldNum" sz="quarter" idx="12"/>
          </p:nvPr>
        </p:nvSpPr>
        <p:spPr/>
        <p:txBody>
          <a:bodyPr/>
          <a:lstStyle/>
          <a:p>
            <a:fld id="{5BB7FB22-058F-48DC-B4B1-0EDCCA9D82E5}" type="slidenum">
              <a:rPr lang="en-US" smtClean="0"/>
              <a:pPr/>
              <a:t>11</a:t>
            </a:fld>
            <a:endParaRPr lang="en-US"/>
          </a:p>
        </p:txBody>
      </p:sp>
    </p:spTree>
    <p:extLst>
      <p:ext uri="{BB962C8B-B14F-4D97-AF65-F5344CB8AC3E}">
        <p14:creationId xmlns:p14="http://schemas.microsoft.com/office/powerpoint/2010/main" val="41806865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a:t>Human </a:t>
            </a:r>
            <a:r>
              <a:rPr lang="en-US" dirty="0" smtClean="0"/>
              <a:t>Trafficking </a:t>
            </a:r>
            <a:r>
              <a:rPr lang="en-US" sz="2400" dirty="0" smtClean="0"/>
              <a:t>(continued)</a:t>
            </a:r>
            <a:endParaRPr lang="en-US" sz="2400" dirty="0"/>
          </a:p>
        </p:txBody>
      </p:sp>
      <p:sp>
        <p:nvSpPr>
          <p:cNvPr id="3" name="Content Placeholder 2"/>
          <p:cNvSpPr>
            <a:spLocks noGrp="1"/>
          </p:cNvSpPr>
          <p:nvPr>
            <p:ph idx="1"/>
          </p:nvPr>
        </p:nvSpPr>
        <p:spPr/>
        <p:txBody>
          <a:bodyPr>
            <a:normAutofit/>
          </a:bodyPr>
          <a:lstStyle/>
          <a:p>
            <a:pPr marL="342900" lvl="1" indent="-342900">
              <a:buFont typeface="Arial" pitchFamily="34" charset="0"/>
              <a:buChar char="•"/>
            </a:pPr>
            <a:r>
              <a:rPr lang="en-US" dirty="0" smtClean="0"/>
              <a:t>Role </a:t>
            </a:r>
            <a:r>
              <a:rPr lang="en-US" dirty="0"/>
              <a:t>of law </a:t>
            </a:r>
            <a:r>
              <a:rPr lang="en-US" dirty="0" smtClean="0"/>
              <a:t>enforcement</a:t>
            </a:r>
          </a:p>
          <a:p>
            <a:pPr marL="742950" lvl="2" indent="-342900"/>
            <a:r>
              <a:rPr lang="en-US" dirty="0" smtClean="0"/>
              <a:t>Awareness </a:t>
            </a:r>
            <a:r>
              <a:rPr lang="en-US" dirty="0"/>
              <a:t>that the victims suffer a violation of human rights and need </a:t>
            </a:r>
            <a:r>
              <a:rPr lang="en-US" dirty="0" smtClean="0"/>
              <a:t>protection</a:t>
            </a:r>
          </a:p>
          <a:p>
            <a:pPr marL="742950" lvl="2" indent="-342900"/>
            <a:r>
              <a:rPr lang="en-US" dirty="0" smtClean="0"/>
              <a:t>Promotion </a:t>
            </a:r>
            <a:r>
              <a:rPr lang="en-US" dirty="0"/>
              <a:t>of the safety and wellbeing of victims is paramount </a:t>
            </a:r>
            <a:endParaRPr lang="en-US" dirty="0" smtClean="0"/>
          </a:p>
          <a:p>
            <a:pPr marL="742950" lvl="2" indent="-342900"/>
            <a:r>
              <a:rPr lang="en-US" dirty="0" smtClean="0"/>
              <a:t>Have </a:t>
            </a:r>
            <a:r>
              <a:rPr lang="en-US" dirty="0"/>
              <a:t>a </a:t>
            </a:r>
            <a:r>
              <a:rPr lang="en-US" dirty="0" smtClean="0"/>
              <a:t>plan of action when </a:t>
            </a:r>
            <a:r>
              <a:rPr lang="en-US" dirty="0"/>
              <a:t>it relates to the incidents involving human </a:t>
            </a:r>
            <a:r>
              <a:rPr lang="en-US" dirty="0" smtClean="0"/>
              <a:t>trafficking</a:t>
            </a:r>
          </a:p>
          <a:p>
            <a:pPr marL="742950" lvl="2" indent="-342900"/>
            <a:r>
              <a:rPr lang="en-US" dirty="0" smtClean="0"/>
              <a:t>Use </a:t>
            </a:r>
            <a:r>
              <a:rPr lang="en-US" dirty="0"/>
              <a:t>relationship building skills when it relates to the victims of this kind of crime</a:t>
            </a:r>
          </a:p>
          <a:p>
            <a:pPr marL="342900" lvl="1" indent="-342900">
              <a:buFont typeface="Arial" pitchFamily="34" charset="0"/>
              <a:buChar char="•"/>
            </a:pPr>
            <a:endParaRPr lang="en-US" dirty="0"/>
          </a:p>
          <a:p>
            <a:endParaRPr lang="en-US" dirty="0"/>
          </a:p>
        </p:txBody>
      </p:sp>
      <p:sp>
        <p:nvSpPr>
          <p:cNvPr id="4" name="Slide Number Placeholder 3"/>
          <p:cNvSpPr>
            <a:spLocks noGrp="1"/>
          </p:cNvSpPr>
          <p:nvPr>
            <p:ph type="sldNum" sz="quarter" idx="12"/>
          </p:nvPr>
        </p:nvSpPr>
        <p:spPr/>
        <p:txBody>
          <a:bodyPr/>
          <a:lstStyle/>
          <a:p>
            <a:fld id="{5BB7FB22-058F-48DC-B4B1-0EDCCA9D82E5}" type="slidenum">
              <a:rPr lang="en-US" smtClean="0"/>
              <a:pPr/>
              <a:t>12</a:t>
            </a:fld>
            <a:endParaRPr lang="en-US"/>
          </a:p>
        </p:txBody>
      </p:sp>
    </p:spTree>
    <p:extLst>
      <p:ext uri="{BB962C8B-B14F-4D97-AF65-F5344CB8AC3E}">
        <p14:creationId xmlns:p14="http://schemas.microsoft.com/office/powerpoint/2010/main" val="21197687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a:t>Human </a:t>
            </a:r>
            <a:r>
              <a:rPr lang="en-US" dirty="0" smtClean="0"/>
              <a:t>Trafficking </a:t>
            </a:r>
            <a:r>
              <a:rPr lang="en-US" sz="2400" dirty="0" smtClean="0"/>
              <a:t>(continued)</a:t>
            </a:r>
            <a:endParaRPr lang="en-US" sz="2400" dirty="0"/>
          </a:p>
        </p:txBody>
      </p:sp>
      <p:sp>
        <p:nvSpPr>
          <p:cNvPr id="3" name="Content Placeholder 2"/>
          <p:cNvSpPr>
            <a:spLocks noGrp="1"/>
          </p:cNvSpPr>
          <p:nvPr>
            <p:ph idx="1"/>
          </p:nvPr>
        </p:nvSpPr>
        <p:spPr/>
        <p:txBody>
          <a:bodyPr>
            <a:normAutofit/>
          </a:bodyPr>
          <a:lstStyle/>
          <a:p>
            <a:pPr marL="342900" lvl="1" indent="-342900">
              <a:buFont typeface="Arial" pitchFamily="34" charset="0"/>
              <a:buChar char="•"/>
            </a:pPr>
            <a:r>
              <a:rPr lang="en-US" dirty="0" smtClean="0"/>
              <a:t>Issues </a:t>
            </a:r>
            <a:r>
              <a:rPr lang="en-US" dirty="0"/>
              <a:t>for law </a:t>
            </a:r>
            <a:r>
              <a:rPr lang="en-US" dirty="0" smtClean="0"/>
              <a:t>enforcement</a:t>
            </a:r>
          </a:p>
          <a:p>
            <a:pPr marL="742950" lvl="2" indent="-342900"/>
            <a:r>
              <a:rPr lang="en-US" dirty="0" smtClean="0"/>
              <a:t>Knowing </a:t>
            </a:r>
            <a:r>
              <a:rPr lang="en-US" dirty="0"/>
              <a:t>which laws have been </a:t>
            </a:r>
            <a:r>
              <a:rPr lang="en-US" dirty="0" smtClean="0"/>
              <a:t>violated</a:t>
            </a:r>
          </a:p>
          <a:p>
            <a:pPr marL="742950" lvl="2" indent="-342900"/>
            <a:r>
              <a:rPr lang="en-US" dirty="0" smtClean="0"/>
              <a:t>Understanding </a:t>
            </a:r>
            <a:r>
              <a:rPr lang="en-US" dirty="0"/>
              <a:t>the process for addressing the various kinds of traffickers and victims (i.e. Coyotes and illegal immigrants)</a:t>
            </a:r>
          </a:p>
          <a:p>
            <a:pPr marL="342900" lvl="1" indent="-342900">
              <a:buFont typeface="Arial" pitchFamily="34" charset="0"/>
              <a:buChar char="•"/>
            </a:pPr>
            <a:endParaRPr lang="en-US" dirty="0"/>
          </a:p>
          <a:p>
            <a:endParaRPr lang="en-US" dirty="0"/>
          </a:p>
        </p:txBody>
      </p:sp>
      <p:sp>
        <p:nvSpPr>
          <p:cNvPr id="4" name="Slide Number Placeholder 3"/>
          <p:cNvSpPr>
            <a:spLocks noGrp="1"/>
          </p:cNvSpPr>
          <p:nvPr>
            <p:ph type="sldNum" sz="quarter" idx="12"/>
          </p:nvPr>
        </p:nvSpPr>
        <p:spPr/>
        <p:txBody>
          <a:bodyPr/>
          <a:lstStyle/>
          <a:p>
            <a:fld id="{5BB7FB22-058F-48DC-B4B1-0EDCCA9D82E5}" type="slidenum">
              <a:rPr lang="en-US" smtClean="0"/>
              <a:pPr/>
              <a:t>13</a:t>
            </a:fld>
            <a:endParaRPr lang="en-US"/>
          </a:p>
        </p:txBody>
      </p:sp>
    </p:spTree>
    <p:extLst>
      <p:ext uri="{BB962C8B-B14F-4D97-AF65-F5344CB8AC3E}">
        <p14:creationId xmlns:p14="http://schemas.microsoft.com/office/powerpoint/2010/main" val="22419462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t>Use of Force Involving </a:t>
            </a:r>
            <a:br>
              <a:rPr lang="en-US" dirty="0" smtClean="0"/>
            </a:br>
            <a:r>
              <a:rPr lang="en-US" dirty="0" smtClean="0"/>
              <a:t>Special Populations</a:t>
            </a:r>
            <a:endParaRPr lang="en-US" dirty="0"/>
          </a:p>
        </p:txBody>
      </p:sp>
      <p:sp>
        <p:nvSpPr>
          <p:cNvPr id="3" name="Content Placeholder 2"/>
          <p:cNvSpPr>
            <a:spLocks noGrp="1"/>
          </p:cNvSpPr>
          <p:nvPr>
            <p:ph idx="1"/>
          </p:nvPr>
        </p:nvSpPr>
        <p:spPr/>
        <p:txBody>
          <a:bodyPr/>
          <a:lstStyle/>
          <a:p>
            <a:pPr marL="342900" lvl="1" indent="-342900">
              <a:buFont typeface="Arial" pitchFamily="34" charset="0"/>
              <a:buChar char="•"/>
            </a:pPr>
            <a:r>
              <a:rPr lang="en-US" dirty="0"/>
              <a:t>“Any physical coercion used to effect, influence, or persuade an individual to comply with an order from an officer, above </a:t>
            </a:r>
            <a:r>
              <a:rPr lang="en-US" dirty="0" err="1"/>
              <a:t>unresisted</a:t>
            </a:r>
            <a:r>
              <a:rPr lang="en-US" dirty="0"/>
              <a:t> handcuffing, including actively pointing a firearm at a person” (</a:t>
            </a:r>
            <a:r>
              <a:rPr lang="en-US" u="sng" dirty="0">
                <a:hlinkClick r:id="rId2"/>
              </a:rPr>
              <a:t>http://www.portlandcopwatch.org/PPB_Settlement_Agreement111212.pdf</a:t>
            </a:r>
            <a:r>
              <a:rPr lang="en-US" dirty="0"/>
              <a:t>) </a:t>
            </a:r>
          </a:p>
          <a:p>
            <a:endParaRPr lang="en-US" dirty="0"/>
          </a:p>
        </p:txBody>
      </p:sp>
      <p:sp>
        <p:nvSpPr>
          <p:cNvPr id="4" name="Slide Number Placeholder 3"/>
          <p:cNvSpPr>
            <a:spLocks noGrp="1"/>
          </p:cNvSpPr>
          <p:nvPr>
            <p:ph type="sldNum" sz="quarter" idx="12"/>
          </p:nvPr>
        </p:nvSpPr>
        <p:spPr/>
        <p:txBody>
          <a:bodyPr/>
          <a:lstStyle/>
          <a:p>
            <a:fld id="{5BB7FB22-058F-48DC-B4B1-0EDCCA9D82E5}" type="slidenum">
              <a:rPr lang="en-US" smtClean="0"/>
              <a:pPr/>
              <a:t>14</a:t>
            </a:fld>
            <a:endParaRPr lang="en-US"/>
          </a:p>
        </p:txBody>
      </p:sp>
    </p:spTree>
    <p:extLst>
      <p:ext uri="{BB962C8B-B14F-4D97-AF65-F5344CB8AC3E}">
        <p14:creationId xmlns:p14="http://schemas.microsoft.com/office/powerpoint/2010/main" val="2408388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t>Use of Force Involving </a:t>
            </a:r>
            <a:br>
              <a:rPr lang="en-US" dirty="0" smtClean="0"/>
            </a:br>
            <a:r>
              <a:rPr lang="en-US" dirty="0" smtClean="0"/>
              <a:t>Special Populations </a:t>
            </a:r>
            <a:r>
              <a:rPr lang="en-US" sz="2700" dirty="0" smtClean="0"/>
              <a:t>(continued)</a:t>
            </a:r>
            <a:endParaRPr lang="en-US" sz="2700" dirty="0"/>
          </a:p>
        </p:txBody>
      </p:sp>
      <p:sp>
        <p:nvSpPr>
          <p:cNvPr id="3" name="Content Placeholder 2"/>
          <p:cNvSpPr>
            <a:spLocks noGrp="1"/>
          </p:cNvSpPr>
          <p:nvPr>
            <p:ph idx="1"/>
          </p:nvPr>
        </p:nvSpPr>
        <p:spPr/>
        <p:txBody>
          <a:bodyPr/>
          <a:lstStyle/>
          <a:p>
            <a:pPr marL="342900" lvl="1" indent="-342900">
              <a:buFont typeface="Arial" pitchFamily="34" charset="0"/>
              <a:buChar char="•"/>
            </a:pPr>
            <a:r>
              <a:rPr lang="en-US" dirty="0" smtClean="0"/>
              <a:t>History</a:t>
            </a:r>
            <a:endParaRPr lang="en-US" dirty="0"/>
          </a:p>
          <a:p>
            <a:pPr marL="742950" lvl="2" indent="-342900"/>
            <a:r>
              <a:rPr lang="en-US" i="1" dirty="0" smtClean="0"/>
              <a:t>Marshall </a:t>
            </a:r>
            <a:r>
              <a:rPr lang="en-US" i="1" dirty="0"/>
              <a:t>v. City of Portland</a:t>
            </a:r>
            <a:r>
              <a:rPr lang="en-US" dirty="0"/>
              <a:t> – this case involved a mentally ill individual who died while law enforcement was exhibiting use of </a:t>
            </a:r>
            <a:r>
              <a:rPr lang="en-US" dirty="0" smtClean="0"/>
              <a:t>force</a:t>
            </a:r>
          </a:p>
          <a:p>
            <a:pPr marL="742950" lvl="2" indent="-342900"/>
            <a:r>
              <a:rPr lang="en-US" i="1" dirty="0" smtClean="0"/>
              <a:t>Champion </a:t>
            </a:r>
            <a:r>
              <a:rPr lang="en-US" i="1" dirty="0"/>
              <a:t>v. Outlook Nashville, Inc.</a:t>
            </a:r>
            <a:r>
              <a:rPr lang="en-US" dirty="0"/>
              <a:t> – this case involved police officers continuously spraying mace in the face of a mentally challenged individual that was handcuffed and obviously not a threat</a:t>
            </a:r>
          </a:p>
          <a:p>
            <a:pPr marL="342900" lvl="1" indent="-342900">
              <a:buFont typeface="Arial" pitchFamily="34" charset="0"/>
              <a:buChar char="•"/>
            </a:pPr>
            <a:endParaRPr lang="en-US" dirty="0"/>
          </a:p>
          <a:p>
            <a:endParaRPr lang="en-US" dirty="0"/>
          </a:p>
        </p:txBody>
      </p:sp>
      <p:sp>
        <p:nvSpPr>
          <p:cNvPr id="4" name="Slide Number Placeholder 3"/>
          <p:cNvSpPr>
            <a:spLocks noGrp="1"/>
          </p:cNvSpPr>
          <p:nvPr>
            <p:ph type="sldNum" sz="quarter" idx="12"/>
          </p:nvPr>
        </p:nvSpPr>
        <p:spPr/>
        <p:txBody>
          <a:bodyPr/>
          <a:lstStyle/>
          <a:p>
            <a:fld id="{5BB7FB22-058F-48DC-B4B1-0EDCCA9D82E5}" type="slidenum">
              <a:rPr lang="en-US" smtClean="0"/>
              <a:pPr/>
              <a:t>15</a:t>
            </a:fld>
            <a:endParaRPr lang="en-US"/>
          </a:p>
        </p:txBody>
      </p:sp>
    </p:spTree>
    <p:extLst>
      <p:ext uri="{BB962C8B-B14F-4D97-AF65-F5344CB8AC3E}">
        <p14:creationId xmlns:p14="http://schemas.microsoft.com/office/powerpoint/2010/main" val="11794831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t>Use of Force Involving </a:t>
            </a:r>
            <a:br>
              <a:rPr lang="en-US" dirty="0" smtClean="0"/>
            </a:br>
            <a:r>
              <a:rPr lang="en-US" dirty="0" smtClean="0"/>
              <a:t>Special Populations </a:t>
            </a:r>
            <a:r>
              <a:rPr lang="en-US" sz="2700" dirty="0" smtClean="0"/>
              <a:t>(continued)</a:t>
            </a:r>
            <a:endParaRPr lang="en-US" sz="2700" dirty="0"/>
          </a:p>
        </p:txBody>
      </p:sp>
      <p:sp>
        <p:nvSpPr>
          <p:cNvPr id="3" name="Content Placeholder 2"/>
          <p:cNvSpPr>
            <a:spLocks noGrp="1"/>
          </p:cNvSpPr>
          <p:nvPr>
            <p:ph idx="1"/>
          </p:nvPr>
        </p:nvSpPr>
        <p:spPr/>
        <p:txBody>
          <a:bodyPr/>
          <a:lstStyle/>
          <a:p>
            <a:pPr marL="342900" lvl="1" indent="-342900">
              <a:buFont typeface="Arial" pitchFamily="34" charset="0"/>
              <a:buChar char="•"/>
            </a:pPr>
            <a:r>
              <a:rPr lang="en-US" dirty="0" smtClean="0"/>
              <a:t>Role </a:t>
            </a:r>
            <a:r>
              <a:rPr lang="en-US" dirty="0"/>
              <a:t>of law enforcement </a:t>
            </a:r>
          </a:p>
          <a:p>
            <a:pPr marL="742950" lvl="2" indent="-342900"/>
            <a:r>
              <a:rPr lang="en-US" dirty="0" smtClean="0"/>
              <a:t>Offer </a:t>
            </a:r>
            <a:r>
              <a:rPr lang="en-US" dirty="0"/>
              <a:t>and participate in efficient and effective training </a:t>
            </a:r>
          </a:p>
          <a:p>
            <a:pPr marL="742950" lvl="2" indent="-342900"/>
            <a:r>
              <a:rPr lang="en-US" dirty="0" smtClean="0"/>
              <a:t>Recognize </a:t>
            </a:r>
            <a:r>
              <a:rPr lang="en-US" dirty="0"/>
              <a:t>mental illness early when addressing </a:t>
            </a:r>
            <a:r>
              <a:rPr lang="en-US" dirty="0" smtClean="0"/>
              <a:t>individuals</a:t>
            </a:r>
          </a:p>
          <a:p>
            <a:pPr marL="342900" lvl="1" indent="-342900">
              <a:buFont typeface="Arial" pitchFamily="34" charset="0"/>
              <a:buChar char="•"/>
            </a:pPr>
            <a:r>
              <a:rPr lang="en-US" dirty="0" smtClean="0"/>
              <a:t>Issues </a:t>
            </a:r>
            <a:r>
              <a:rPr lang="en-US" dirty="0"/>
              <a:t>for law </a:t>
            </a:r>
            <a:r>
              <a:rPr lang="en-US" dirty="0" smtClean="0"/>
              <a:t>enforcement</a:t>
            </a:r>
          </a:p>
          <a:p>
            <a:pPr marL="742950" lvl="2" indent="-342900"/>
            <a:r>
              <a:rPr lang="en-US" dirty="0" smtClean="0"/>
              <a:t>Civil </a:t>
            </a:r>
            <a:r>
              <a:rPr lang="en-US" dirty="0"/>
              <a:t>Rights Laws </a:t>
            </a:r>
            <a:r>
              <a:rPr lang="en-US" dirty="0" smtClean="0"/>
              <a:t>violations</a:t>
            </a:r>
          </a:p>
          <a:p>
            <a:pPr marL="742950" lvl="2" indent="-342900"/>
            <a:r>
              <a:rPr lang="en-US" dirty="0" smtClean="0"/>
              <a:t>Police misconduct/abuse </a:t>
            </a:r>
            <a:r>
              <a:rPr lang="en-US" dirty="0"/>
              <a:t>of power</a:t>
            </a:r>
          </a:p>
          <a:p>
            <a:pPr marL="342900" lvl="1" indent="-342900">
              <a:buFont typeface="Arial" pitchFamily="34" charset="0"/>
              <a:buChar char="•"/>
            </a:pPr>
            <a:endParaRPr lang="en-US" dirty="0"/>
          </a:p>
          <a:p>
            <a:endParaRPr lang="en-US" dirty="0"/>
          </a:p>
        </p:txBody>
      </p:sp>
      <p:sp>
        <p:nvSpPr>
          <p:cNvPr id="4" name="Slide Number Placeholder 3"/>
          <p:cNvSpPr>
            <a:spLocks noGrp="1"/>
          </p:cNvSpPr>
          <p:nvPr>
            <p:ph type="sldNum" sz="quarter" idx="12"/>
          </p:nvPr>
        </p:nvSpPr>
        <p:spPr/>
        <p:txBody>
          <a:bodyPr/>
          <a:lstStyle/>
          <a:p>
            <a:fld id="{5BB7FB22-058F-48DC-B4B1-0EDCCA9D82E5}" type="slidenum">
              <a:rPr lang="en-US" smtClean="0"/>
              <a:pPr/>
              <a:t>16</a:t>
            </a:fld>
            <a:endParaRPr lang="en-US"/>
          </a:p>
        </p:txBody>
      </p:sp>
    </p:spTree>
    <p:extLst>
      <p:ext uri="{BB962C8B-B14F-4D97-AF65-F5344CB8AC3E}">
        <p14:creationId xmlns:p14="http://schemas.microsoft.com/office/powerpoint/2010/main" val="36759006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Resources</a:t>
            </a:r>
          </a:p>
        </p:txBody>
      </p:sp>
      <p:sp>
        <p:nvSpPr>
          <p:cNvPr id="3" name="Content Placeholder 2"/>
          <p:cNvSpPr>
            <a:spLocks noGrp="1"/>
          </p:cNvSpPr>
          <p:nvPr>
            <p:ph idx="1"/>
          </p:nvPr>
        </p:nvSpPr>
        <p:spPr/>
        <p:txBody>
          <a:bodyPr>
            <a:normAutofit fontScale="70000" lnSpcReduction="20000"/>
          </a:bodyPr>
          <a:lstStyle/>
          <a:p>
            <a:r>
              <a:rPr lang="en-US" dirty="0"/>
              <a:t>0135074096, Criminal Justice Today: An Introductory Text for The 21st Century, Frank </a:t>
            </a:r>
            <a:r>
              <a:rPr lang="en-US" dirty="0" err="1"/>
              <a:t>Schmalleger</a:t>
            </a:r>
            <a:r>
              <a:rPr lang="en-US" dirty="0"/>
              <a:t>, Prentice Hall, 2010</a:t>
            </a:r>
          </a:p>
          <a:p>
            <a:r>
              <a:rPr lang="en-US" dirty="0"/>
              <a:t>0132318865, Crimes of the </a:t>
            </a:r>
            <a:r>
              <a:rPr lang="en-US" dirty="0" smtClean="0"/>
              <a:t>Internet </a:t>
            </a:r>
            <a:r>
              <a:rPr lang="en-US" dirty="0"/>
              <a:t>Prentice Hall, Frank </a:t>
            </a:r>
            <a:r>
              <a:rPr lang="en-US" dirty="0" err="1"/>
              <a:t>Schmalleger</a:t>
            </a:r>
            <a:r>
              <a:rPr lang="en-US" dirty="0"/>
              <a:t> and Michael </a:t>
            </a:r>
            <a:r>
              <a:rPr lang="en-US" dirty="0" err="1"/>
              <a:t>Pittaro</a:t>
            </a:r>
            <a:r>
              <a:rPr lang="en-US" dirty="0"/>
              <a:t>, 2008</a:t>
            </a:r>
          </a:p>
          <a:p>
            <a:r>
              <a:rPr lang="en-US" u="sng" dirty="0">
                <a:hlinkClick r:id="rId2"/>
              </a:rPr>
              <a:t>http://www.fbi.gov/news/pressrel/press-releases/uniform-crime-reporting-program-releases-hate-crime-statistics-for-2002</a:t>
            </a:r>
            <a:endParaRPr lang="en-US" dirty="0"/>
          </a:p>
          <a:p>
            <a:r>
              <a:rPr lang="en-US" u="sng" dirty="0">
                <a:hlinkClick r:id="rId3"/>
              </a:rPr>
              <a:t>http://www.law.cornell.edu/supct/html/05-1631.ZS.html</a:t>
            </a:r>
            <a:r>
              <a:rPr lang="en-US" dirty="0"/>
              <a:t> </a:t>
            </a:r>
          </a:p>
          <a:p>
            <a:r>
              <a:rPr lang="en-US" u="sng" dirty="0">
                <a:hlinkClick r:id="rId4"/>
              </a:rPr>
              <a:t>http://www.polarisproject.org/human-trafficking/overview</a:t>
            </a:r>
            <a:endParaRPr lang="en-US" dirty="0"/>
          </a:p>
          <a:p>
            <a:r>
              <a:rPr lang="en-US" u="sng" dirty="0">
                <a:hlinkClick r:id="rId5"/>
              </a:rPr>
              <a:t>http://www.eden.rutgers.edu/~yongpatr/425/final/timeline.htm</a:t>
            </a:r>
            <a:r>
              <a:rPr lang="en-US" dirty="0"/>
              <a:t> </a:t>
            </a:r>
          </a:p>
          <a:p>
            <a:r>
              <a:rPr lang="en-US" u="sng" dirty="0">
                <a:hlinkClick r:id="rId6"/>
              </a:rPr>
              <a:t>http://www.portlandcopwatch.org/PPB_Settlement_Agreement111212.pdf</a:t>
            </a:r>
            <a:endParaRPr lang="en-US" dirty="0"/>
          </a:p>
          <a:p>
            <a:endParaRPr lang="en-US" dirty="0"/>
          </a:p>
        </p:txBody>
      </p:sp>
      <p:sp>
        <p:nvSpPr>
          <p:cNvPr id="4" name="Slide Number Placeholder 3"/>
          <p:cNvSpPr>
            <a:spLocks noGrp="1"/>
          </p:cNvSpPr>
          <p:nvPr>
            <p:ph type="sldNum" sz="quarter" idx="12"/>
          </p:nvPr>
        </p:nvSpPr>
        <p:spPr/>
        <p:txBody>
          <a:bodyPr/>
          <a:lstStyle/>
          <a:p>
            <a:fld id="{5BB7FB22-058F-48DC-B4B1-0EDCCA9D82E5}" type="slidenum">
              <a:rPr lang="en-US" smtClean="0"/>
              <a:pPr/>
              <a:t>17</a:t>
            </a:fld>
            <a:endParaRPr lang="en-US"/>
          </a:p>
        </p:txBody>
      </p:sp>
    </p:spTree>
    <p:extLst>
      <p:ext uri="{BB962C8B-B14F-4D97-AF65-F5344CB8AC3E}">
        <p14:creationId xmlns:p14="http://schemas.microsoft.com/office/powerpoint/2010/main" val="21438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4294967295"/>
          </p:nvPr>
        </p:nvSpPr>
        <p:spPr>
          <a:xfrm>
            <a:off x="685800" y="609600"/>
            <a:ext cx="8229600" cy="5211763"/>
          </a:xfrm>
        </p:spPr>
        <p:txBody>
          <a:bodyPr/>
          <a:lstStyle/>
          <a:p>
            <a:pPr marL="0" indent="0">
              <a:lnSpc>
                <a:spcPct val="80000"/>
              </a:lnSpc>
              <a:spcBef>
                <a:spcPct val="20000"/>
              </a:spcBef>
              <a:buSzPct val="85000"/>
              <a:buFont typeface="Wingdings 2" pitchFamily="18" charset="2"/>
              <a:buNone/>
              <a:defRPr/>
            </a:pPr>
            <a:r>
              <a:rPr lang="en-US" sz="1500" b="1" dirty="0">
                <a:solidFill>
                  <a:schemeClr val="bg1"/>
                </a:solidFill>
              </a:rPr>
              <a:t>Copyright and Terms of Service</a:t>
            </a:r>
          </a:p>
          <a:p>
            <a:pPr marL="274320" indent="-274320">
              <a:lnSpc>
                <a:spcPct val="80000"/>
              </a:lnSpc>
              <a:spcBef>
                <a:spcPct val="20000"/>
              </a:spcBef>
              <a:buSzPct val="85000"/>
              <a:defRPr/>
            </a:pPr>
            <a:endParaRPr lang="en-US" sz="1500" dirty="0">
              <a:solidFill>
                <a:schemeClr val="bg1"/>
              </a:solidFill>
            </a:endParaRPr>
          </a:p>
          <a:p>
            <a:pPr marL="0" indent="0">
              <a:lnSpc>
                <a:spcPct val="80000"/>
              </a:lnSpc>
              <a:spcBef>
                <a:spcPct val="20000"/>
              </a:spcBef>
              <a:buSzPct val="85000"/>
              <a:buFont typeface="Wingdings 2" pitchFamily="18" charset="2"/>
              <a:buNone/>
              <a:defRPr/>
            </a:pPr>
            <a:r>
              <a:rPr lang="en-US" sz="1500" dirty="0">
                <a:solidFill>
                  <a:schemeClr val="bg1"/>
                </a:solidFill>
              </a:rPr>
              <a:t>Copyright © Texas Education Agency, 2011. These materials are copyrighted © and trademarked ™ as the property of the Texas Education Agency (TEA) and may not be reproduced without the express written permission of TEA, except under the following conditions:</a:t>
            </a:r>
          </a:p>
          <a:p>
            <a:pPr eaLnBrk="1" fontAlgn="auto" hangingPunct="1">
              <a:lnSpc>
                <a:spcPct val="80000"/>
              </a:lnSpc>
              <a:spcBef>
                <a:spcPct val="20000"/>
              </a:spcBef>
              <a:spcAft>
                <a:spcPts val="0"/>
              </a:spcAft>
              <a:buSzPct val="85000"/>
              <a:buFont typeface="Wingdings 2" pitchFamily="18" charset="2"/>
              <a:buNone/>
              <a:defRPr/>
            </a:pPr>
            <a:endParaRPr lang="en-US" sz="1500" dirty="0">
              <a:solidFill>
                <a:schemeClr val="bg1"/>
              </a:solidFill>
            </a:endParaRPr>
          </a:p>
          <a:p>
            <a:pPr marL="274320" indent="-274320" eaLnBrk="1" fontAlgn="auto" hangingPunct="1">
              <a:lnSpc>
                <a:spcPct val="80000"/>
              </a:lnSpc>
              <a:spcBef>
                <a:spcPct val="20000"/>
              </a:spcBef>
              <a:spcAft>
                <a:spcPts val="600"/>
              </a:spcAft>
              <a:buSzPct val="85000"/>
              <a:buFont typeface="Wingdings 2" pitchFamily="18" charset="2"/>
              <a:buNone/>
              <a:defRPr/>
            </a:pPr>
            <a:r>
              <a:rPr lang="en-US" sz="1500" dirty="0">
                <a:solidFill>
                  <a:schemeClr val="bg1"/>
                </a:solidFill>
              </a:rPr>
              <a:t>1)  Texas public school districts, charter schools, and Education Service Centers may reproduce and use copies of the Materials and Related Materials for the districts’ and schools’ educational use without obtaining permission from TEA.</a:t>
            </a:r>
          </a:p>
          <a:p>
            <a:pPr marL="274320" indent="-274320" eaLnBrk="1" fontAlgn="auto" hangingPunct="1">
              <a:lnSpc>
                <a:spcPct val="80000"/>
              </a:lnSpc>
              <a:spcBef>
                <a:spcPct val="20000"/>
              </a:spcBef>
              <a:spcAft>
                <a:spcPts val="600"/>
              </a:spcAft>
              <a:buSzPct val="85000"/>
              <a:buFont typeface="Wingdings 2" pitchFamily="18" charset="2"/>
              <a:buNone/>
              <a:defRPr/>
            </a:pPr>
            <a:r>
              <a:rPr lang="en-US" sz="1500" dirty="0">
                <a:solidFill>
                  <a:schemeClr val="bg1"/>
                </a:solidFill>
              </a:rPr>
              <a:t>2)  Residents of the state of Texas may reproduce and use copies of the Materials and Related Materials for individual personal use only, without obtaining written permission of TEA.</a:t>
            </a:r>
          </a:p>
          <a:p>
            <a:pPr marL="274320" indent="-274320" eaLnBrk="1" fontAlgn="auto" hangingPunct="1">
              <a:lnSpc>
                <a:spcPct val="80000"/>
              </a:lnSpc>
              <a:spcBef>
                <a:spcPct val="20000"/>
              </a:spcBef>
              <a:spcAft>
                <a:spcPts val="600"/>
              </a:spcAft>
              <a:buSzPct val="85000"/>
              <a:buFont typeface="Wingdings 2" pitchFamily="18" charset="2"/>
              <a:buNone/>
              <a:defRPr/>
            </a:pPr>
            <a:r>
              <a:rPr lang="en-US" sz="1500" dirty="0">
                <a:solidFill>
                  <a:schemeClr val="bg1"/>
                </a:solidFill>
              </a:rPr>
              <a:t>3)  Any portion reproduced must be reproduced in its entirety and remain unedited, unaltered and unchanged in any way.</a:t>
            </a:r>
          </a:p>
          <a:p>
            <a:pPr marL="274320" indent="-274320" eaLnBrk="1" fontAlgn="auto" hangingPunct="1">
              <a:lnSpc>
                <a:spcPct val="80000"/>
              </a:lnSpc>
              <a:spcBef>
                <a:spcPct val="20000"/>
              </a:spcBef>
              <a:spcAft>
                <a:spcPts val="0"/>
              </a:spcAft>
              <a:buSzPct val="85000"/>
              <a:buFont typeface="Wingdings 2" pitchFamily="18" charset="2"/>
              <a:buNone/>
              <a:defRPr/>
            </a:pPr>
            <a:r>
              <a:rPr lang="en-US" sz="1500" dirty="0">
                <a:solidFill>
                  <a:schemeClr val="bg1"/>
                </a:solidFill>
              </a:rPr>
              <a:t>4)  No monetary charge can be made for the reproduced materials or any document containing them; however, a reasonable charge to cover only the cost of reproduction and distribution may be charged.</a:t>
            </a:r>
          </a:p>
          <a:p>
            <a:pPr marL="274320" indent="-274320" eaLnBrk="1" fontAlgn="auto" hangingPunct="1">
              <a:lnSpc>
                <a:spcPct val="80000"/>
              </a:lnSpc>
              <a:spcBef>
                <a:spcPct val="20000"/>
              </a:spcBef>
              <a:spcAft>
                <a:spcPts val="0"/>
              </a:spcAft>
              <a:buSzPct val="85000"/>
              <a:buFont typeface="Wingdings 2" pitchFamily="18" charset="2"/>
              <a:buNone/>
              <a:defRPr/>
            </a:pPr>
            <a:endParaRPr lang="en-US" sz="1500" dirty="0">
              <a:solidFill>
                <a:schemeClr val="bg1"/>
              </a:solidFill>
            </a:endParaRPr>
          </a:p>
          <a:p>
            <a:pPr marL="0" indent="0" eaLnBrk="1" fontAlgn="auto" hangingPunct="1">
              <a:lnSpc>
                <a:spcPct val="80000"/>
              </a:lnSpc>
              <a:spcBef>
                <a:spcPct val="20000"/>
              </a:spcBef>
              <a:spcAft>
                <a:spcPts val="0"/>
              </a:spcAft>
              <a:buSzPct val="85000"/>
              <a:buFont typeface="Wingdings 2" pitchFamily="18" charset="2"/>
              <a:buNone/>
              <a:defRPr/>
            </a:pPr>
            <a:r>
              <a:rPr lang="en-US" sz="1500" dirty="0">
                <a:solidFill>
                  <a:schemeClr val="bg1"/>
                </a:solidFill>
              </a:rPr>
              <a:t>Private entities or persons located in Texas that are </a:t>
            </a:r>
            <a:r>
              <a:rPr lang="en-US" sz="1500" b="1" dirty="0">
                <a:solidFill>
                  <a:schemeClr val="bg1"/>
                </a:solidFill>
              </a:rPr>
              <a:t>not</a:t>
            </a:r>
            <a:r>
              <a:rPr lang="en-US" sz="1500" dirty="0">
                <a:solidFill>
                  <a:schemeClr val="bg1"/>
                </a:solidFill>
              </a:rPr>
              <a:t> Texas public school districts, Texas Education Service Centers, or Texas charter schools or any entity, whether public or private, educational or non-educational, located </a:t>
            </a:r>
            <a:r>
              <a:rPr lang="en-US" sz="1500" b="1" dirty="0">
                <a:solidFill>
                  <a:schemeClr val="bg1"/>
                </a:solidFill>
              </a:rPr>
              <a:t>outside the state of Texas</a:t>
            </a:r>
            <a:r>
              <a:rPr lang="en-US" sz="1500" dirty="0">
                <a:solidFill>
                  <a:schemeClr val="bg1"/>
                </a:solidFill>
              </a:rPr>
              <a:t> </a:t>
            </a:r>
            <a:r>
              <a:rPr lang="en-US" sz="1500" i="1" dirty="0">
                <a:solidFill>
                  <a:schemeClr val="bg1"/>
                </a:solidFill>
              </a:rPr>
              <a:t>MUST</a:t>
            </a:r>
            <a:r>
              <a:rPr lang="en-US" sz="1500" dirty="0">
                <a:solidFill>
                  <a:schemeClr val="bg1"/>
                </a:solidFill>
              </a:rPr>
              <a:t> obtain written approval from TEA and will be required to enter into a license agreement that may involve the payment of a licensing fee or a royalty.</a:t>
            </a:r>
          </a:p>
          <a:p>
            <a:pPr marL="274320" indent="-274320" eaLnBrk="1" fontAlgn="auto" hangingPunct="1">
              <a:lnSpc>
                <a:spcPct val="80000"/>
              </a:lnSpc>
              <a:spcBef>
                <a:spcPct val="20000"/>
              </a:spcBef>
              <a:spcAft>
                <a:spcPts val="0"/>
              </a:spcAft>
              <a:buSzPct val="85000"/>
              <a:buFont typeface="Wingdings 2" pitchFamily="18" charset="2"/>
              <a:buNone/>
              <a:defRPr/>
            </a:pPr>
            <a:endParaRPr lang="en-US" sz="1500" dirty="0">
              <a:solidFill>
                <a:schemeClr val="bg1"/>
              </a:solidFill>
            </a:endParaRPr>
          </a:p>
          <a:p>
            <a:pPr marL="0" indent="0">
              <a:buFont typeface="Wingdings 2" pitchFamily="18" charset="2"/>
              <a:buNone/>
              <a:defRPr/>
            </a:pPr>
            <a:r>
              <a:rPr lang="en-US" sz="1500" dirty="0">
                <a:solidFill>
                  <a:schemeClr val="bg1"/>
                </a:solidFill>
              </a:rPr>
              <a:t>Contact </a:t>
            </a:r>
            <a:r>
              <a:rPr lang="en-US" sz="1500" b="1" dirty="0">
                <a:solidFill>
                  <a:schemeClr val="bg1"/>
                </a:solidFill>
                <a:hlinkClick r:id="rId2" tooltip="copyrights@tea.state.tx.us"/>
              </a:rPr>
              <a:t>TEA Copyrights</a:t>
            </a:r>
            <a:r>
              <a:rPr lang="en-US" sz="1500" dirty="0">
                <a:solidFill>
                  <a:schemeClr val="bg1"/>
                </a:solidFill>
              </a:rPr>
              <a:t> with any questions you may have.</a:t>
            </a:r>
          </a:p>
        </p:txBody>
      </p:sp>
      <p:sp>
        <p:nvSpPr>
          <p:cNvPr id="6" name="Slide Number Placeholder 5"/>
          <p:cNvSpPr>
            <a:spLocks noGrp="1"/>
          </p:cNvSpPr>
          <p:nvPr>
            <p:ph type="sldNum" sz="quarter" idx="12"/>
          </p:nvPr>
        </p:nvSpPr>
        <p:spPr/>
        <p:txBody>
          <a:bodyPr/>
          <a:lstStyle/>
          <a:p>
            <a:fld id="{5BB7FB22-058F-48DC-B4B1-0EDCCA9D82E5}" type="slidenum">
              <a:rPr lang="en-US" smtClean="0"/>
              <a:pPr/>
              <a:t>2</a:t>
            </a:fld>
            <a:endParaRPr lang="en-US"/>
          </a:p>
        </p:txBody>
      </p:sp>
    </p:spTree>
    <p:extLst>
      <p:ext uri="{BB962C8B-B14F-4D97-AF65-F5344CB8AC3E}">
        <p14:creationId xmlns:p14="http://schemas.microsoft.com/office/powerpoint/2010/main" val="34732711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a:t>Electronic </a:t>
            </a:r>
            <a:r>
              <a:rPr lang="en-US" dirty="0" smtClean="0"/>
              <a:t>Crime</a:t>
            </a:r>
            <a:endParaRPr lang="en-US" dirty="0"/>
          </a:p>
        </p:txBody>
      </p:sp>
      <p:sp>
        <p:nvSpPr>
          <p:cNvPr id="3" name="Content Placeholder 2"/>
          <p:cNvSpPr>
            <a:spLocks noGrp="1"/>
          </p:cNvSpPr>
          <p:nvPr>
            <p:ph idx="1"/>
          </p:nvPr>
        </p:nvSpPr>
        <p:spPr/>
        <p:txBody>
          <a:bodyPr>
            <a:normAutofit fontScale="92500"/>
          </a:bodyPr>
          <a:lstStyle/>
          <a:p>
            <a:pPr marL="342900" lvl="1" indent="-342900">
              <a:buFont typeface="Arial" pitchFamily="34" charset="0"/>
              <a:buChar char="•"/>
            </a:pPr>
            <a:r>
              <a:rPr lang="en-US" dirty="0" smtClean="0"/>
              <a:t>Definition</a:t>
            </a:r>
          </a:p>
          <a:p>
            <a:pPr marL="742950" lvl="2" indent="-342900"/>
            <a:r>
              <a:rPr lang="en-US" dirty="0" smtClean="0"/>
              <a:t>Any </a:t>
            </a:r>
            <a:r>
              <a:rPr lang="en-US" dirty="0"/>
              <a:t>criminal activity involving the use of computers, such as the illegal transfer of funds from one account to another; or the stealing, changing, or erasing of data in an electronic data bank</a:t>
            </a:r>
          </a:p>
          <a:p>
            <a:pPr marL="342900" lvl="1" indent="-342900">
              <a:buFont typeface="Arial" pitchFamily="34" charset="0"/>
              <a:buChar char="•"/>
            </a:pPr>
            <a:r>
              <a:rPr lang="en-US" dirty="0"/>
              <a:t>History</a:t>
            </a:r>
          </a:p>
          <a:p>
            <a:pPr marL="742950" lvl="2" indent="-342900"/>
            <a:r>
              <a:rPr lang="en-US" dirty="0"/>
              <a:t>In the late 1990’s there was a large increase in electronic crimes and profound measures were proposed to resolve the problem</a:t>
            </a:r>
          </a:p>
          <a:p>
            <a:pPr marL="742950" lvl="2" indent="-342900"/>
            <a:r>
              <a:rPr lang="en-US" dirty="0"/>
              <a:t>In 1999, the Federal Computer Investigations Committee (FCIC) performed a scenario to further substantiate the emerging problem of electronic crime as well as the challenges it presents for law enforcement</a:t>
            </a:r>
          </a:p>
          <a:p>
            <a:endParaRPr lang="en-US" dirty="0"/>
          </a:p>
        </p:txBody>
      </p:sp>
      <p:sp>
        <p:nvSpPr>
          <p:cNvPr id="4" name="Slide Number Placeholder 3"/>
          <p:cNvSpPr>
            <a:spLocks noGrp="1"/>
          </p:cNvSpPr>
          <p:nvPr>
            <p:ph type="sldNum" sz="quarter" idx="12"/>
          </p:nvPr>
        </p:nvSpPr>
        <p:spPr/>
        <p:txBody>
          <a:bodyPr/>
          <a:lstStyle/>
          <a:p>
            <a:fld id="{5BB7FB22-058F-48DC-B4B1-0EDCCA9D82E5}" type="slidenum">
              <a:rPr lang="en-US" smtClean="0"/>
              <a:pPr/>
              <a:t>3</a:t>
            </a:fld>
            <a:endParaRPr lang="en-US"/>
          </a:p>
        </p:txBody>
      </p:sp>
    </p:spTree>
    <p:extLst>
      <p:ext uri="{BB962C8B-B14F-4D97-AF65-F5344CB8AC3E}">
        <p14:creationId xmlns:p14="http://schemas.microsoft.com/office/powerpoint/2010/main" val="2828337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a:t>Electronic </a:t>
            </a:r>
            <a:r>
              <a:rPr lang="en-US" dirty="0" smtClean="0"/>
              <a:t>Crime </a:t>
            </a:r>
            <a:r>
              <a:rPr lang="en-US" sz="2400" dirty="0" smtClean="0"/>
              <a:t>(continued)</a:t>
            </a:r>
            <a:endParaRPr lang="en-US" sz="2400" dirty="0"/>
          </a:p>
        </p:txBody>
      </p:sp>
      <p:sp>
        <p:nvSpPr>
          <p:cNvPr id="3" name="Content Placeholder 2"/>
          <p:cNvSpPr>
            <a:spLocks noGrp="1"/>
          </p:cNvSpPr>
          <p:nvPr>
            <p:ph idx="1"/>
          </p:nvPr>
        </p:nvSpPr>
        <p:spPr/>
        <p:txBody>
          <a:bodyPr>
            <a:normAutofit/>
          </a:bodyPr>
          <a:lstStyle/>
          <a:p>
            <a:pPr marL="342900" lvl="1" indent="-342900">
              <a:buFont typeface="Arial" pitchFamily="34" charset="0"/>
              <a:buChar char="•"/>
            </a:pPr>
            <a:r>
              <a:rPr lang="en-US" dirty="0" smtClean="0"/>
              <a:t>Types</a:t>
            </a:r>
            <a:endParaRPr lang="en-US" dirty="0"/>
          </a:p>
          <a:p>
            <a:pPr marL="742950" lvl="2" indent="-342900"/>
            <a:r>
              <a:rPr lang="en-US" dirty="0" err="1" smtClean="0"/>
              <a:t>Cyberbullying</a:t>
            </a:r>
            <a:r>
              <a:rPr lang="en-US" dirty="0" smtClean="0"/>
              <a:t> </a:t>
            </a:r>
            <a:r>
              <a:rPr lang="en-US" dirty="0"/>
              <a:t>– harassing someone online by sending or posting mean messages, usually </a:t>
            </a:r>
            <a:r>
              <a:rPr lang="en-US" dirty="0" smtClean="0"/>
              <a:t>anonymously</a:t>
            </a:r>
          </a:p>
          <a:p>
            <a:pPr marL="742950" lvl="2" indent="-342900"/>
            <a:r>
              <a:rPr lang="en-US" dirty="0" err="1" smtClean="0"/>
              <a:t>Cyberstalking</a:t>
            </a:r>
            <a:r>
              <a:rPr lang="en-US" dirty="0" smtClean="0"/>
              <a:t> </a:t>
            </a:r>
            <a:r>
              <a:rPr lang="en-US" dirty="0"/>
              <a:t>– using the </a:t>
            </a:r>
            <a:r>
              <a:rPr lang="en-US" dirty="0" smtClean="0"/>
              <a:t>Internet </a:t>
            </a:r>
            <a:r>
              <a:rPr lang="en-US" dirty="0"/>
              <a:t>to meet a person that one intends to criminally </a:t>
            </a:r>
            <a:r>
              <a:rPr lang="en-US" dirty="0" smtClean="0"/>
              <a:t>victimize</a:t>
            </a:r>
          </a:p>
          <a:p>
            <a:pPr marL="742950" lvl="2" indent="-342900"/>
            <a:r>
              <a:rPr lang="en-US" dirty="0" smtClean="0"/>
              <a:t>E-mail </a:t>
            </a:r>
            <a:r>
              <a:rPr lang="en-US" dirty="0"/>
              <a:t>harassment – sending multiple e-mails to annoy or threaten a </a:t>
            </a:r>
            <a:r>
              <a:rPr lang="en-US" dirty="0" smtClean="0"/>
              <a:t>person</a:t>
            </a:r>
          </a:p>
          <a:p>
            <a:pPr marL="742950" lvl="2" indent="-342900"/>
            <a:r>
              <a:rPr lang="en-US" dirty="0" smtClean="0"/>
              <a:t>Theft </a:t>
            </a:r>
            <a:r>
              <a:rPr lang="en-US" dirty="0"/>
              <a:t>of wireless services – the unauthorized use of a wireless </a:t>
            </a:r>
            <a:r>
              <a:rPr lang="en-US" dirty="0" smtClean="0"/>
              <a:t>Internet </a:t>
            </a:r>
            <a:r>
              <a:rPr lang="en-US" dirty="0"/>
              <a:t>connection that may impose costs on a residential subscriber or a corporate network operator</a:t>
            </a:r>
          </a:p>
          <a:p>
            <a:pPr marL="342900" lvl="1" indent="-342900">
              <a:buFont typeface="Arial" pitchFamily="34" charset="0"/>
              <a:buChar char="•"/>
            </a:pPr>
            <a:endParaRPr lang="en-US" dirty="0"/>
          </a:p>
          <a:p>
            <a:endParaRPr lang="en-US" dirty="0"/>
          </a:p>
        </p:txBody>
      </p:sp>
      <p:sp>
        <p:nvSpPr>
          <p:cNvPr id="4" name="Slide Number Placeholder 3"/>
          <p:cNvSpPr>
            <a:spLocks noGrp="1"/>
          </p:cNvSpPr>
          <p:nvPr>
            <p:ph type="sldNum" sz="quarter" idx="12"/>
          </p:nvPr>
        </p:nvSpPr>
        <p:spPr/>
        <p:txBody>
          <a:bodyPr/>
          <a:lstStyle/>
          <a:p>
            <a:fld id="{5BB7FB22-058F-48DC-B4B1-0EDCCA9D82E5}" type="slidenum">
              <a:rPr lang="en-US" smtClean="0"/>
              <a:pPr/>
              <a:t>4</a:t>
            </a:fld>
            <a:endParaRPr lang="en-US"/>
          </a:p>
        </p:txBody>
      </p:sp>
    </p:spTree>
    <p:extLst>
      <p:ext uri="{BB962C8B-B14F-4D97-AF65-F5344CB8AC3E}">
        <p14:creationId xmlns:p14="http://schemas.microsoft.com/office/powerpoint/2010/main" val="32328847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a:t>Electronic </a:t>
            </a:r>
            <a:r>
              <a:rPr lang="en-US" dirty="0" smtClean="0"/>
              <a:t>Crime </a:t>
            </a:r>
            <a:r>
              <a:rPr lang="en-US" sz="2400" dirty="0" smtClean="0"/>
              <a:t>(continued)</a:t>
            </a:r>
            <a:endParaRPr lang="en-US" sz="2400" dirty="0"/>
          </a:p>
        </p:txBody>
      </p:sp>
      <p:sp>
        <p:nvSpPr>
          <p:cNvPr id="3" name="Content Placeholder 2"/>
          <p:cNvSpPr>
            <a:spLocks noGrp="1"/>
          </p:cNvSpPr>
          <p:nvPr>
            <p:ph idx="1"/>
          </p:nvPr>
        </p:nvSpPr>
        <p:spPr/>
        <p:txBody>
          <a:bodyPr>
            <a:normAutofit fontScale="92500" lnSpcReduction="10000"/>
          </a:bodyPr>
          <a:lstStyle/>
          <a:p>
            <a:pPr marL="342900" lvl="1" indent="-342900">
              <a:buFont typeface="Arial" pitchFamily="34" charset="0"/>
              <a:buChar char="•"/>
            </a:pPr>
            <a:r>
              <a:rPr lang="en-US" dirty="0" smtClean="0"/>
              <a:t>The </a:t>
            </a:r>
            <a:r>
              <a:rPr lang="en-US" dirty="0"/>
              <a:t>Role of law </a:t>
            </a:r>
            <a:r>
              <a:rPr lang="en-US" dirty="0" smtClean="0"/>
              <a:t>enforcement</a:t>
            </a:r>
          </a:p>
          <a:p>
            <a:pPr marL="742950" lvl="2" indent="-342900"/>
            <a:r>
              <a:rPr lang="en-US" dirty="0" smtClean="0"/>
              <a:t>Investigate </a:t>
            </a:r>
            <a:r>
              <a:rPr lang="en-US" dirty="0"/>
              <a:t>and dismantle computer </a:t>
            </a:r>
            <a:r>
              <a:rPr lang="en-US" dirty="0" smtClean="0"/>
              <a:t>crimes</a:t>
            </a:r>
          </a:p>
          <a:p>
            <a:pPr marL="742950" lvl="2" indent="-342900"/>
            <a:r>
              <a:rPr lang="en-US" dirty="0" smtClean="0"/>
              <a:t>Collect </a:t>
            </a:r>
            <a:r>
              <a:rPr lang="en-US" dirty="0"/>
              <a:t>evidence </a:t>
            </a:r>
            <a:r>
              <a:rPr lang="en-US" dirty="0" smtClean="0"/>
              <a:t>properly</a:t>
            </a:r>
          </a:p>
          <a:p>
            <a:pPr marL="742950" lvl="2" indent="-342900"/>
            <a:r>
              <a:rPr lang="en-US" dirty="0" smtClean="0"/>
              <a:t>Gather </a:t>
            </a:r>
            <a:r>
              <a:rPr lang="en-US" dirty="0"/>
              <a:t>evidence in a timely </a:t>
            </a:r>
            <a:r>
              <a:rPr lang="en-US" dirty="0" smtClean="0"/>
              <a:t>manner</a:t>
            </a:r>
          </a:p>
          <a:p>
            <a:pPr marL="742950" lvl="2" indent="-342900"/>
            <a:r>
              <a:rPr lang="en-US" dirty="0" smtClean="0"/>
              <a:t>Prepare </a:t>
            </a:r>
            <a:r>
              <a:rPr lang="en-US" dirty="0"/>
              <a:t>the evidence properly for transfer to federal </a:t>
            </a:r>
            <a:r>
              <a:rPr lang="en-US" dirty="0" smtClean="0"/>
              <a:t>agents</a:t>
            </a:r>
          </a:p>
          <a:p>
            <a:pPr marL="742950" lvl="2" indent="-342900"/>
            <a:r>
              <a:rPr lang="en-US" dirty="0" smtClean="0"/>
              <a:t>Transfer </a:t>
            </a:r>
            <a:r>
              <a:rPr lang="en-US" dirty="0"/>
              <a:t>the evidence to federal </a:t>
            </a:r>
            <a:r>
              <a:rPr lang="en-US" dirty="0" smtClean="0"/>
              <a:t>agents</a:t>
            </a:r>
          </a:p>
          <a:p>
            <a:pPr marL="342900" lvl="1" indent="-342900">
              <a:buFont typeface="Arial" pitchFamily="34" charset="0"/>
              <a:buChar char="•"/>
            </a:pPr>
            <a:r>
              <a:rPr lang="en-US" dirty="0" smtClean="0"/>
              <a:t>Issues </a:t>
            </a:r>
            <a:r>
              <a:rPr lang="en-US" dirty="0"/>
              <a:t>for law </a:t>
            </a:r>
            <a:r>
              <a:rPr lang="en-US" dirty="0" smtClean="0"/>
              <a:t>enforcement</a:t>
            </a:r>
          </a:p>
          <a:p>
            <a:pPr marL="742950" lvl="2" indent="-342900"/>
            <a:r>
              <a:rPr lang="en-US" dirty="0" smtClean="0"/>
              <a:t>Establishing </a:t>
            </a:r>
            <a:r>
              <a:rPr lang="en-US" dirty="0"/>
              <a:t>jurisdiction is unclear due to the lack of a physical </a:t>
            </a:r>
            <a:r>
              <a:rPr lang="en-US" dirty="0" smtClean="0"/>
              <a:t>location</a:t>
            </a:r>
          </a:p>
          <a:p>
            <a:pPr marL="742950" lvl="2" indent="-342900"/>
            <a:r>
              <a:rPr lang="en-US" dirty="0" smtClean="0"/>
              <a:t>Clarifying </a:t>
            </a:r>
            <a:r>
              <a:rPr lang="en-US" dirty="0"/>
              <a:t>privacy rights in regard to social networking </a:t>
            </a:r>
            <a:r>
              <a:rPr lang="en-US" dirty="0" smtClean="0"/>
              <a:t>websites</a:t>
            </a:r>
          </a:p>
          <a:p>
            <a:pPr marL="742950" lvl="2" indent="-342900"/>
            <a:r>
              <a:rPr lang="en-US" dirty="0" smtClean="0"/>
              <a:t>Determining </a:t>
            </a:r>
            <a:r>
              <a:rPr lang="en-US" dirty="0"/>
              <a:t>the appropriate time to apprehend the suspect or suspects</a:t>
            </a:r>
          </a:p>
          <a:p>
            <a:pPr marL="342900" lvl="1" indent="-342900">
              <a:buFont typeface="Arial" pitchFamily="34" charset="0"/>
              <a:buChar char="•"/>
            </a:pPr>
            <a:endParaRPr lang="en-US" dirty="0"/>
          </a:p>
          <a:p>
            <a:endParaRPr lang="en-US" dirty="0"/>
          </a:p>
        </p:txBody>
      </p:sp>
      <p:sp>
        <p:nvSpPr>
          <p:cNvPr id="4" name="Slide Number Placeholder 3"/>
          <p:cNvSpPr>
            <a:spLocks noGrp="1"/>
          </p:cNvSpPr>
          <p:nvPr>
            <p:ph type="sldNum" sz="quarter" idx="12"/>
          </p:nvPr>
        </p:nvSpPr>
        <p:spPr/>
        <p:txBody>
          <a:bodyPr/>
          <a:lstStyle/>
          <a:p>
            <a:fld id="{5BB7FB22-058F-48DC-B4B1-0EDCCA9D82E5}" type="slidenum">
              <a:rPr lang="en-US" smtClean="0"/>
              <a:pPr/>
              <a:t>5</a:t>
            </a:fld>
            <a:endParaRPr lang="en-US"/>
          </a:p>
        </p:txBody>
      </p:sp>
    </p:spTree>
    <p:extLst>
      <p:ext uri="{BB962C8B-B14F-4D97-AF65-F5344CB8AC3E}">
        <p14:creationId xmlns:p14="http://schemas.microsoft.com/office/powerpoint/2010/main" val="38000056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a:t>Hate </a:t>
            </a:r>
            <a:r>
              <a:rPr lang="en-US" dirty="0" smtClean="0"/>
              <a:t>Crimes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Criminal </a:t>
            </a:r>
            <a:r>
              <a:rPr lang="en-US" dirty="0"/>
              <a:t>actions against an individual or group which is motivated by hatred of race, religion, sexual orientation, handicap, ethnicity, or national origin; a hate crime can be an act of intimidation, threats, property damage, assault, and even </a:t>
            </a:r>
            <a:r>
              <a:rPr lang="en-US" dirty="0" smtClean="0"/>
              <a:t>murder</a:t>
            </a:r>
          </a:p>
          <a:p>
            <a:r>
              <a:rPr lang="en-US" dirty="0" smtClean="0"/>
              <a:t>In </a:t>
            </a:r>
            <a:r>
              <a:rPr lang="en-US" dirty="0"/>
              <a:t>2002 police agencies reported 7,462 hate crime incidents including 11 murders across the country </a:t>
            </a:r>
            <a:r>
              <a:rPr lang="en-US" u="sng" dirty="0">
                <a:hlinkClick r:id="rId2"/>
              </a:rPr>
              <a:t>(FBI, </a:t>
            </a:r>
            <a:r>
              <a:rPr lang="en-US" u="sng" dirty="0" smtClean="0">
                <a:hlinkClick r:id="rId2"/>
              </a:rPr>
              <a:t>2003)</a:t>
            </a:r>
            <a:endParaRPr lang="en-US" dirty="0"/>
          </a:p>
          <a:p>
            <a:r>
              <a:rPr lang="en-US" dirty="0" smtClean="0"/>
              <a:t>Historic Legislation</a:t>
            </a:r>
          </a:p>
          <a:p>
            <a:pPr lvl="1"/>
            <a:r>
              <a:rPr lang="en-US" dirty="0" smtClean="0"/>
              <a:t>Hate </a:t>
            </a:r>
            <a:r>
              <a:rPr lang="en-US" dirty="0"/>
              <a:t>Crime Statistics Act of </a:t>
            </a:r>
            <a:r>
              <a:rPr lang="en-US" dirty="0" smtClean="0"/>
              <a:t>1990</a:t>
            </a:r>
          </a:p>
          <a:p>
            <a:pPr lvl="1"/>
            <a:r>
              <a:rPr lang="en-US" dirty="0" smtClean="0"/>
              <a:t>Church </a:t>
            </a:r>
            <a:r>
              <a:rPr lang="en-US" dirty="0"/>
              <a:t>Arson Prevention Act of 1996 </a:t>
            </a:r>
            <a:endParaRPr lang="en-US" dirty="0" smtClean="0"/>
          </a:p>
          <a:p>
            <a:pPr lvl="1"/>
            <a:r>
              <a:rPr lang="en-US" dirty="0" smtClean="0"/>
              <a:t>Hate </a:t>
            </a:r>
            <a:r>
              <a:rPr lang="en-US" dirty="0"/>
              <a:t>Crime Sentencing Enhancement Act of </a:t>
            </a:r>
            <a:r>
              <a:rPr lang="en-US" dirty="0" smtClean="0"/>
              <a:t>1996</a:t>
            </a:r>
          </a:p>
          <a:p>
            <a:pPr lvl="1"/>
            <a:r>
              <a:rPr lang="en-US" dirty="0" smtClean="0"/>
              <a:t>The </a:t>
            </a:r>
            <a:r>
              <a:rPr lang="en-US" dirty="0"/>
              <a:t>Matthew Shepard and James Byrd, Jr. Hate Crimes Prevention Act of 2009 </a:t>
            </a:r>
          </a:p>
          <a:p>
            <a:endParaRPr lang="en-US" dirty="0"/>
          </a:p>
        </p:txBody>
      </p:sp>
      <p:sp>
        <p:nvSpPr>
          <p:cNvPr id="4" name="Slide Number Placeholder 3"/>
          <p:cNvSpPr>
            <a:spLocks noGrp="1"/>
          </p:cNvSpPr>
          <p:nvPr>
            <p:ph type="sldNum" sz="quarter" idx="12"/>
          </p:nvPr>
        </p:nvSpPr>
        <p:spPr/>
        <p:txBody>
          <a:bodyPr/>
          <a:lstStyle/>
          <a:p>
            <a:fld id="{5BB7FB22-058F-48DC-B4B1-0EDCCA9D82E5}" type="slidenum">
              <a:rPr lang="en-US" smtClean="0"/>
              <a:pPr/>
              <a:t>6</a:t>
            </a:fld>
            <a:endParaRPr lang="en-US"/>
          </a:p>
        </p:txBody>
      </p:sp>
    </p:spTree>
    <p:extLst>
      <p:ext uri="{BB962C8B-B14F-4D97-AF65-F5344CB8AC3E}">
        <p14:creationId xmlns:p14="http://schemas.microsoft.com/office/powerpoint/2010/main" val="30856460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a:t>Hate </a:t>
            </a:r>
            <a:r>
              <a:rPr lang="en-US" dirty="0" smtClean="0"/>
              <a:t>Crimes </a:t>
            </a:r>
            <a:r>
              <a:rPr lang="en-US" sz="2400" dirty="0" smtClean="0"/>
              <a:t>(continued)</a:t>
            </a:r>
            <a:endParaRPr lang="en-US" sz="2400" dirty="0"/>
          </a:p>
        </p:txBody>
      </p:sp>
      <p:sp>
        <p:nvSpPr>
          <p:cNvPr id="3" name="Content Placeholder 2"/>
          <p:cNvSpPr>
            <a:spLocks noGrp="1"/>
          </p:cNvSpPr>
          <p:nvPr>
            <p:ph idx="1"/>
          </p:nvPr>
        </p:nvSpPr>
        <p:spPr/>
        <p:txBody>
          <a:bodyPr>
            <a:normAutofit/>
          </a:bodyPr>
          <a:lstStyle/>
          <a:p>
            <a:r>
              <a:rPr lang="en-US" dirty="0" smtClean="0"/>
              <a:t>Role </a:t>
            </a:r>
            <a:r>
              <a:rPr lang="en-US" dirty="0"/>
              <a:t>of law </a:t>
            </a:r>
            <a:r>
              <a:rPr lang="en-US" dirty="0" smtClean="0"/>
              <a:t>enforcement</a:t>
            </a:r>
          </a:p>
          <a:p>
            <a:pPr lvl="1"/>
            <a:r>
              <a:rPr lang="en-US" dirty="0" smtClean="0"/>
              <a:t>Implement </a:t>
            </a:r>
            <a:r>
              <a:rPr lang="en-US" dirty="0"/>
              <a:t>measures to prevent hate </a:t>
            </a:r>
            <a:r>
              <a:rPr lang="en-US" dirty="0" smtClean="0"/>
              <a:t>crimes</a:t>
            </a:r>
          </a:p>
          <a:p>
            <a:pPr lvl="1"/>
            <a:r>
              <a:rPr lang="en-US" dirty="0" smtClean="0"/>
              <a:t>Respond </a:t>
            </a:r>
            <a:r>
              <a:rPr lang="en-US" dirty="0"/>
              <a:t>to hate crime </a:t>
            </a:r>
            <a:r>
              <a:rPr lang="en-US" dirty="0" smtClean="0"/>
              <a:t>incidents</a:t>
            </a:r>
          </a:p>
          <a:p>
            <a:pPr lvl="1"/>
            <a:r>
              <a:rPr lang="en-US" dirty="0" smtClean="0"/>
              <a:t>Preserve/secure </a:t>
            </a:r>
            <a:r>
              <a:rPr lang="en-US" dirty="0"/>
              <a:t>crime </a:t>
            </a:r>
            <a:r>
              <a:rPr lang="en-US" dirty="0" smtClean="0"/>
              <a:t>scenes</a:t>
            </a:r>
          </a:p>
          <a:p>
            <a:pPr lvl="1"/>
            <a:r>
              <a:rPr lang="en-US" dirty="0" smtClean="0"/>
              <a:t>Stabilize </a:t>
            </a:r>
            <a:r>
              <a:rPr lang="en-US" dirty="0"/>
              <a:t>the victim(s) and request medical attention when/if </a:t>
            </a:r>
            <a:r>
              <a:rPr lang="en-US" dirty="0" smtClean="0"/>
              <a:t>necessary</a:t>
            </a:r>
          </a:p>
          <a:p>
            <a:pPr lvl="1"/>
            <a:r>
              <a:rPr lang="en-US" dirty="0" smtClean="0"/>
              <a:t>Ensure </a:t>
            </a:r>
            <a:r>
              <a:rPr lang="en-US" dirty="0"/>
              <a:t>the safety of all involved: the victims, witnesses, and </a:t>
            </a:r>
            <a:r>
              <a:rPr lang="en-US" dirty="0" smtClean="0"/>
              <a:t>perpetrators</a:t>
            </a:r>
          </a:p>
          <a:p>
            <a:pPr lvl="1"/>
            <a:r>
              <a:rPr lang="en-US" dirty="0" smtClean="0"/>
              <a:t>Collect </a:t>
            </a:r>
            <a:r>
              <a:rPr lang="en-US" dirty="0"/>
              <a:t>physical evidence</a:t>
            </a:r>
          </a:p>
          <a:p>
            <a:endParaRPr lang="en-US" dirty="0"/>
          </a:p>
          <a:p>
            <a:endParaRPr lang="en-US" dirty="0"/>
          </a:p>
        </p:txBody>
      </p:sp>
      <p:sp>
        <p:nvSpPr>
          <p:cNvPr id="4" name="Slide Number Placeholder 3"/>
          <p:cNvSpPr>
            <a:spLocks noGrp="1"/>
          </p:cNvSpPr>
          <p:nvPr>
            <p:ph type="sldNum" sz="quarter" idx="12"/>
          </p:nvPr>
        </p:nvSpPr>
        <p:spPr/>
        <p:txBody>
          <a:bodyPr/>
          <a:lstStyle/>
          <a:p>
            <a:fld id="{5BB7FB22-058F-48DC-B4B1-0EDCCA9D82E5}" type="slidenum">
              <a:rPr lang="en-US" smtClean="0"/>
              <a:pPr/>
              <a:t>7</a:t>
            </a:fld>
            <a:endParaRPr lang="en-US"/>
          </a:p>
        </p:txBody>
      </p:sp>
    </p:spTree>
    <p:extLst>
      <p:ext uri="{BB962C8B-B14F-4D97-AF65-F5344CB8AC3E}">
        <p14:creationId xmlns:p14="http://schemas.microsoft.com/office/powerpoint/2010/main" val="27778554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a:t>Hot Pursuit/Police </a:t>
            </a:r>
            <a:r>
              <a:rPr lang="en-US" dirty="0" smtClean="0"/>
              <a:t>Chases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Pursuit </a:t>
            </a:r>
            <a:r>
              <a:rPr lang="en-US" dirty="0"/>
              <a:t>of an actual or suspected violator of the law by law </a:t>
            </a:r>
            <a:r>
              <a:rPr lang="en-US" dirty="0" smtClean="0"/>
              <a:t>enforcement</a:t>
            </a:r>
          </a:p>
          <a:p>
            <a:r>
              <a:rPr lang="en-US" dirty="0" smtClean="0"/>
              <a:t>History</a:t>
            </a:r>
            <a:endParaRPr lang="en-US" dirty="0"/>
          </a:p>
          <a:p>
            <a:pPr lvl="1"/>
            <a:r>
              <a:rPr lang="en-US" dirty="0" smtClean="0"/>
              <a:t>Pursuits are </a:t>
            </a:r>
            <a:r>
              <a:rPr lang="en-US" dirty="0"/>
              <a:t>often inevitable, but they create dangerous situations for everyone involved, especially when the police go to extreme lengths while pursuing suspects for minor </a:t>
            </a:r>
            <a:r>
              <a:rPr lang="en-US" dirty="0" smtClean="0"/>
              <a:t>violations</a:t>
            </a:r>
          </a:p>
          <a:p>
            <a:pPr lvl="1"/>
            <a:r>
              <a:rPr lang="en-US" i="1" dirty="0" smtClean="0"/>
              <a:t>Scott </a:t>
            </a:r>
            <a:r>
              <a:rPr lang="en-US" i="1" dirty="0"/>
              <a:t>v. Harris</a:t>
            </a:r>
            <a:r>
              <a:rPr lang="en-US" dirty="0"/>
              <a:t> – a police officer terminated a high-speed pursuit resulting in a crash that rendered the </a:t>
            </a:r>
            <a:r>
              <a:rPr lang="en-US" dirty="0" smtClean="0"/>
              <a:t>suspect </a:t>
            </a:r>
            <a:r>
              <a:rPr lang="en-US" dirty="0"/>
              <a:t>quadriplegic. The suspect sued but the court ruled that the officer did not violate the Fourth Amendment</a:t>
            </a:r>
          </a:p>
          <a:p>
            <a:endParaRPr lang="en-US" dirty="0"/>
          </a:p>
        </p:txBody>
      </p:sp>
      <p:sp>
        <p:nvSpPr>
          <p:cNvPr id="4" name="Slide Number Placeholder 3"/>
          <p:cNvSpPr>
            <a:spLocks noGrp="1"/>
          </p:cNvSpPr>
          <p:nvPr>
            <p:ph type="sldNum" sz="quarter" idx="12"/>
          </p:nvPr>
        </p:nvSpPr>
        <p:spPr/>
        <p:txBody>
          <a:bodyPr/>
          <a:lstStyle/>
          <a:p>
            <a:fld id="{5BB7FB22-058F-48DC-B4B1-0EDCCA9D82E5}" type="slidenum">
              <a:rPr lang="en-US" smtClean="0"/>
              <a:pPr/>
              <a:t>8</a:t>
            </a:fld>
            <a:endParaRPr lang="en-US"/>
          </a:p>
        </p:txBody>
      </p:sp>
    </p:spTree>
    <p:extLst>
      <p:ext uri="{BB962C8B-B14F-4D97-AF65-F5344CB8AC3E}">
        <p14:creationId xmlns:p14="http://schemas.microsoft.com/office/powerpoint/2010/main" val="13608499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a:t>Hot Pursuit/Police </a:t>
            </a:r>
            <a:r>
              <a:rPr lang="en-US" dirty="0" smtClean="0"/>
              <a:t>Chases </a:t>
            </a:r>
            <a:r>
              <a:rPr lang="en-US" sz="2700" dirty="0" smtClean="0"/>
              <a:t>(continued)</a:t>
            </a:r>
            <a:endParaRPr lang="en-US" sz="2700" dirty="0"/>
          </a:p>
        </p:txBody>
      </p:sp>
      <p:sp>
        <p:nvSpPr>
          <p:cNvPr id="3" name="Content Placeholder 2"/>
          <p:cNvSpPr>
            <a:spLocks noGrp="1"/>
          </p:cNvSpPr>
          <p:nvPr>
            <p:ph idx="1"/>
          </p:nvPr>
        </p:nvSpPr>
        <p:spPr/>
        <p:txBody>
          <a:bodyPr>
            <a:normAutofit fontScale="92500"/>
          </a:bodyPr>
          <a:lstStyle/>
          <a:p>
            <a:r>
              <a:rPr lang="en-US" dirty="0" smtClean="0"/>
              <a:t>The </a:t>
            </a:r>
            <a:r>
              <a:rPr lang="en-US" dirty="0"/>
              <a:t>dilemma for law enforcement is whether the benefits of potential apprehension outweigh the risks of endangering the public and the </a:t>
            </a:r>
            <a:r>
              <a:rPr lang="en-US" dirty="0" smtClean="0"/>
              <a:t>police</a:t>
            </a:r>
          </a:p>
          <a:p>
            <a:r>
              <a:rPr lang="en-US" dirty="0" smtClean="0"/>
              <a:t>Role </a:t>
            </a:r>
            <a:r>
              <a:rPr lang="en-US" dirty="0"/>
              <a:t>of law </a:t>
            </a:r>
            <a:r>
              <a:rPr lang="en-US" dirty="0" smtClean="0"/>
              <a:t>enforcement</a:t>
            </a:r>
          </a:p>
          <a:p>
            <a:pPr lvl="1"/>
            <a:r>
              <a:rPr lang="en-US" dirty="0" smtClean="0"/>
              <a:t>Ensure </a:t>
            </a:r>
            <a:r>
              <a:rPr lang="en-US" dirty="0"/>
              <a:t>public </a:t>
            </a:r>
            <a:r>
              <a:rPr lang="en-US" dirty="0" smtClean="0"/>
              <a:t>safety</a:t>
            </a:r>
          </a:p>
          <a:p>
            <a:pPr lvl="1"/>
            <a:r>
              <a:rPr lang="en-US" dirty="0" smtClean="0"/>
              <a:t>Determine </a:t>
            </a:r>
            <a:r>
              <a:rPr lang="en-US" dirty="0"/>
              <a:t>if pursuing misdemeanor offenses outweighs the cost; quick </a:t>
            </a:r>
            <a:r>
              <a:rPr lang="en-US" dirty="0" smtClean="0"/>
              <a:t>decisions</a:t>
            </a:r>
          </a:p>
          <a:p>
            <a:pPr lvl="1"/>
            <a:r>
              <a:rPr lang="en-US" dirty="0" smtClean="0"/>
              <a:t>Remember </a:t>
            </a:r>
            <a:r>
              <a:rPr lang="en-US" dirty="0"/>
              <a:t>that pursuit is not negotiable for felony stops</a:t>
            </a:r>
          </a:p>
          <a:p>
            <a:endParaRPr lang="en-US" dirty="0"/>
          </a:p>
        </p:txBody>
      </p:sp>
      <p:sp>
        <p:nvSpPr>
          <p:cNvPr id="4" name="Slide Number Placeholder 3"/>
          <p:cNvSpPr>
            <a:spLocks noGrp="1"/>
          </p:cNvSpPr>
          <p:nvPr>
            <p:ph type="sldNum" sz="quarter" idx="12"/>
          </p:nvPr>
        </p:nvSpPr>
        <p:spPr/>
        <p:txBody>
          <a:bodyPr/>
          <a:lstStyle/>
          <a:p>
            <a:fld id="{5BB7FB22-058F-48DC-B4B1-0EDCCA9D82E5}" type="slidenum">
              <a:rPr lang="en-US" smtClean="0"/>
              <a:pPr/>
              <a:t>9</a:t>
            </a:fld>
            <a:endParaRPr lang="en-US"/>
          </a:p>
        </p:txBody>
      </p:sp>
    </p:spTree>
    <p:extLst>
      <p:ext uri="{BB962C8B-B14F-4D97-AF65-F5344CB8AC3E}">
        <p14:creationId xmlns:p14="http://schemas.microsoft.com/office/powerpoint/2010/main" val="785264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TotalTime>
  <Words>1053</Words>
  <Application>Microsoft Office PowerPoint</Application>
  <PresentationFormat>On-screen Show (4:3)</PresentationFormat>
  <Paragraphs>117</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Common Problems in  Law Enforcement</vt:lpstr>
      <vt:lpstr>PowerPoint Presentation</vt:lpstr>
      <vt:lpstr>Electronic Crime</vt:lpstr>
      <vt:lpstr>Electronic Crime (continued)</vt:lpstr>
      <vt:lpstr>Electronic Crime (continued)</vt:lpstr>
      <vt:lpstr>Hate Crimes</vt:lpstr>
      <vt:lpstr>Hate Crimes (continued)</vt:lpstr>
      <vt:lpstr>Hot Pursuit/Police Chases</vt:lpstr>
      <vt:lpstr>Hot Pursuit/Police Chases (continued)</vt:lpstr>
      <vt:lpstr>Human Trafficking</vt:lpstr>
      <vt:lpstr>Human Trafficking (continued)</vt:lpstr>
      <vt:lpstr>Human Trafficking (continued)</vt:lpstr>
      <vt:lpstr>Human Trafficking (continued)</vt:lpstr>
      <vt:lpstr>Use of Force Involving  Special Populations</vt:lpstr>
      <vt:lpstr>Use of Force Involving  Special Populations (continued)</vt:lpstr>
      <vt:lpstr>Use of Force Involving  Special Populations (continued)</vt:lpstr>
      <vt:lpstr>Resources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owner</cp:lastModifiedBy>
  <cp:revision>10</cp:revision>
  <dcterms:created xsi:type="dcterms:W3CDTF">2012-06-01T20:29:16Z</dcterms:created>
  <dcterms:modified xsi:type="dcterms:W3CDTF">2013-05-30T17:36:19Z</dcterms:modified>
</cp:coreProperties>
</file>