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56" r:id="rId2"/>
    <p:sldId id="325" r:id="rId3"/>
    <p:sldId id="258" r:id="rId4"/>
    <p:sldId id="263" r:id="rId5"/>
    <p:sldId id="268" r:id="rId6"/>
    <p:sldId id="311" r:id="rId7"/>
    <p:sldId id="275" r:id="rId8"/>
    <p:sldId id="262" r:id="rId9"/>
    <p:sldId id="310" r:id="rId10"/>
    <p:sldId id="261" r:id="rId11"/>
    <p:sldId id="265" r:id="rId12"/>
    <p:sldId id="297" r:id="rId13"/>
    <p:sldId id="301" r:id="rId14"/>
    <p:sldId id="307" r:id="rId15"/>
    <p:sldId id="303" r:id="rId16"/>
    <p:sldId id="304" r:id="rId17"/>
    <p:sldId id="323" r:id="rId18"/>
    <p:sldId id="302" r:id="rId19"/>
    <p:sldId id="313" r:id="rId20"/>
    <p:sldId id="308" r:id="rId21"/>
    <p:sldId id="309" r:id="rId22"/>
    <p:sldId id="305" r:id="rId23"/>
    <p:sldId id="306" r:id="rId24"/>
    <p:sldId id="293" r:id="rId25"/>
    <p:sldId id="318" r:id="rId26"/>
    <p:sldId id="298" r:id="rId27"/>
    <p:sldId id="299" r:id="rId28"/>
    <p:sldId id="314" r:id="rId29"/>
    <p:sldId id="319" r:id="rId30"/>
    <p:sldId id="320" r:id="rId31"/>
    <p:sldId id="315" r:id="rId32"/>
    <p:sldId id="316" r:id="rId33"/>
    <p:sldId id="290" r:id="rId34"/>
    <p:sldId id="289" r:id="rId35"/>
    <p:sldId id="317" r:id="rId36"/>
    <p:sldId id="321" r:id="rId37"/>
    <p:sldId id="324" r:id="rId38"/>
  </p:sldIdLst>
  <p:sldSz cx="9144000" cy="6858000" type="screen4x3"/>
  <p:notesSz cx="6858000" cy="91440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8" d="100"/>
          <a:sy n="128" d="100"/>
        </p:scale>
        <p:origin x="-113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807EC8D-EE49-416E-9C3D-07A8A7330C86}" type="datetimeFigureOut">
              <a:rPr lang="en-US"/>
              <a:pPr>
                <a:defRPr/>
              </a:pPr>
              <a:t>2/21/2012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2296AD8-36A0-4B32-85F6-267A432FA7D2}" type="slidenum">
              <a:rPr lang="en-US"/>
              <a:pPr>
                <a:defRPr/>
              </a:pPr>
              <a:t>‹#›</a:t>
            </a:fld>
            <a:endParaRPr lang="en-US"/>
          </a:p>
        </p:txBody>
      </p:sp>
    </p:spTree>
    <p:extLst>
      <p:ext uri="{BB962C8B-B14F-4D97-AF65-F5344CB8AC3E}">
        <p14:creationId xmlns:p14="http://schemas.microsoft.com/office/powerpoint/2010/main" val="2589389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Footer Placeholder 4"/>
          <p:cNvSpPr>
            <a:spLocks noGrp="1"/>
          </p:cNvSpPr>
          <p:nvPr>
            <p:ph type="ftr" sz="quarter" idx="10"/>
          </p:nvPr>
        </p:nvSpPr>
        <p:spPr/>
        <p:txBody>
          <a:bodyPr/>
          <a:lstStyle>
            <a:lvl1pPr>
              <a:defRPr/>
            </a:lvl1pPr>
          </a:lstStyle>
          <a:p>
            <a:pPr>
              <a:defRPr/>
            </a:pPr>
            <a:endParaRPr lang="en-US"/>
          </a:p>
        </p:txBody>
      </p:sp>
      <p:sp>
        <p:nvSpPr>
          <p:cNvPr id="7" name="Slide Number Placeholder 5"/>
          <p:cNvSpPr>
            <a:spLocks noGrp="1"/>
          </p:cNvSpPr>
          <p:nvPr>
            <p:ph type="sldNum" sz="quarter" idx="11"/>
          </p:nvPr>
        </p:nvSpPr>
        <p:spPr/>
        <p:txBody>
          <a:bodyPr/>
          <a:lstStyle>
            <a:lvl1pPr>
              <a:defRPr/>
            </a:lvl1pPr>
          </a:lstStyle>
          <a:p>
            <a:pPr>
              <a:defRPr/>
            </a:pPr>
            <a:fld id="{8C0B60B9-A1D6-4AFD-A7BC-BD0D49472B6A}" type="slidenum">
              <a:rPr lang="en-US"/>
              <a:pPr>
                <a:defRPr/>
              </a:pPr>
              <a:t>‹#›</a:t>
            </a:fld>
            <a:endParaRPr lang="en-US"/>
          </a:p>
        </p:txBody>
      </p:sp>
    </p:spTree>
    <p:extLst>
      <p:ext uri="{BB962C8B-B14F-4D97-AF65-F5344CB8AC3E}">
        <p14:creationId xmlns:p14="http://schemas.microsoft.com/office/powerpoint/2010/main" val="34017348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E49C55-064E-4219-9BFB-BCF3E073545D}" type="slidenum">
              <a:rPr lang="en-US"/>
              <a:pPr>
                <a:defRPr/>
              </a:pPr>
              <a:t>‹#›</a:t>
            </a:fld>
            <a:endParaRPr lang="en-US"/>
          </a:p>
        </p:txBody>
      </p:sp>
    </p:spTree>
    <p:extLst>
      <p:ext uri="{BB962C8B-B14F-4D97-AF65-F5344CB8AC3E}">
        <p14:creationId xmlns:p14="http://schemas.microsoft.com/office/powerpoint/2010/main" val="90954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A52A21E-44E1-4870-862F-D810ED998A24}" type="slidenum">
              <a:rPr lang="en-US"/>
              <a:pPr>
                <a:defRPr/>
              </a:pPr>
              <a:t>‹#›</a:t>
            </a:fld>
            <a:endParaRPr lang="en-US"/>
          </a:p>
        </p:txBody>
      </p:sp>
    </p:spTree>
    <p:extLst>
      <p:ext uri="{BB962C8B-B14F-4D97-AF65-F5344CB8AC3E}">
        <p14:creationId xmlns:p14="http://schemas.microsoft.com/office/powerpoint/2010/main" val="416911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7"/>
          <p:cNvSpPr txBox="1">
            <a:spLocks/>
          </p:cNvSpPr>
          <p:nvPr userDrawn="1"/>
        </p:nvSpPr>
        <p:spPr bwMode="auto">
          <a:xfrm>
            <a:off x="2332038" y="6461125"/>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1000" dirty="0" smtClean="0">
                <a:solidFill>
                  <a:schemeClr val="tx2">
                    <a:lumMod val="75000"/>
                  </a:schemeClr>
                </a:solidFill>
                <a:cs typeface="Times New Roman" pitchFamily="18" charset="0"/>
              </a:rPr>
              <a:t>Copyright © Texas Education Agency 2011. All rights reserved.</a:t>
            </a:r>
          </a:p>
          <a:p>
            <a:pPr algn="ctr" eaLnBrk="1" hangingPunct="1">
              <a:defRPr/>
            </a:pPr>
            <a:r>
              <a:rPr lang="en-US" sz="1000" dirty="0" smtClean="0">
                <a:solidFill>
                  <a:schemeClr val="tx2">
                    <a:lumMod val="75000"/>
                  </a:schemeClr>
                </a:solidFill>
                <a:cs typeface="Times New Roman" pitchFamily="18" charset="0"/>
              </a:rPr>
              <a:t>Images and other multimedia content used with permission.</a:t>
            </a:r>
          </a:p>
          <a:p>
            <a:pPr algn="ctr" eaLnBrk="1" hangingPunct="1">
              <a:defRPr/>
            </a:pPr>
            <a:endParaRPr lang="en-US" sz="1000" dirty="0" smtClean="0">
              <a:solidFill>
                <a:schemeClr val="tx2">
                  <a:lumMod val="75000"/>
                </a:schemeClr>
              </a:solidFill>
              <a:cs typeface="Times New Roman" pitchFamily="18" charset="0"/>
            </a:endParaRPr>
          </a:p>
        </p:txBody>
      </p:sp>
      <p:sp>
        <p:nvSpPr>
          <p:cNvPr id="2" name="Title 1"/>
          <p:cNvSpPr>
            <a:spLocks noGrp="1"/>
          </p:cNvSpPr>
          <p:nvPr>
            <p:ph type="title"/>
          </p:nvPr>
        </p:nvSpPr>
        <p:spPr>
          <a:xfrm>
            <a:off x="457200" y="155448"/>
            <a:ext cx="8229600" cy="1252728"/>
          </a:xfrm>
        </p:spPr>
        <p:txBody>
          <a:bodyPr/>
          <a:lstStyle>
            <a:lvl1pPr algn="l">
              <a:defRPr/>
            </a:lvl1pPr>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dirty="0">
                <a:latin typeface="Times New Roman" pitchFamily="18" charset="0"/>
                <a:cs typeface="Times New Roman" pitchFamily="18"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7101F3-CA41-4B7C-91A1-F106CD4A5CFC}" type="slidenum">
              <a:rPr lang="en-US"/>
              <a:pPr>
                <a:defRPr/>
              </a:pPr>
              <a:t>‹#›</a:t>
            </a:fld>
            <a:endParaRPr lang="en-US"/>
          </a:p>
        </p:txBody>
      </p:sp>
    </p:spTree>
    <p:extLst>
      <p:ext uri="{BB962C8B-B14F-4D97-AF65-F5344CB8AC3E}">
        <p14:creationId xmlns:p14="http://schemas.microsoft.com/office/powerpoint/2010/main" val="4171921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29204DE-40C3-4D11-A104-9F55DFE8EC3B}" type="slidenum">
              <a:rPr lang="en-US"/>
              <a:pPr>
                <a:defRPr/>
              </a:pPr>
              <a:t>‹#›</a:t>
            </a:fld>
            <a:endParaRPr lang="en-US"/>
          </a:p>
        </p:txBody>
      </p:sp>
    </p:spTree>
    <p:extLst>
      <p:ext uri="{BB962C8B-B14F-4D97-AF65-F5344CB8AC3E}">
        <p14:creationId xmlns:p14="http://schemas.microsoft.com/office/powerpoint/2010/main" val="22010894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E5C02D-F707-45B7-9B40-8D8B2D07E1AF}" type="slidenum">
              <a:rPr lang="en-US"/>
              <a:pPr>
                <a:defRPr/>
              </a:pPr>
              <a:t>‹#›</a:t>
            </a:fld>
            <a:endParaRPr lang="en-US"/>
          </a:p>
        </p:txBody>
      </p:sp>
    </p:spTree>
    <p:extLst>
      <p:ext uri="{BB962C8B-B14F-4D97-AF65-F5344CB8AC3E}">
        <p14:creationId xmlns:p14="http://schemas.microsoft.com/office/powerpoint/2010/main" val="266415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7B4A4DD-2303-4DE5-A847-01FAF0A4576E}" type="slidenum">
              <a:rPr lang="en-US"/>
              <a:pPr>
                <a:defRPr/>
              </a:pPr>
              <a:t>‹#›</a:t>
            </a:fld>
            <a:endParaRPr lang="en-US"/>
          </a:p>
        </p:txBody>
      </p:sp>
    </p:spTree>
    <p:extLst>
      <p:ext uri="{BB962C8B-B14F-4D97-AF65-F5344CB8AC3E}">
        <p14:creationId xmlns:p14="http://schemas.microsoft.com/office/powerpoint/2010/main" val="241514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BD949BC-9D7C-492E-82EF-9DB06639B0B2}" type="slidenum">
              <a:rPr lang="en-US"/>
              <a:pPr>
                <a:defRPr/>
              </a:pPr>
              <a:t>‹#›</a:t>
            </a:fld>
            <a:endParaRPr lang="en-US"/>
          </a:p>
        </p:txBody>
      </p:sp>
    </p:spTree>
    <p:extLst>
      <p:ext uri="{BB962C8B-B14F-4D97-AF65-F5344CB8AC3E}">
        <p14:creationId xmlns:p14="http://schemas.microsoft.com/office/powerpoint/2010/main" val="101089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A1862F91-293B-4957-9E5E-EAA8AFACAE9B}" type="slidenum">
              <a:rPr lang="en-US"/>
              <a:pPr>
                <a:defRPr/>
              </a:pPr>
              <a:t>‹#›</a:t>
            </a:fld>
            <a:endParaRPr lang="en-US"/>
          </a:p>
        </p:txBody>
      </p:sp>
    </p:spTree>
    <p:extLst>
      <p:ext uri="{BB962C8B-B14F-4D97-AF65-F5344CB8AC3E}">
        <p14:creationId xmlns:p14="http://schemas.microsoft.com/office/powerpoint/2010/main" val="188637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78F339D2-1293-415B-9F14-104173B045D4}" type="slidenum">
              <a:rPr lang="en-US"/>
              <a:pPr>
                <a:defRPr/>
              </a:pPr>
              <a:t>‹#›</a:t>
            </a:fld>
            <a:endParaRPr lang="en-US"/>
          </a:p>
        </p:txBody>
      </p:sp>
    </p:spTree>
    <p:extLst>
      <p:ext uri="{BB962C8B-B14F-4D97-AF65-F5344CB8AC3E}">
        <p14:creationId xmlns:p14="http://schemas.microsoft.com/office/powerpoint/2010/main" val="90314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8B5603C5-C06C-4E5D-A56C-6DC8B2081F19}" type="slidenum">
              <a:rPr lang="en-US"/>
              <a:pPr>
                <a:defRPr/>
              </a:pPr>
              <a:t>‹#›</a:t>
            </a:fld>
            <a:endParaRPr lang="en-US"/>
          </a:p>
        </p:txBody>
      </p:sp>
    </p:spTree>
    <p:extLst>
      <p:ext uri="{BB962C8B-B14F-4D97-AF65-F5344CB8AC3E}">
        <p14:creationId xmlns:p14="http://schemas.microsoft.com/office/powerpoint/2010/main" val="17887617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0A18B61D-C7C5-425F-9D36-3B0266E847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18" r:id="rId4"/>
    <p:sldLayoutId id="2147483819" r:id="rId5"/>
    <p:sldLayoutId id="2147483820" r:id="rId6"/>
    <p:sldLayoutId id="2147483825" r:id="rId7"/>
    <p:sldLayoutId id="2147483826" r:id="rId8"/>
    <p:sldLayoutId id="2147483827" r:id="rId9"/>
    <p:sldLayoutId id="2147483821" r:id="rId10"/>
    <p:sldLayoutId id="2147483828" r:id="rId11"/>
  </p:sldLayoutIdLst>
  <p:hf hdr="0" ftr="0" dt="0"/>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Copyrights@tea.state.tx.u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3584448"/>
            <a:ext cx="4495800" cy="1673352"/>
          </a:xfrm>
        </p:spPr>
        <p:txBody>
          <a:bodyPr>
            <a:normAutofit fontScale="90000"/>
          </a:bodyPr>
          <a:lstStyle/>
          <a:p>
            <a:pPr eaLnBrk="1" fontAlgn="auto" hangingPunct="1">
              <a:spcAft>
                <a:spcPts val="0"/>
              </a:spcAft>
              <a:defRPr/>
            </a:pPr>
            <a:r>
              <a:rPr lang="en-US" dirty="0" smtClean="0">
                <a:solidFill>
                  <a:schemeClr val="accent1">
                    <a:satMod val="150000"/>
                  </a:schemeClr>
                </a:solidFill>
              </a:rPr>
              <a:t>Code of Ethics</a:t>
            </a:r>
            <a:br>
              <a:rPr lang="en-US" dirty="0" smtClean="0">
                <a:solidFill>
                  <a:schemeClr val="accent1">
                    <a:satMod val="150000"/>
                  </a:schemeClr>
                </a:solidFill>
              </a:rPr>
            </a:br>
            <a:r>
              <a:rPr lang="en-US" sz="3200" b="0" i="1" dirty="0" smtClean="0">
                <a:solidFill>
                  <a:schemeClr val="tx1"/>
                </a:solidFill>
              </a:rPr>
              <a:t>Law Enforcement I</a:t>
            </a:r>
            <a:r>
              <a:rPr lang="en-US" dirty="0" smtClean="0"/>
              <a:t/>
            </a:r>
            <a:br>
              <a:rPr lang="en-US" dirty="0" smtClean="0"/>
            </a:br>
            <a:r>
              <a:rPr lang="en-US" dirty="0" smtClean="0">
                <a:solidFill>
                  <a:schemeClr val="accent1">
                    <a:satMod val="150000"/>
                  </a:schemeClr>
                </a:solidFill>
              </a:rPr>
              <a:t/>
            </a:r>
            <a:br>
              <a:rPr lang="en-US" dirty="0" smtClean="0">
                <a:solidFill>
                  <a:schemeClr val="accent1">
                    <a:satMod val="150000"/>
                  </a:schemeClr>
                </a:solidFill>
              </a:rPr>
            </a:br>
            <a:endParaRPr lang="en-US" dirty="0">
              <a:solidFill>
                <a:schemeClr val="accent1">
                  <a:satMod val="150000"/>
                </a:schemeClr>
              </a:solidFill>
            </a:endParaRPr>
          </a:p>
        </p:txBody>
      </p:sp>
      <p:pic>
        <p:nvPicPr>
          <p:cNvPr id="9219" name="Picture 4" descr="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9385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woman offic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lstStyle/>
          <a:p>
            <a:pPr eaLnBrk="1" fontAlgn="auto" hangingPunct="1">
              <a:spcAft>
                <a:spcPts val="0"/>
              </a:spcAft>
              <a:defRPr/>
            </a:pPr>
            <a:r>
              <a:rPr lang="en-US" dirty="0" smtClean="0">
                <a:solidFill>
                  <a:schemeClr val="accent1">
                    <a:satMod val="150000"/>
                  </a:schemeClr>
                </a:solidFill>
              </a:rPr>
              <a:t>Ethics in Law Enforcement</a:t>
            </a:r>
            <a:endParaRPr lang="en-US" dirty="0">
              <a:solidFill>
                <a:schemeClr val="accent1">
                  <a:satMod val="150000"/>
                </a:schemeClr>
              </a:solidFill>
            </a:endParaRPr>
          </a:p>
        </p:txBody>
      </p:sp>
      <p:sp>
        <p:nvSpPr>
          <p:cNvPr id="18435" name="Content Placeholder 2"/>
          <p:cNvSpPr>
            <a:spLocks noGrp="1"/>
          </p:cNvSpPr>
          <p:nvPr>
            <p:ph idx="1"/>
          </p:nvPr>
        </p:nvSpPr>
        <p:spPr>
          <a:xfrm>
            <a:off x="457200" y="1752600"/>
            <a:ext cx="8382000" cy="4625975"/>
          </a:xfrm>
        </p:spPr>
        <p:txBody>
          <a:bodyPr/>
          <a:lstStyle/>
          <a:p>
            <a:pPr eaLnBrk="1" hangingPunct="1">
              <a:buFont typeface="Wingdings 2" pitchFamily="18" charset="2"/>
              <a:buNone/>
            </a:pPr>
            <a:endParaRPr lang="en-US" smtClean="0"/>
          </a:p>
          <a:p>
            <a:pPr eaLnBrk="1" hangingPunct="1">
              <a:buFont typeface="Wingdings" pitchFamily="2" charset="2"/>
              <a:buChar char="Ø"/>
            </a:pPr>
            <a:r>
              <a:rPr lang="en-US" sz="3600" smtClean="0"/>
              <a:t>What is ethics?</a:t>
            </a:r>
          </a:p>
          <a:p>
            <a:pPr lvl="1" eaLnBrk="1" hangingPunct="1">
              <a:buFont typeface="Wingdings" pitchFamily="2" charset="2"/>
              <a:buChar char="Ø"/>
            </a:pPr>
            <a:r>
              <a:rPr lang="en-US" sz="3200" smtClean="0"/>
              <a:t>A code of values which guides our choices and determines the purposes and courses of our lives</a:t>
            </a:r>
          </a:p>
          <a:p>
            <a:pPr eaLnBrk="1" hangingPunct="1">
              <a:buFont typeface="Wingdings 2" pitchFamily="18" charset="2"/>
              <a:buNone/>
            </a:pPr>
            <a:endParaRPr lang="en-US" smtClean="0"/>
          </a:p>
          <a:p>
            <a:pPr eaLnBrk="1" hangingPunct="1">
              <a:buFont typeface="Wingdings 2" pitchFamily="18" charset="2"/>
              <a:buNone/>
            </a:pPr>
            <a:endParaRPr lang="en-US" smtClean="0"/>
          </a:p>
        </p:txBody>
      </p:sp>
      <p:sp>
        <p:nvSpPr>
          <p:cNvPr id="4" name="Slide Number Placeholder 3"/>
          <p:cNvSpPr>
            <a:spLocks noGrp="1"/>
          </p:cNvSpPr>
          <p:nvPr>
            <p:ph type="sldNum" sz="quarter" idx="12"/>
          </p:nvPr>
        </p:nvSpPr>
        <p:spPr/>
        <p:txBody>
          <a:bodyPr/>
          <a:lstStyle/>
          <a:p>
            <a:pPr>
              <a:defRPr/>
            </a:pPr>
            <a:fld id="{1A42EC74-4266-4872-8498-04C52D00F588}" type="slidenum">
              <a:rPr lang="en-US" smtClean="0"/>
              <a:pPr>
                <a:defRPr/>
              </a:pPr>
              <a:t>10</a:t>
            </a:fld>
            <a:endParaRPr lang="en-US"/>
          </a:p>
        </p:txBody>
      </p:sp>
      <p:pic>
        <p:nvPicPr>
          <p:cNvPr id="18437" name="Picture 7" descr="ethic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224338"/>
            <a:ext cx="32766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lstStyle/>
          <a:p>
            <a:pPr eaLnBrk="1" fontAlgn="auto" hangingPunct="1">
              <a:spcAft>
                <a:spcPts val="0"/>
              </a:spcAft>
              <a:defRPr/>
            </a:pPr>
            <a:r>
              <a:rPr lang="en-US" dirty="0" smtClean="0">
                <a:solidFill>
                  <a:schemeClr val="accent1">
                    <a:satMod val="150000"/>
                  </a:schemeClr>
                </a:solidFill>
              </a:rPr>
              <a:t>Ethics in Law Enforcement </a:t>
            </a:r>
            <a:r>
              <a:rPr lang="en-US" sz="2800" dirty="0" smtClean="0">
                <a:solidFill>
                  <a:schemeClr val="accent1">
                    <a:satMod val="150000"/>
                  </a:schemeClr>
                </a:solidFill>
              </a:rPr>
              <a:t>(continued)</a:t>
            </a:r>
            <a:endParaRPr lang="en-US" dirty="0">
              <a:solidFill>
                <a:schemeClr val="accent1">
                  <a:satMod val="150000"/>
                </a:schemeClr>
              </a:solidFill>
            </a:endParaRPr>
          </a:p>
        </p:txBody>
      </p:sp>
      <p:sp>
        <p:nvSpPr>
          <p:cNvPr id="19459" name="Content Placeholder 2"/>
          <p:cNvSpPr>
            <a:spLocks noGrp="1"/>
          </p:cNvSpPr>
          <p:nvPr>
            <p:ph idx="1"/>
          </p:nvPr>
        </p:nvSpPr>
        <p:spPr>
          <a:xfrm>
            <a:off x="457200" y="1774825"/>
            <a:ext cx="8458200" cy="4625975"/>
          </a:xfrm>
        </p:spPr>
        <p:txBody>
          <a:bodyPr/>
          <a:lstStyle/>
          <a:p>
            <a:pPr eaLnBrk="1" hangingPunct="1">
              <a:buFont typeface="Wingdings" pitchFamily="2" charset="2"/>
              <a:buChar char="Ø"/>
            </a:pPr>
            <a:r>
              <a:rPr lang="en-US" smtClean="0"/>
              <a:t>Why are ethics important in law enforcement?</a:t>
            </a:r>
          </a:p>
          <a:p>
            <a:pPr lvl="1" eaLnBrk="1" hangingPunct="1">
              <a:buFont typeface="Wingdings" pitchFamily="2" charset="2"/>
              <a:buChar char="Ø"/>
            </a:pPr>
            <a:r>
              <a:rPr lang="en-US" smtClean="0"/>
              <a:t>Career survival</a:t>
            </a:r>
          </a:p>
          <a:p>
            <a:pPr lvl="1" eaLnBrk="1" hangingPunct="1">
              <a:buFont typeface="Wingdings" pitchFamily="2" charset="2"/>
              <a:buChar char="Ø"/>
            </a:pPr>
            <a:r>
              <a:rPr lang="en-US" smtClean="0"/>
              <a:t>Media coverage</a:t>
            </a:r>
          </a:p>
          <a:p>
            <a:pPr lvl="1" eaLnBrk="1" hangingPunct="1">
              <a:buFont typeface="Wingdings" pitchFamily="2" charset="2"/>
              <a:buChar char="Ø"/>
            </a:pPr>
            <a:r>
              <a:rPr lang="en-US" smtClean="0"/>
              <a:t>Community view of agency</a:t>
            </a:r>
          </a:p>
          <a:p>
            <a:pPr lvl="1" eaLnBrk="1" hangingPunct="1">
              <a:buFont typeface="Wingdings" pitchFamily="2" charset="2"/>
              <a:buChar char="Ø"/>
            </a:pPr>
            <a:r>
              <a:rPr lang="en-US" smtClean="0"/>
              <a:t>In-house dissension</a:t>
            </a:r>
          </a:p>
          <a:p>
            <a:pPr lvl="1" eaLnBrk="1" hangingPunct="1">
              <a:buFont typeface="Wingdings" pitchFamily="2" charset="2"/>
              <a:buChar char="Ø"/>
            </a:pPr>
            <a:r>
              <a:rPr lang="en-US" smtClean="0"/>
              <a:t>Personal stress</a:t>
            </a:r>
          </a:p>
          <a:p>
            <a:pPr lvl="1" eaLnBrk="1" hangingPunct="1">
              <a:buFont typeface="Wingdings" pitchFamily="2" charset="2"/>
              <a:buChar char="Ø"/>
            </a:pPr>
            <a:r>
              <a:rPr lang="en-US" smtClean="0"/>
              <a:t>Innocent people can suffer</a:t>
            </a:r>
          </a:p>
          <a:p>
            <a:pPr eaLnBrk="1" hangingPunct="1">
              <a:buFont typeface="Wingdings 2" pitchFamily="18" charset="2"/>
              <a:buNone/>
            </a:pPr>
            <a:r>
              <a:rPr lang="en-US" smtClean="0"/>
              <a:t>	</a:t>
            </a:r>
          </a:p>
        </p:txBody>
      </p:sp>
      <p:sp>
        <p:nvSpPr>
          <p:cNvPr id="4" name="Slide Number Placeholder 3"/>
          <p:cNvSpPr>
            <a:spLocks noGrp="1"/>
          </p:cNvSpPr>
          <p:nvPr>
            <p:ph type="sldNum" sz="quarter" idx="12"/>
          </p:nvPr>
        </p:nvSpPr>
        <p:spPr/>
        <p:txBody>
          <a:bodyPr/>
          <a:lstStyle/>
          <a:p>
            <a:pPr>
              <a:defRPr/>
            </a:pPr>
            <a:fld id="{1480498D-3F6F-4117-88C0-294437D519F3}"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lstStyle/>
          <a:p>
            <a:pPr eaLnBrk="1" fontAlgn="auto" hangingPunct="1">
              <a:spcAft>
                <a:spcPts val="0"/>
              </a:spcAft>
              <a:defRPr/>
            </a:pPr>
            <a:r>
              <a:rPr lang="en-US" dirty="0" smtClean="0">
                <a:solidFill>
                  <a:schemeClr val="accent1">
                    <a:satMod val="150000"/>
                  </a:schemeClr>
                </a:solidFill>
              </a:rPr>
              <a:t>Ethics in Law Enforcement </a:t>
            </a:r>
            <a:r>
              <a:rPr lang="en-US" sz="2800" dirty="0" smtClean="0">
                <a:solidFill>
                  <a:schemeClr val="accent1">
                    <a:satMod val="150000"/>
                  </a:schemeClr>
                </a:solidFill>
              </a:rPr>
              <a:t>(continued)</a:t>
            </a:r>
            <a:endParaRPr lang="en-US" sz="2800" dirty="0">
              <a:solidFill>
                <a:schemeClr val="accent1">
                  <a:satMod val="150000"/>
                </a:schemeClr>
              </a:solidFill>
            </a:endParaRPr>
          </a:p>
        </p:txBody>
      </p:sp>
      <p:sp>
        <p:nvSpPr>
          <p:cNvPr id="20483" name="Content Placeholder 2"/>
          <p:cNvSpPr>
            <a:spLocks noGrp="1"/>
          </p:cNvSpPr>
          <p:nvPr>
            <p:ph idx="1"/>
          </p:nvPr>
        </p:nvSpPr>
        <p:spPr/>
        <p:txBody>
          <a:bodyPr/>
          <a:lstStyle/>
          <a:p>
            <a:pPr eaLnBrk="1" hangingPunct="1">
              <a:buFont typeface="Wingdings" pitchFamily="2" charset="2"/>
              <a:buChar char="Ø"/>
            </a:pPr>
            <a:r>
              <a:rPr lang="en-US" smtClean="0"/>
              <a:t>Where do we get our ethics from?</a:t>
            </a:r>
          </a:p>
          <a:p>
            <a:pPr lvl="1" eaLnBrk="1" hangingPunct="1">
              <a:buFont typeface="Wingdings" pitchFamily="2" charset="2"/>
              <a:buChar char="Ø"/>
            </a:pPr>
            <a:r>
              <a:rPr lang="en-US" sz="3200" smtClean="0"/>
              <a:t>Our upbringing</a:t>
            </a:r>
          </a:p>
          <a:p>
            <a:pPr lvl="1" eaLnBrk="1" hangingPunct="1">
              <a:buFont typeface="Wingdings" pitchFamily="2" charset="2"/>
              <a:buChar char="Ø"/>
            </a:pPr>
            <a:r>
              <a:rPr lang="en-US" sz="3200" smtClean="0"/>
              <a:t>School</a:t>
            </a:r>
          </a:p>
          <a:p>
            <a:pPr lvl="1" eaLnBrk="1" hangingPunct="1">
              <a:buFont typeface="Wingdings" pitchFamily="2" charset="2"/>
              <a:buChar char="Ø"/>
            </a:pPr>
            <a:r>
              <a:rPr lang="en-US" sz="3200" smtClean="0"/>
              <a:t>Religion</a:t>
            </a:r>
          </a:p>
          <a:p>
            <a:pPr lvl="1" eaLnBrk="1" hangingPunct="1">
              <a:buFont typeface="Wingdings" pitchFamily="2" charset="2"/>
              <a:buChar char="Ø"/>
            </a:pPr>
            <a:r>
              <a:rPr lang="en-US" sz="3200" smtClean="0"/>
              <a:t>Friends</a:t>
            </a:r>
          </a:p>
          <a:p>
            <a:pPr lvl="1" eaLnBrk="1" hangingPunct="1">
              <a:buFont typeface="Wingdings" pitchFamily="2" charset="2"/>
              <a:buChar char="Ø"/>
            </a:pPr>
            <a:r>
              <a:rPr lang="en-US" sz="3200" smtClean="0"/>
              <a:t>Society as a whole</a:t>
            </a:r>
          </a:p>
          <a:p>
            <a:pPr eaLnBrk="1" hangingPunct="1">
              <a:buFont typeface="Wingdings 2" pitchFamily="18" charset="2"/>
              <a:buNone/>
            </a:pPr>
            <a:r>
              <a:rPr lang="en-US" smtClean="0"/>
              <a:t>	</a:t>
            </a:r>
          </a:p>
        </p:txBody>
      </p:sp>
      <p:sp>
        <p:nvSpPr>
          <p:cNvPr id="4" name="Slide Number Placeholder 3"/>
          <p:cNvSpPr>
            <a:spLocks noGrp="1"/>
          </p:cNvSpPr>
          <p:nvPr>
            <p:ph type="sldNum" sz="quarter" idx="12"/>
          </p:nvPr>
        </p:nvSpPr>
        <p:spPr/>
        <p:txBody>
          <a:bodyPr/>
          <a:lstStyle/>
          <a:p>
            <a:pPr>
              <a:defRPr/>
            </a:pPr>
            <a:fld id="{477D344C-AA19-4083-9648-93181BE05DDF}" type="slidenum">
              <a:rPr lang="en-US" smtClean="0"/>
              <a:pPr>
                <a:defRPr/>
              </a:pPr>
              <a:t>12</a:t>
            </a:fld>
            <a:endParaRPr lang="en-US"/>
          </a:p>
        </p:txBody>
      </p:sp>
      <p:pic>
        <p:nvPicPr>
          <p:cNvPr id="20485" name="Picture 5" descr="family bi raci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795588"/>
            <a:ext cx="2133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coupledan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419600"/>
            <a:ext cx="22098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famil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495800"/>
            <a:ext cx="197961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Threats to Ethical Conduct</a:t>
            </a:r>
            <a:endParaRPr lang="en-US" dirty="0">
              <a:solidFill>
                <a:schemeClr val="accent1">
                  <a:satMod val="150000"/>
                </a:schemeClr>
              </a:solidFill>
            </a:endParaRPr>
          </a:p>
        </p:txBody>
      </p:sp>
      <p:sp>
        <p:nvSpPr>
          <p:cNvPr id="21507" name="Content Placeholder 2"/>
          <p:cNvSpPr>
            <a:spLocks noGrp="1"/>
          </p:cNvSpPr>
          <p:nvPr>
            <p:ph idx="1"/>
          </p:nvPr>
        </p:nvSpPr>
        <p:spPr/>
        <p:txBody>
          <a:bodyPr/>
          <a:lstStyle/>
          <a:p>
            <a:pPr marL="609600" indent="-609600" eaLnBrk="1" hangingPunct="1">
              <a:buFont typeface="Wingdings 2" pitchFamily="18" charset="2"/>
              <a:buNone/>
            </a:pPr>
            <a:r>
              <a:rPr lang="en-US" u="sng" smtClean="0"/>
              <a:t>Corruption </a:t>
            </a:r>
          </a:p>
          <a:p>
            <a:pPr marL="609600" indent="-609600" eaLnBrk="1" hangingPunct="1">
              <a:buFont typeface="Wingdings" pitchFamily="2" charset="2"/>
              <a:buChar char="Ø"/>
            </a:pPr>
            <a:r>
              <a:rPr lang="en-US" smtClean="0"/>
              <a:t>Exploiting one’s position for personal gain at the expense of those one is authorized to serve</a:t>
            </a:r>
          </a:p>
          <a:p>
            <a:pPr marL="609600" indent="-609600" eaLnBrk="1" hangingPunct="1">
              <a:buFont typeface="Wingdings" pitchFamily="2" charset="2"/>
              <a:buChar char="Ø"/>
            </a:pPr>
            <a:r>
              <a:rPr lang="en-US" smtClean="0"/>
              <a:t> Police corruption is a worldwide problem</a:t>
            </a:r>
          </a:p>
          <a:p>
            <a:pPr marL="609600" indent="-609600" eaLnBrk="1" hangingPunct="1">
              <a:buFont typeface="Wingdings 2" pitchFamily="18" charset="2"/>
              <a:buNone/>
            </a:pPr>
            <a:r>
              <a:rPr lang="en-US" smtClean="0"/>
              <a:t>	</a:t>
            </a:r>
          </a:p>
        </p:txBody>
      </p:sp>
      <p:sp>
        <p:nvSpPr>
          <p:cNvPr id="4" name="Slide Number Placeholder 3"/>
          <p:cNvSpPr>
            <a:spLocks noGrp="1"/>
          </p:cNvSpPr>
          <p:nvPr>
            <p:ph type="sldNum" sz="quarter" idx="12"/>
          </p:nvPr>
        </p:nvSpPr>
        <p:spPr/>
        <p:txBody>
          <a:bodyPr/>
          <a:lstStyle/>
          <a:p>
            <a:pPr>
              <a:defRPr/>
            </a:pPr>
            <a:fld id="{EDCF143B-D477-4AD0-B435-A3E8A8CAE756}" type="slidenum">
              <a:rPr lang="en-US" smtClean="0"/>
              <a:pPr>
                <a:defRPr/>
              </a:pPr>
              <a:t>13</a:t>
            </a:fld>
            <a:endParaRPr lang="en-US"/>
          </a:p>
        </p:txBody>
      </p:sp>
      <p:pic>
        <p:nvPicPr>
          <p:cNvPr id="21509" name="Picture 5" descr="bike cop fas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495800"/>
            <a:ext cx="27432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lstStyle/>
          <a:p>
            <a:pPr eaLnBrk="1" fontAlgn="auto" hangingPunct="1">
              <a:spcAft>
                <a:spcPts val="0"/>
              </a:spcAft>
              <a:defRPr/>
            </a:pPr>
            <a:r>
              <a:rPr lang="en-US" sz="4400" dirty="0" smtClean="0">
                <a:solidFill>
                  <a:schemeClr val="accent1">
                    <a:satMod val="150000"/>
                  </a:schemeClr>
                </a:solidFill>
              </a:rPr>
              <a:t>Threats to Ethical Conduct </a:t>
            </a:r>
            <a:r>
              <a:rPr lang="en-US" sz="2800" dirty="0" smtClean="0">
                <a:solidFill>
                  <a:schemeClr val="accent1">
                    <a:satMod val="150000"/>
                  </a:schemeClr>
                </a:solidFill>
              </a:rPr>
              <a:t>(continued)</a:t>
            </a:r>
            <a:endParaRPr lang="en-US" sz="2800" dirty="0">
              <a:solidFill>
                <a:schemeClr val="accent1">
                  <a:satMod val="150000"/>
                </a:schemeClr>
              </a:solidFill>
            </a:endParaRPr>
          </a:p>
        </p:txBody>
      </p:sp>
      <p:sp>
        <p:nvSpPr>
          <p:cNvPr id="23555" name="Content Placeholder 2"/>
          <p:cNvSpPr>
            <a:spLocks noGrp="1"/>
          </p:cNvSpPr>
          <p:nvPr>
            <p:ph idx="1"/>
          </p:nvPr>
        </p:nvSpPr>
        <p:spPr/>
        <p:txBody>
          <a:bodyPr/>
          <a:lstStyle/>
          <a:p>
            <a:pPr eaLnBrk="1" hangingPunct="1">
              <a:lnSpc>
                <a:spcPct val="80000"/>
              </a:lnSpc>
              <a:buFont typeface="Wingdings 2" pitchFamily="18" charset="2"/>
              <a:buNone/>
              <a:defRPr/>
            </a:pPr>
            <a:r>
              <a:rPr lang="en-US" u="sng" dirty="0" smtClean="0"/>
              <a:t>Noble Cause Corruption</a:t>
            </a:r>
            <a:endParaRPr lang="en-US" dirty="0" smtClean="0"/>
          </a:p>
          <a:p>
            <a:pPr marL="609600" indent="-609600" eaLnBrk="1" hangingPunct="1">
              <a:lnSpc>
                <a:spcPct val="80000"/>
              </a:lnSpc>
              <a:buFont typeface="Wingdings" pitchFamily="2" charset="2"/>
              <a:buChar char="Ø"/>
              <a:defRPr/>
            </a:pPr>
            <a:r>
              <a:rPr lang="en-US" dirty="0" smtClean="0"/>
              <a:t>Involves officers employing unethical means to catch criminals because “it’s the right thing to do”</a:t>
            </a:r>
          </a:p>
          <a:p>
            <a:pPr marL="609600" indent="-609600" eaLnBrk="1" hangingPunct="1">
              <a:lnSpc>
                <a:spcPct val="80000"/>
              </a:lnSpc>
              <a:buFont typeface="Wingdings" pitchFamily="2" charset="2"/>
              <a:buChar char="Ø"/>
              <a:defRPr/>
            </a:pPr>
            <a:endParaRPr lang="en-US" dirty="0" smtClean="0"/>
          </a:p>
          <a:p>
            <a:pPr marL="609600" indent="-609600" eaLnBrk="1" hangingPunct="1">
              <a:lnSpc>
                <a:spcPct val="80000"/>
              </a:lnSpc>
              <a:buFont typeface="Wingdings" pitchFamily="2" charset="2"/>
              <a:buChar char="Ø"/>
              <a:defRPr/>
            </a:pPr>
            <a:r>
              <a:rPr lang="en-US" dirty="0" smtClean="0"/>
              <a:t>Perceived by officers as a fulfillment of their profound moral commitment to make the world a safer place to live</a:t>
            </a:r>
          </a:p>
          <a:p>
            <a:pPr marL="609600" indent="-609600" eaLnBrk="1" hangingPunct="1">
              <a:lnSpc>
                <a:spcPct val="80000"/>
              </a:lnSpc>
              <a:buFont typeface="Wingdings 2" pitchFamily="18" charset="2"/>
              <a:buNone/>
              <a:defRPr/>
            </a:pPr>
            <a:endParaRPr lang="en-US" dirty="0" smtClean="0"/>
          </a:p>
        </p:txBody>
      </p:sp>
      <p:sp>
        <p:nvSpPr>
          <p:cNvPr id="4" name="Slide Number Placeholder 3"/>
          <p:cNvSpPr>
            <a:spLocks noGrp="1"/>
          </p:cNvSpPr>
          <p:nvPr>
            <p:ph type="sldNum" sz="quarter" idx="12"/>
          </p:nvPr>
        </p:nvSpPr>
        <p:spPr/>
        <p:txBody>
          <a:bodyPr/>
          <a:lstStyle/>
          <a:p>
            <a:pPr>
              <a:defRPr/>
            </a:pPr>
            <a:fld id="{A3411080-92EE-4B10-99BC-0F0D739FA526}" type="slidenum">
              <a:rPr lang="en-US" smtClean="0"/>
              <a:pPr>
                <a:defRPr/>
              </a:pPr>
              <a:t>14</a:t>
            </a:fld>
            <a:endParaRPr lang="en-US"/>
          </a:p>
        </p:txBody>
      </p:sp>
      <p:pic>
        <p:nvPicPr>
          <p:cNvPr id="22533" name="Picture 6" descr="copye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737100"/>
            <a:ext cx="1905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lstStyle/>
          <a:p>
            <a:pPr eaLnBrk="1" fontAlgn="auto" hangingPunct="1">
              <a:spcAft>
                <a:spcPts val="0"/>
              </a:spcAft>
              <a:defRPr/>
            </a:pPr>
            <a:r>
              <a:rPr lang="en-US" dirty="0" smtClean="0">
                <a:solidFill>
                  <a:schemeClr val="accent1">
                    <a:satMod val="150000"/>
                  </a:schemeClr>
                </a:solidFill>
              </a:rPr>
              <a:t>Threats to Ethical Conduct </a:t>
            </a:r>
            <a:r>
              <a:rPr lang="en-US" sz="2800" dirty="0" smtClean="0">
                <a:solidFill>
                  <a:schemeClr val="accent1">
                    <a:satMod val="150000"/>
                  </a:schemeClr>
                </a:solidFill>
              </a:rPr>
              <a:t>(continued)</a:t>
            </a:r>
            <a:endParaRPr lang="en-US" sz="2800" dirty="0">
              <a:solidFill>
                <a:schemeClr val="accent1">
                  <a:satMod val="150000"/>
                </a:schemeClr>
              </a:solidFill>
            </a:endParaRPr>
          </a:p>
        </p:txBody>
      </p:sp>
      <p:sp>
        <p:nvSpPr>
          <p:cNvPr id="23555" name="Content Placeholder 2"/>
          <p:cNvSpPr>
            <a:spLocks noGrp="1"/>
          </p:cNvSpPr>
          <p:nvPr>
            <p:ph idx="1"/>
          </p:nvPr>
        </p:nvSpPr>
        <p:spPr>
          <a:xfrm>
            <a:off x="457200" y="1447800"/>
            <a:ext cx="8382000" cy="5105400"/>
          </a:xfrm>
        </p:spPr>
        <p:txBody>
          <a:bodyPr/>
          <a:lstStyle/>
          <a:p>
            <a:pPr marL="438912" indent="-320040" eaLnBrk="1" fontAlgn="auto" hangingPunct="1">
              <a:spcBef>
                <a:spcPts val="0"/>
              </a:spcBef>
              <a:spcAft>
                <a:spcPts val="0"/>
              </a:spcAft>
              <a:buFont typeface="Wingdings 2" pitchFamily="18" charset="2"/>
              <a:buNone/>
              <a:defRPr/>
            </a:pPr>
            <a:r>
              <a:rPr lang="en-US" u="sng" dirty="0" smtClean="0"/>
              <a:t>Discrimination</a:t>
            </a:r>
            <a:r>
              <a:rPr lang="en-US" dirty="0" smtClean="0"/>
              <a:t> </a:t>
            </a:r>
          </a:p>
          <a:p>
            <a:pPr marL="609600" indent="-609600" eaLnBrk="1" hangingPunct="1">
              <a:lnSpc>
                <a:spcPct val="80000"/>
              </a:lnSpc>
              <a:buFont typeface="Wingdings" pitchFamily="2" charset="2"/>
              <a:buChar char="Ø"/>
              <a:defRPr/>
            </a:pPr>
            <a:r>
              <a:rPr lang="en-US" dirty="0" smtClean="0"/>
              <a:t>Occurs when a discretionary decision-maker treats a group or individual differently from others for no justifiable reason</a:t>
            </a:r>
          </a:p>
          <a:p>
            <a:pPr marL="609600" indent="-609600" eaLnBrk="1" hangingPunct="1">
              <a:lnSpc>
                <a:spcPct val="80000"/>
              </a:lnSpc>
              <a:buFont typeface="Wingdings" pitchFamily="2" charset="2"/>
              <a:buChar char="Ø"/>
              <a:defRPr/>
            </a:pPr>
            <a:endParaRPr lang="en-US" dirty="0" smtClean="0"/>
          </a:p>
          <a:p>
            <a:pPr marL="609600" indent="-609600" eaLnBrk="1" hangingPunct="1">
              <a:lnSpc>
                <a:spcPct val="80000"/>
              </a:lnSpc>
              <a:buFont typeface="Wingdings" pitchFamily="2" charset="2"/>
              <a:buChar char="Ø"/>
              <a:defRPr/>
            </a:pPr>
            <a:r>
              <a:rPr lang="en-US" dirty="0" smtClean="0"/>
              <a:t>Individual prejudices and perceptions of groups may influence an officer’s decisions</a:t>
            </a:r>
          </a:p>
          <a:p>
            <a:pPr marL="609600" indent="-609600" eaLnBrk="1" hangingPunct="1">
              <a:lnSpc>
                <a:spcPct val="80000"/>
              </a:lnSpc>
              <a:buFont typeface="Wingdings" pitchFamily="2" charset="2"/>
              <a:buChar char="Ø"/>
              <a:defRPr/>
            </a:pPr>
            <a:endParaRPr lang="en-US" dirty="0" smtClean="0"/>
          </a:p>
          <a:p>
            <a:pPr marL="609600" indent="-609600" eaLnBrk="1" hangingPunct="1">
              <a:lnSpc>
                <a:spcPct val="80000"/>
              </a:lnSpc>
              <a:buFont typeface="Wingdings" pitchFamily="2" charset="2"/>
              <a:buChar char="Ø"/>
              <a:defRPr/>
            </a:pPr>
            <a:r>
              <a:rPr lang="en-US" dirty="0" smtClean="0"/>
              <a:t>Everyone has a prejudice, we just need to identify what it is and not act on it</a:t>
            </a:r>
          </a:p>
        </p:txBody>
      </p:sp>
      <p:sp>
        <p:nvSpPr>
          <p:cNvPr id="4" name="Slide Number Placeholder 3"/>
          <p:cNvSpPr>
            <a:spLocks noGrp="1"/>
          </p:cNvSpPr>
          <p:nvPr>
            <p:ph type="sldNum" sz="quarter" idx="12"/>
          </p:nvPr>
        </p:nvSpPr>
        <p:spPr/>
        <p:txBody>
          <a:bodyPr/>
          <a:lstStyle/>
          <a:p>
            <a:pPr>
              <a:defRPr/>
            </a:pPr>
            <a:fld id="{83F72321-2F71-45C2-AE23-A448E82BAE18}"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lstStyle/>
          <a:p>
            <a:pPr eaLnBrk="1" fontAlgn="auto" hangingPunct="1">
              <a:spcAft>
                <a:spcPts val="0"/>
              </a:spcAft>
              <a:defRPr/>
            </a:pPr>
            <a:r>
              <a:rPr lang="en-US" dirty="0" smtClean="0">
                <a:solidFill>
                  <a:schemeClr val="accent1">
                    <a:satMod val="150000"/>
                  </a:schemeClr>
                </a:solidFill>
              </a:rPr>
              <a:t>Threats to Ethical Conduct </a:t>
            </a:r>
            <a:r>
              <a:rPr lang="en-US" sz="2800" dirty="0" smtClean="0">
                <a:solidFill>
                  <a:schemeClr val="accent1">
                    <a:satMod val="150000"/>
                  </a:schemeClr>
                </a:solidFill>
              </a:rPr>
              <a:t>(continued)</a:t>
            </a:r>
            <a:endParaRPr lang="en-US" sz="2800" dirty="0">
              <a:solidFill>
                <a:schemeClr val="accent1">
                  <a:satMod val="150000"/>
                </a:schemeClr>
              </a:solidFill>
            </a:endParaRPr>
          </a:p>
        </p:txBody>
      </p:sp>
      <p:sp>
        <p:nvSpPr>
          <p:cNvPr id="24579" name="Content Placeholder 2"/>
          <p:cNvSpPr>
            <a:spLocks noGrp="1"/>
          </p:cNvSpPr>
          <p:nvPr>
            <p:ph idx="1"/>
          </p:nvPr>
        </p:nvSpPr>
        <p:spPr/>
        <p:txBody>
          <a:bodyPr/>
          <a:lstStyle/>
          <a:p>
            <a:pPr marL="609600" indent="-609600" eaLnBrk="1" hangingPunct="1">
              <a:lnSpc>
                <a:spcPct val="80000"/>
              </a:lnSpc>
              <a:buFont typeface="Wingdings 2" pitchFamily="18" charset="2"/>
              <a:buNone/>
            </a:pPr>
            <a:r>
              <a:rPr lang="en-US" u="sng" smtClean="0"/>
              <a:t>Graft</a:t>
            </a:r>
          </a:p>
          <a:p>
            <a:pPr marL="609600" indent="-609600" eaLnBrk="1" hangingPunct="1">
              <a:lnSpc>
                <a:spcPct val="80000"/>
              </a:lnSpc>
              <a:buFont typeface="Wingdings 2" pitchFamily="18" charset="2"/>
              <a:buNone/>
            </a:pPr>
            <a:r>
              <a:rPr lang="en-US" smtClean="0"/>
              <a:t> Exploitation of one’s role by accepting bribes or protection money</a:t>
            </a:r>
          </a:p>
          <a:p>
            <a:pPr marL="609600" indent="-609600" algn="ctr" eaLnBrk="1" hangingPunct="1">
              <a:buFont typeface="Wingdings 2" pitchFamily="18" charset="2"/>
              <a:buNone/>
            </a:pPr>
            <a:endParaRPr lang="en-US" u="sng" smtClean="0"/>
          </a:p>
          <a:p>
            <a:pPr marL="609600" indent="-609600" eaLnBrk="1" hangingPunct="1">
              <a:buFont typeface="Wingdings 2" pitchFamily="18" charset="2"/>
              <a:buNone/>
            </a:pPr>
            <a:r>
              <a:rPr lang="en-US" u="sng" smtClean="0"/>
              <a:t>Excessive Force</a:t>
            </a:r>
            <a:endParaRPr lang="en-US" smtClean="0"/>
          </a:p>
          <a:p>
            <a:pPr marL="609600" indent="-609600" eaLnBrk="1" hangingPunct="1">
              <a:buFont typeface="Wingdings 2" pitchFamily="18" charset="2"/>
              <a:buNone/>
            </a:pPr>
            <a:r>
              <a:rPr lang="en-US" smtClean="0"/>
              <a:t> Occurs when an officer goes beyond what is necessary for arrest, or has no lawful reason to use force at all but does</a:t>
            </a:r>
          </a:p>
        </p:txBody>
      </p:sp>
      <p:sp>
        <p:nvSpPr>
          <p:cNvPr id="4" name="Slide Number Placeholder 3"/>
          <p:cNvSpPr>
            <a:spLocks noGrp="1"/>
          </p:cNvSpPr>
          <p:nvPr>
            <p:ph type="sldNum" sz="quarter" idx="12"/>
          </p:nvPr>
        </p:nvSpPr>
        <p:spPr/>
        <p:txBody>
          <a:bodyPr/>
          <a:lstStyle/>
          <a:p>
            <a:pPr>
              <a:defRPr/>
            </a:pPr>
            <a:fld id="{6D8D070F-391D-4B9E-9001-1085877D1A0E}"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lstStyle/>
          <a:p>
            <a:pPr eaLnBrk="1" fontAlgn="auto" hangingPunct="1">
              <a:spcAft>
                <a:spcPts val="0"/>
              </a:spcAft>
              <a:defRPr/>
            </a:pPr>
            <a:r>
              <a:rPr lang="en-US" dirty="0" smtClean="0">
                <a:solidFill>
                  <a:schemeClr val="accent1">
                    <a:satMod val="150000"/>
                  </a:schemeClr>
                </a:solidFill>
              </a:rPr>
              <a:t>Threats to Ethical Conduct </a:t>
            </a:r>
            <a:r>
              <a:rPr lang="en-US" sz="2800" dirty="0" smtClean="0">
                <a:solidFill>
                  <a:schemeClr val="accent1">
                    <a:satMod val="150000"/>
                  </a:schemeClr>
                </a:solidFill>
              </a:rPr>
              <a:t>(continued)</a:t>
            </a:r>
            <a:endParaRPr lang="en-US" dirty="0">
              <a:solidFill>
                <a:schemeClr val="accent1">
                  <a:satMod val="150000"/>
                </a:schemeClr>
              </a:solidFill>
            </a:endParaRPr>
          </a:p>
        </p:txBody>
      </p:sp>
      <p:sp>
        <p:nvSpPr>
          <p:cNvPr id="23555" name="Content Placeholder 2"/>
          <p:cNvSpPr>
            <a:spLocks noGrp="1"/>
          </p:cNvSpPr>
          <p:nvPr>
            <p:ph idx="1"/>
          </p:nvPr>
        </p:nvSpPr>
        <p:spPr/>
        <p:txBody>
          <a:bodyPr/>
          <a:lstStyle/>
          <a:p>
            <a:pPr marL="609600" indent="-609600" eaLnBrk="1" hangingPunct="1">
              <a:lnSpc>
                <a:spcPct val="80000"/>
              </a:lnSpc>
              <a:buFont typeface="Wingdings 2" pitchFamily="18" charset="2"/>
              <a:buNone/>
              <a:defRPr/>
            </a:pPr>
            <a:r>
              <a:rPr lang="en-US" u="sng" dirty="0" smtClean="0"/>
              <a:t>Racial Profiling</a:t>
            </a:r>
          </a:p>
          <a:p>
            <a:pPr eaLnBrk="1" hangingPunct="1">
              <a:buFont typeface="Wingdings 2" pitchFamily="18" charset="2"/>
              <a:buNone/>
              <a:defRPr/>
            </a:pPr>
            <a:r>
              <a:rPr lang="en-US" dirty="0" smtClean="0"/>
              <a:t>Stopping an individual based solely on racial characteristics</a:t>
            </a:r>
            <a:endParaRPr lang="en-US" i="1" dirty="0" smtClean="0"/>
          </a:p>
          <a:p>
            <a:pPr marL="609600" indent="-609600" eaLnBrk="1" hangingPunct="1">
              <a:lnSpc>
                <a:spcPct val="80000"/>
              </a:lnSpc>
              <a:buFont typeface="Wingdings 2" pitchFamily="18" charset="2"/>
              <a:buNone/>
              <a:defRPr/>
            </a:pPr>
            <a:endParaRPr lang="en-US" dirty="0" smtClean="0"/>
          </a:p>
          <a:p>
            <a:pPr marL="609600" indent="-609600" eaLnBrk="1" hangingPunct="1">
              <a:lnSpc>
                <a:spcPct val="80000"/>
              </a:lnSpc>
              <a:buFont typeface="Wingdings 2" pitchFamily="18" charset="2"/>
              <a:buNone/>
              <a:defRPr/>
            </a:pPr>
            <a:endParaRPr lang="en-US" dirty="0" smtClean="0"/>
          </a:p>
        </p:txBody>
      </p:sp>
      <p:sp>
        <p:nvSpPr>
          <p:cNvPr id="4" name="Slide Number Placeholder 3"/>
          <p:cNvSpPr>
            <a:spLocks noGrp="1"/>
          </p:cNvSpPr>
          <p:nvPr>
            <p:ph type="sldNum" sz="quarter" idx="12"/>
          </p:nvPr>
        </p:nvSpPr>
        <p:spPr/>
        <p:txBody>
          <a:bodyPr/>
          <a:lstStyle/>
          <a:p>
            <a:pPr>
              <a:defRPr/>
            </a:pPr>
            <a:fld id="{F8721A00-750B-43C1-8746-CE4AAF862901}"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Other Ethical Issues</a:t>
            </a:r>
            <a:endParaRPr lang="en-US" dirty="0">
              <a:solidFill>
                <a:schemeClr val="accent1">
                  <a:satMod val="150000"/>
                </a:schemeClr>
              </a:solidFill>
            </a:endParaRPr>
          </a:p>
        </p:txBody>
      </p:sp>
      <p:sp>
        <p:nvSpPr>
          <p:cNvPr id="23555" name="Content Placeholder 2"/>
          <p:cNvSpPr>
            <a:spLocks noGrp="1"/>
          </p:cNvSpPr>
          <p:nvPr>
            <p:ph idx="1"/>
          </p:nvPr>
        </p:nvSpPr>
        <p:spPr>
          <a:xfrm>
            <a:off x="457200" y="1752600"/>
            <a:ext cx="8229600" cy="4625975"/>
          </a:xfrm>
        </p:spPr>
        <p:txBody>
          <a:bodyPr/>
          <a:lstStyle/>
          <a:p>
            <a:pPr marL="438912" indent="-320040" eaLnBrk="1" fontAlgn="auto" hangingPunct="1">
              <a:spcBef>
                <a:spcPts val="0"/>
              </a:spcBef>
              <a:spcAft>
                <a:spcPts val="0"/>
              </a:spcAft>
              <a:buFont typeface="Wingdings 2" pitchFamily="18" charset="2"/>
              <a:buNone/>
              <a:defRPr/>
            </a:pPr>
            <a:r>
              <a:rPr lang="en-US" u="sng" dirty="0" smtClean="0"/>
              <a:t>Duty</a:t>
            </a:r>
            <a:endParaRPr lang="en-US" dirty="0" smtClean="0"/>
          </a:p>
          <a:p>
            <a:pPr marL="438912" indent="-320040" eaLnBrk="1" fontAlgn="auto" hangingPunct="1">
              <a:spcBef>
                <a:spcPts val="0"/>
              </a:spcBef>
              <a:spcAft>
                <a:spcPts val="0"/>
              </a:spcAft>
              <a:buFont typeface="Wingdings" pitchFamily="2" charset="2"/>
              <a:buChar char="Ø"/>
              <a:defRPr/>
            </a:pPr>
            <a:r>
              <a:rPr lang="en-US" dirty="0" smtClean="0"/>
              <a:t>The responsibilities attached to a specific role</a:t>
            </a:r>
          </a:p>
          <a:p>
            <a:pPr marL="438912" indent="-320040" eaLnBrk="1" fontAlgn="auto" hangingPunct="1">
              <a:spcBef>
                <a:spcPts val="0"/>
              </a:spcBef>
              <a:spcAft>
                <a:spcPts val="0"/>
              </a:spcAft>
              <a:buFont typeface="Wingdings" pitchFamily="2" charset="2"/>
              <a:buChar char="Ø"/>
              <a:defRPr/>
            </a:pPr>
            <a:endParaRPr lang="en-US" dirty="0" smtClean="0"/>
          </a:p>
          <a:p>
            <a:pPr marL="438912" indent="-320040" eaLnBrk="1" fontAlgn="auto" hangingPunct="1">
              <a:spcBef>
                <a:spcPts val="0"/>
              </a:spcBef>
              <a:spcAft>
                <a:spcPts val="0"/>
              </a:spcAft>
              <a:buFont typeface="Wingdings" pitchFamily="2" charset="2"/>
              <a:buChar char="Ø"/>
              <a:defRPr/>
            </a:pPr>
            <a:r>
              <a:rPr lang="en-US" dirty="0" smtClean="0"/>
              <a:t>It is important for officers to properly understand their role in society so citizen’s constitutional rights are not violated</a:t>
            </a:r>
          </a:p>
          <a:p>
            <a:pPr marL="438912" indent="-320040" eaLnBrk="1" fontAlgn="auto" hangingPunct="1">
              <a:spcBef>
                <a:spcPts val="0"/>
              </a:spcBef>
              <a:spcAft>
                <a:spcPts val="0"/>
              </a:spcAft>
              <a:buFont typeface="Wingdings 2" pitchFamily="18" charset="2"/>
              <a:buNone/>
              <a:defRPr/>
            </a:pPr>
            <a:endParaRPr lang="en-US" dirty="0" smtClean="0"/>
          </a:p>
          <a:p>
            <a:pPr marL="438912" indent="-320040" eaLnBrk="1" fontAlgn="auto" hangingPunct="1">
              <a:spcBef>
                <a:spcPts val="0"/>
              </a:spcBef>
              <a:spcAft>
                <a:spcPts val="0"/>
              </a:spcAft>
              <a:buFont typeface="Wingdings 2" pitchFamily="18" charset="2"/>
              <a:buNone/>
              <a:defRPr/>
            </a:pPr>
            <a:endParaRPr lang="en-US" dirty="0" smtClean="0"/>
          </a:p>
          <a:p>
            <a:pPr marL="438912" indent="-320040" eaLnBrk="1" fontAlgn="auto" hangingPunct="1">
              <a:spcBef>
                <a:spcPts val="0"/>
              </a:spcBef>
              <a:spcAft>
                <a:spcPts val="0"/>
              </a:spcAft>
              <a:buFont typeface="Wingdings 2" pitchFamily="18" charset="2"/>
              <a:buNone/>
              <a:defRPr/>
            </a:pPr>
            <a:endParaRPr lang="en-US" dirty="0" smtClean="0"/>
          </a:p>
          <a:p>
            <a:pPr marL="438912" indent="-320040" eaLnBrk="1" fontAlgn="auto" hangingPunct="1">
              <a:spcBef>
                <a:spcPts val="0"/>
              </a:spcBef>
              <a:spcAft>
                <a:spcPts val="0"/>
              </a:spcAft>
              <a:buFont typeface="Wingdings 2" pitchFamily="18" charset="2"/>
              <a:buNone/>
              <a:defRPr/>
            </a:pPr>
            <a:endParaRPr lang="en-US" dirty="0" smtClean="0"/>
          </a:p>
          <a:p>
            <a:pPr eaLnBrk="1" hangingPunct="1">
              <a:buFont typeface="Wingdings 2" pitchFamily="18" charset="2"/>
              <a:buNone/>
              <a:defRPr/>
            </a:pPr>
            <a:r>
              <a:rPr lang="en-US" dirty="0" smtClean="0"/>
              <a:t>	</a:t>
            </a:r>
          </a:p>
        </p:txBody>
      </p:sp>
      <p:sp>
        <p:nvSpPr>
          <p:cNvPr id="4" name="Slide Number Placeholder 3"/>
          <p:cNvSpPr>
            <a:spLocks noGrp="1"/>
          </p:cNvSpPr>
          <p:nvPr>
            <p:ph type="sldNum" sz="quarter" idx="12"/>
          </p:nvPr>
        </p:nvSpPr>
        <p:spPr/>
        <p:txBody>
          <a:bodyPr/>
          <a:lstStyle/>
          <a:p>
            <a:pPr>
              <a:defRPr/>
            </a:pPr>
            <a:fld id="{25544E81-5C86-44D8-81E4-687DA4262E38}"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Other Ethical Issues </a:t>
            </a:r>
            <a:r>
              <a:rPr lang="en-US" sz="3100" dirty="0" smtClean="0">
                <a:solidFill>
                  <a:schemeClr val="accent1">
                    <a:satMod val="150000"/>
                  </a:schemeClr>
                </a:solidFill>
              </a:rPr>
              <a:t>(continued)</a:t>
            </a:r>
            <a:endParaRPr lang="en-US" dirty="0">
              <a:solidFill>
                <a:schemeClr val="accent1">
                  <a:satMod val="150000"/>
                </a:schemeClr>
              </a:solidFill>
            </a:endParaRPr>
          </a:p>
        </p:txBody>
      </p:sp>
      <p:sp>
        <p:nvSpPr>
          <p:cNvPr id="23555" name="Content Placeholder 2"/>
          <p:cNvSpPr>
            <a:spLocks noGrp="1"/>
          </p:cNvSpPr>
          <p:nvPr>
            <p:ph idx="1"/>
          </p:nvPr>
        </p:nvSpPr>
        <p:spPr/>
        <p:txBody>
          <a:bodyPr/>
          <a:lstStyle/>
          <a:p>
            <a:pPr marL="438912" indent="-320040" eaLnBrk="1" fontAlgn="auto" hangingPunct="1">
              <a:spcBef>
                <a:spcPts val="0"/>
              </a:spcBef>
              <a:spcAft>
                <a:spcPts val="0"/>
              </a:spcAft>
              <a:buFont typeface="Wingdings 2" pitchFamily="18" charset="2"/>
              <a:buNone/>
              <a:defRPr/>
            </a:pPr>
            <a:r>
              <a:rPr lang="en-US" u="sng" dirty="0" smtClean="0"/>
              <a:t>Discretion </a:t>
            </a:r>
            <a:endParaRPr lang="en-US" dirty="0" smtClean="0"/>
          </a:p>
          <a:p>
            <a:pPr marL="438912" indent="-320040" eaLnBrk="1" fontAlgn="auto" hangingPunct="1">
              <a:spcBef>
                <a:spcPts val="0"/>
              </a:spcBef>
              <a:spcAft>
                <a:spcPts val="0"/>
              </a:spcAft>
              <a:buFont typeface="Wingdings 2" pitchFamily="18" charset="2"/>
              <a:buNone/>
              <a:defRPr/>
            </a:pPr>
            <a:r>
              <a:rPr lang="en-US" dirty="0" smtClean="0"/>
              <a:t>The option to choose between two or more courses of behavior</a:t>
            </a:r>
          </a:p>
          <a:p>
            <a:pPr marL="438912" indent="-320040" eaLnBrk="1" fontAlgn="auto" hangingPunct="1">
              <a:spcBef>
                <a:spcPts val="0"/>
              </a:spcBef>
              <a:spcAft>
                <a:spcPts val="0"/>
              </a:spcAft>
              <a:buFont typeface="Wingdings 2" pitchFamily="18" charset="2"/>
              <a:buNone/>
              <a:defRPr/>
            </a:pPr>
            <a:endParaRPr lang="en-US" dirty="0" smtClean="0"/>
          </a:p>
          <a:p>
            <a:pPr marL="438912" indent="-320040" eaLnBrk="1" fontAlgn="auto" hangingPunct="1">
              <a:spcBef>
                <a:spcPts val="0"/>
              </a:spcBef>
              <a:spcAft>
                <a:spcPts val="0"/>
              </a:spcAft>
              <a:buFont typeface="Wingdings 2" pitchFamily="18" charset="2"/>
              <a:buNone/>
              <a:defRPr/>
            </a:pPr>
            <a:r>
              <a:rPr lang="en-US" u="sng" dirty="0" smtClean="0"/>
              <a:t>Gratuities </a:t>
            </a:r>
            <a:endParaRPr lang="en-US" dirty="0" smtClean="0"/>
          </a:p>
          <a:p>
            <a:pPr marL="438912" indent="-320040" eaLnBrk="1" fontAlgn="auto" hangingPunct="1">
              <a:spcBef>
                <a:spcPts val="0"/>
              </a:spcBef>
              <a:spcAft>
                <a:spcPts val="0"/>
              </a:spcAft>
              <a:buFont typeface="Wingdings 2" pitchFamily="18" charset="2"/>
              <a:buNone/>
              <a:defRPr/>
            </a:pPr>
            <a:r>
              <a:rPr lang="en-US" dirty="0" smtClean="0"/>
              <a:t>Items of value given because of role or position, rather than because of a personal relationship</a:t>
            </a:r>
          </a:p>
          <a:p>
            <a:pPr marL="438912" indent="-320040" eaLnBrk="1" fontAlgn="auto" hangingPunct="1">
              <a:spcBef>
                <a:spcPts val="0"/>
              </a:spcBef>
              <a:spcAft>
                <a:spcPts val="0"/>
              </a:spcAft>
              <a:buFont typeface="Wingdings 2" pitchFamily="18" charset="2"/>
              <a:buNone/>
              <a:defRPr/>
            </a:pPr>
            <a:endParaRPr lang="en-US" dirty="0" smtClean="0"/>
          </a:p>
          <a:p>
            <a:pPr marL="438912" indent="-320040" eaLnBrk="1" fontAlgn="auto" hangingPunct="1">
              <a:spcBef>
                <a:spcPts val="0"/>
              </a:spcBef>
              <a:spcAft>
                <a:spcPts val="0"/>
              </a:spcAft>
              <a:buFont typeface="Wingdings 2" pitchFamily="18" charset="2"/>
              <a:buNone/>
              <a:defRPr/>
            </a:pPr>
            <a:endParaRPr lang="en-US" dirty="0" smtClean="0"/>
          </a:p>
          <a:p>
            <a:pPr marL="438912" indent="-320040" eaLnBrk="1" fontAlgn="auto" hangingPunct="1">
              <a:spcBef>
                <a:spcPts val="0"/>
              </a:spcBef>
              <a:spcAft>
                <a:spcPts val="0"/>
              </a:spcAft>
              <a:buFont typeface="Wingdings 2" pitchFamily="18" charset="2"/>
              <a:buNone/>
              <a:defRPr/>
            </a:pPr>
            <a:endParaRPr lang="en-US" dirty="0" smtClean="0"/>
          </a:p>
          <a:p>
            <a:pPr eaLnBrk="1" hangingPunct="1">
              <a:buFont typeface="Wingdings 2" pitchFamily="18" charset="2"/>
              <a:buNone/>
              <a:defRPr/>
            </a:pPr>
            <a:r>
              <a:rPr lang="en-US" dirty="0" smtClean="0"/>
              <a:t>	</a:t>
            </a:r>
          </a:p>
        </p:txBody>
      </p:sp>
      <p:sp>
        <p:nvSpPr>
          <p:cNvPr id="4" name="Slide Number Placeholder 3"/>
          <p:cNvSpPr>
            <a:spLocks noGrp="1"/>
          </p:cNvSpPr>
          <p:nvPr>
            <p:ph type="sldNum" sz="quarter" idx="12"/>
          </p:nvPr>
        </p:nvSpPr>
        <p:spPr/>
        <p:txBody>
          <a:bodyPr/>
          <a:lstStyle/>
          <a:p>
            <a:pPr>
              <a:defRPr/>
            </a:pPr>
            <a:fld id="{936DCC64-CB40-4C93-A2B7-A8EAA16B9FF8}"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39F9A9EF-1E0E-4C26-B15D-897072842F34}" type="slidenum">
              <a:rPr lang="en-US" smtClean="0"/>
              <a:pPr>
                <a:defRPr/>
              </a:pPr>
              <a:t>2</a:t>
            </a:fld>
            <a:endParaRPr lang="en-US"/>
          </a:p>
        </p:txBody>
      </p:sp>
      <p:sp>
        <p:nvSpPr>
          <p:cNvPr id="6" name="Content Placeholder 2"/>
          <p:cNvSpPr>
            <a:spLocks noGrp="1"/>
          </p:cNvSpPr>
          <p:nvPr>
            <p:ph idx="1"/>
          </p:nvPr>
        </p:nvSpPr>
        <p:spPr/>
        <p:txBody>
          <a:bodyPr/>
          <a:lstStyle/>
          <a:p>
            <a:pPr marL="0" indent="0">
              <a:lnSpc>
                <a:spcPct val="80000"/>
              </a:lnSpc>
              <a:buSzPct val="85000"/>
              <a:buFontTx/>
              <a:buNone/>
              <a:defRPr/>
            </a:pPr>
            <a:r>
              <a:rPr lang="en-US" sz="1500" b="1" dirty="0"/>
              <a:t>Copyright and Terms of Service</a:t>
            </a:r>
          </a:p>
          <a:p>
            <a:pPr marL="274320" indent="-274320">
              <a:lnSpc>
                <a:spcPct val="80000"/>
              </a:lnSpc>
              <a:buSzPct val="85000"/>
              <a:defRPr/>
            </a:pPr>
            <a:endParaRPr lang="en-US" sz="1500" dirty="0"/>
          </a:p>
          <a:p>
            <a:pPr marL="0" indent="0">
              <a:lnSpc>
                <a:spcPct val="80000"/>
              </a:lnSpc>
              <a:buSzPct val="85000"/>
              <a:buFontTx/>
              <a:buNone/>
              <a:defRPr/>
            </a:pPr>
            <a:r>
              <a:rPr lang="en-US" sz="1500" dirty="0"/>
              <a:t>Copyright © Texas Education Agency, 2011. These materials are copyrighted © and trademarked ™ as the property of the Texas Education Agency (TEA) and may not be reproduced without the express written permission of TEA, except under the following conditions:</a:t>
            </a:r>
          </a:p>
          <a:p>
            <a:pPr eaLnBrk="1" fontAlgn="auto" hangingPunct="1">
              <a:lnSpc>
                <a:spcPct val="80000"/>
              </a:lnSpc>
              <a:spcAft>
                <a:spcPts val="0"/>
              </a:spcAft>
              <a:buSzPct val="85000"/>
              <a:buFontTx/>
              <a:buNone/>
              <a:defRPr/>
            </a:pPr>
            <a:endParaRPr lang="en-US" sz="1500" dirty="0"/>
          </a:p>
          <a:p>
            <a:pPr marL="274320" indent="-274320" eaLnBrk="1" fontAlgn="auto" hangingPunct="1">
              <a:lnSpc>
                <a:spcPct val="80000"/>
              </a:lnSpc>
              <a:spcAft>
                <a:spcPts val="600"/>
              </a:spcAft>
              <a:buSzPct val="85000"/>
              <a:buFontTx/>
              <a:buNone/>
              <a:defRPr/>
            </a:pPr>
            <a:r>
              <a:rPr lang="en-US" sz="1500" dirty="0"/>
              <a:t>1)  Texas public school districts, charter schools, and Education Service Centers may reproduce and use copies of the Materials and Related Materials for the districts’ and schools’ educational use without obtaining permission from TEA.</a:t>
            </a:r>
          </a:p>
          <a:p>
            <a:pPr marL="274320" indent="-274320" eaLnBrk="1" fontAlgn="auto" hangingPunct="1">
              <a:lnSpc>
                <a:spcPct val="80000"/>
              </a:lnSpc>
              <a:spcAft>
                <a:spcPts val="600"/>
              </a:spcAft>
              <a:buSzPct val="85000"/>
              <a:buFontTx/>
              <a:buNone/>
              <a:defRPr/>
            </a:pPr>
            <a:r>
              <a:rPr lang="en-US" sz="1500" dirty="0"/>
              <a:t>2)  Residents of the state of Texas may reproduce and use copies of the Materials and Related Materials for individual personal use only, without obtaining written permission of TEA.</a:t>
            </a:r>
          </a:p>
          <a:p>
            <a:pPr marL="274320" indent="-274320" eaLnBrk="1" fontAlgn="auto" hangingPunct="1">
              <a:lnSpc>
                <a:spcPct val="80000"/>
              </a:lnSpc>
              <a:spcAft>
                <a:spcPts val="600"/>
              </a:spcAft>
              <a:buSzPct val="85000"/>
              <a:buFontTx/>
              <a:buNone/>
              <a:defRPr/>
            </a:pPr>
            <a:r>
              <a:rPr lang="en-US" sz="1500" dirty="0"/>
              <a:t>3)  Any portion reproduced must be reproduced in its entirety and remain unedited, unaltered and unchanged in any way.</a:t>
            </a:r>
          </a:p>
          <a:p>
            <a:pPr marL="274320" indent="-274320" eaLnBrk="1" fontAlgn="auto" hangingPunct="1">
              <a:lnSpc>
                <a:spcPct val="80000"/>
              </a:lnSpc>
              <a:spcAft>
                <a:spcPts val="0"/>
              </a:spcAft>
              <a:buSzPct val="85000"/>
              <a:buFontTx/>
              <a:buNone/>
              <a:defRPr/>
            </a:pPr>
            <a:r>
              <a:rPr lang="en-US" sz="1500" dirty="0"/>
              <a:t>4)  No monetary charge can be made for the reproduced materials or any document containing them; however, a reasonable charge to cover only the cost of reproduction and distribution may be charged.</a:t>
            </a:r>
          </a:p>
          <a:p>
            <a:pPr marL="274320" indent="-274320" eaLnBrk="1" fontAlgn="auto" hangingPunct="1">
              <a:lnSpc>
                <a:spcPct val="80000"/>
              </a:lnSpc>
              <a:spcAft>
                <a:spcPts val="0"/>
              </a:spcAft>
              <a:buSzPct val="85000"/>
              <a:buFontTx/>
              <a:buNone/>
              <a:defRPr/>
            </a:pPr>
            <a:endParaRPr lang="en-US" sz="1500" dirty="0"/>
          </a:p>
          <a:p>
            <a:pPr marL="0" indent="0" eaLnBrk="1" fontAlgn="auto" hangingPunct="1">
              <a:lnSpc>
                <a:spcPct val="80000"/>
              </a:lnSpc>
              <a:spcAft>
                <a:spcPts val="0"/>
              </a:spcAft>
              <a:buSzPct val="85000"/>
              <a:buFontTx/>
              <a:buNone/>
              <a:defRPr/>
            </a:pPr>
            <a:r>
              <a:rPr lang="en-US" sz="1500" dirty="0"/>
              <a:t>Private entities or persons located in Texas that are </a:t>
            </a:r>
            <a:r>
              <a:rPr lang="en-US" sz="1500" b="1" dirty="0"/>
              <a:t>not</a:t>
            </a:r>
            <a:r>
              <a:rPr lang="en-US" sz="1500" dirty="0"/>
              <a:t> Texas public school districts, Texas Education Service Centers, or Texas charter schools or any entity, whether public or private, educational or non-educational, located </a:t>
            </a:r>
            <a:r>
              <a:rPr lang="en-US" sz="1500" b="1" dirty="0"/>
              <a:t>outside the state of Texas</a:t>
            </a:r>
            <a:r>
              <a:rPr lang="en-US" sz="1500" dirty="0"/>
              <a:t> </a:t>
            </a:r>
            <a:r>
              <a:rPr lang="en-US" sz="1500" i="1" dirty="0"/>
              <a:t>MUST</a:t>
            </a:r>
            <a:r>
              <a:rPr lang="en-US" sz="1500" dirty="0"/>
              <a:t> obtain written approval from TEA and will be required to enter into a license agreement that may involve the payment of a licensing fee or a royalty.</a:t>
            </a:r>
          </a:p>
          <a:p>
            <a:pPr marL="274320" indent="-274320" eaLnBrk="1" fontAlgn="auto" hangingPunct="1">
              <a:lnSpc>
                <a:spcPct val="80000"/>
              </a:lnSpc>
              <a:spcAft>
                <a:spcPts val="0"/>
              </a:spcAft>
              <a:buSzPct val="85000"/>
              <a:buFontTx/>
              <a:buNone/>
              <a:defRPr/>
            </a:pPr>
            <a:endParaRPr lang="en-US" sz="1500" dirty="0"/>
          </a:p>
          <a:p>
            <a:pPr marL="0" indent="0">
              <a:buFontTx/>
              <a:buNone/>
              <a:defRPr/>
            </a:pPr>
            <a:r>
              <a:rPr lang="en-US" sz="1500" dirty="0"/>
              <a:t>Contact </a:t>
            </a:r>
            <a:r>
              <a:rPr lang="en-US" sz="1500" b="1" dirty="0">
                <a:hlinkClick r:id="rId2" tooltip="copyrights@tea.state.tx.us"/>
              </a:rPr>
              <a:t>TEA Copyrights</a:t>
            </a:r>
            <a:r>
              <a:rPr lang="en-US" sz="1500" dirty="0"/>
              <a:t> with any questions you may have.</a:t>
            </a:r>
          </a:p>
          <a:p>
            <a:pPr>
              <a:defRPr/>
            </a:pP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Other Ethical Issues </a:t>
            </a:r>
            <a:r>
              <a:rPr lang="en-US" sz="3100" dirty="0" smtClean="0">
                <a:solidFill>
                  <a:schemeClr val="accent1">
                    <a:satMod val="150000"/>
                  </a:schemeClr>
                </a:solidFill>
              </a:rPr>
              <a:t>(continued)</a:t>
            </a:r>
            <a:endParaRPr lang="en-US" dirty="0">
              <a:solidFill>
                <a:schemeClr val="accent1">
                  <a:satMod val="150000"/>
                </a:schemeClr>
              </a:solidFill>
            </a:endParaRPr>
          </a:p>
        </p:txBody>
      </p:sp>
      <p:sp>
        <p:nvSpPr>
          <p:cNvPr id="23555" name="Content Placeholder 2"/>
          <p:cNvSpPr>
            <a:spLocks noGrp="1"/>
          </p:cNvSpPr>
          <p:nvPr>
            <p:ph idx="1"/>
          </p:nvPr>
        </p:nvSpPr>
        <p:spPr/>
        <p:txBody>
          <a:bodyPr/>
          <a:lstStyle/>
          <a:p>
            <a:pPr marL="438912" indent="-320040" eaLnBrk="1" fontAlgn="auto" hangingPunct="1">
              <a:spcBef>
                <a:spcPts val="0"/>
              </a:spcBef>
              <a:spcAft>
                <a:spcPts val="0"/>
              </a:spcAft>
              <a:buFont typeface="Wingdings 2" pitchFamily="18" charset="2"/>
              <a:buNone/>
              <a:defRPr/>
            </a:pPr>
            <a:r>
              <a:rPr lang="en-US" u="sng" dirty="0" smtClean="0"/>
              <a:t>Police Subculture </a:t>
            </a:r>
          </a:p>
          <a:p>
            <a:pPr marL="438912" indent="-320040" eaLnBrk="1" fontAlgn="auto" hangingPunct="1">
              <a:spcBef>
                <a:spcPts val="0"/>
              </a:spcBef>
              <a:spcAft>
                <a:spcPts val="0"/>
              </a:spcAft>
              <a:buFont typeface="Wingdings" pitchFamily="2" charset="2"/>
              <a:buChar char="Ø"/>
              <a:defRPr/>
            </a:pPr>
            <a:r>
              <a:rPr lang="en-US" dirty="0" smtClean="0"/>
              <a:t>An unofficial fraternity of police officers that promotes an “us versus them” mentality because they</a:t>
            </a:r>
          </a:p>
          <a:p>
            <a:pPr marL="901700" lvl="1" indent="-609600" eaLnBrk="1" hangingPunct="1">
              <a:buFont typeface="Wingdings" pitchFamily="2" charset="2"/>
              <a:buChar char="Ø"/>
              <a:defRPr/>
            </a:pPr>
            <a:r>
              <a:rPr lang="en-US" dirty="0" smtClean="0"/>
              <a:t>Typically form a homogenous social group</a:t>
            </a:r>
          </a:p>
          <a:p>
            <a:pPr marL="901700" lvl="1" indent="-609600" eaLnBrk="1" hangingPunct="1">
              <a:buFont typeface="Wingdings" pitchFamily="2" charset="2"/>
              <a:buChar char="Ø"/>
              <a:defRPr/>
            </a:pPr>
            <a:r>
              <a:rPr lang="en-US" dirty="0" smtClean="0"/>
              <a:t>Have a uniquely stressful work environment</a:t>
            </a:r>
          </a:p>
          <a:p>
            <a:pPr marL="901700" lvl="1" indent="-609600" eaLnBrk="1" hangingPunct="1">
              <a:buFont typeface="Wingdings" pitchFamily="2" charset="2"/>
              <a:buChar char="Ø"/>
              <a:defRPr/>
            </a:pPr>
            <a:r>
              <a:rPr lang="en-US" dirty="0" smtClean="0"/>
              <a:t>Participate in a basically closed social system</a:t>
            </a:r>
          </a:p>
          <a:p>
            <a:pPr marL="438912" indent="-320040" eaLnBrk="1" fontAlgn="auto" hangingPunct="1">
              <a:spcBef>
                <a:spcPts val="0"/>
              </a:spcBef>
              <a:spcAft>
                <a:spcPts val="0"/>
              </a:spcAft>
              <a:buFont typeface="Wingdings 2" pitchFamily="18" charset="2"/>
              <a:buNone/>
              <a:defRPr/>
            </a:pPr>
            <a:endParaRPr lang="en-US" dirty="0" smtClean="0"/>
          </a:p>
          <a:p>
            <a:pPr marL="438912" indent="-320040" eaLnBrk="1" fontAlgn="auto" hangingPunct="1">
              <a:spcBef>
                <a:spcPts val="0"/>
              </a:spcBef>
              <a:spcAft>
                <a:spcPts val="0"/>
              </a:spcAft>
              <a:buFont typeface="Wingdings 2" pitchFamily="18" charset="2"/>
              <a:buNone/>
              <a:defRPr/>
            </a:pPr>
            <a:endParaRPr lang="en-US" dirty="0" smtClean="0"/>
          </a:p>
          <a:p>
            <a:pPr marL="438912" indent="-320040" eaLnBrk="1" fontAlgn="auto" hangingPunct="1">
              <a:spcBef>
                <a:spcPts val="0"/>
              </a:spcBef>
              <a:spcAft>
                <a:spcPts val="0"/>
              </a:spcAft>
              <a:buFont typeface="Wingdings 2" pitchFamily="18" charset="2"/>
              <a:buNone/>
              <a:defRPr/>
            </a:pPr>
            <a:endParaRPr lang="en-US" dirty="0" smtClean="0"/>
          </a:p>
          <a:p>
            <a:pPr eaLnBrk="1" hangingPunct="1">
              <a:buFont typeface="Wingdings 2" pitchFamily="18" charset="2"/>
              <a:buNone/>
              <a:defRPr/>
            </a:pPr>
            <a:r>
              <a:rPr lang="en-US" dirty="0" smtClean="0"/>
              <a:t>	</a:t>
            </a:r>
          </a:p>
        </p:txBody>
      </p:sp>
      <p:sp>
        <p:nvSpPr>
          <p:cNvPr id="4" name="Slide Number Placeholder 3"/>
          <p:cNvSpPr>
            <a:spLocks noGrp="1"/>
          </p:cNvSpPr>
          <p:nvPr>
            <p:ph type="sldNum" sz="quarter" idx="12"/>
          </p:nvPr>
        </p:nvSpPr>
        <p:spPr/>
        <p:txBody>
          <a:bodyPr/>
          <a:lstStyle/>
          <a:p>
            <a:pPr>
              <a:defRPr/>
            </a:pPr>
            <a:fld id="{46130405-7DA3-4162-828B-FE88810ECDA1}"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Other Ethical Issues </a:t>
            </a:r>
            <a:r>
              <a:rPr lang="en-US" sz="3100" dirty="0" smtClean="0">
                <a:solidFill>
                  <a:schemeClr val="accent1">
                    <a:satMod val="150000"/>
                  </a:schemeClr>
                </a:solidFill>
              </a:rPr>
              <a:t>(continued)</a:t>
            </a:r>
            <a:endParaRPr lang="en-US" dirty="0">
              <a:solidFill>
                <a:schemeClr val="accent1">
                  <a:satMod val="150000"/>
                </a:schemeClr>
              </a:solidFill>
            </a:endParaRPr>
          </a:p>
        </p:txBody>
      </p:sp>
      <p:sp>
        <p:nvSpPr>
          <p:cNvPr id="23555" name="Content Placeholder 2"/>
          <p:cNvSpPr>
            <a:spLocks noGrp="1"/>
          </p:cNvSpPr>
          <p:nvPr>
            <p:ph idx="1"/>
          </p:nvPr>
        </p:nvSpPr>
        <p:spPr/>
        <p:txBody>
          <a:bodyPr/>
          <a:lstStyle/>
          <a:p>
            <a:pPr marL="438912" indent="-320040" eaLnBrk="1" fontAlgn="auto" hangingPunct="1">
              <a:spcBef>
                <a:spcPts val="0"/>
              </a:spcBef>
              <a:spcAft>
                <a:spcPts val="0"/>
              </a:spcAft>
              <a:buFont typeface="Wingdings 2" pitchFamily="18" charset="2"/>
              <a:buNone/>
              <a:defRPr/>
            </a:pPr>
            <a:r>
              <a:rPr lang="en-US" u="sng" dirty="0" smtClean="0"/>
              <a:t>Characteristics of Police Subculture</a:t>
            </a:r>
          </a:p>
          <a:p>
            <a:pPr marL="609600" indent="-609600" eaLnBrk="1" hangingPunct="1">
              <a:buFont typeface="Wingdings" pitchFamily="2" charset="2"/>
              <a:buChar char="Ø"/>
              <a:defRPr/>
            </a:pPr>
            <a:r>
              <a:rPr lang="en-US" dirty="0" smtClean="0"/>
              <a:t>Cynical</a:t>
            </a:r>
          </a:p>
          <a:p>
            <a:pPr marL="609600" indent="-609600" eaLnBrk="1" hangingPunct="1">
              <a:buFont typeface="Wingdings" pitchFamily="2" charset="2"/>
              <a:buChar char="Ø"/>
              <a:defRPr/>
            </a:pPr>
            <a:r>
              <a:rPr lang="en-US" dirty="0" smtClean="0"/>
              <a:t>Isolated, alienated</a:t>
            </a:r>
          </a:p>
          <a:p>
            <a:pPr marL="609600" indent="-609600" eaLnBrk="1" hangingPunct="1">
              <a:buFont typeface="Wingdings" pitchFamily="2" charset="2"/>
              <a:buChar char="Ø"/>
              <a:defRPr/>
            </a:pPr>
            <a:r>
              <a:rPr lang="en-US" dirty="0" smtClean="0"/>
              <a:t>Defensive, distrustful</a:t>
            </a:r>
          </a:p>
          <a:p>
            <a:pPr marL="609600" indent="-609600" eaLnBrk="1" hangingPunct="1">
              <a:buFont typeface="Wingdings" pitchFamily="2" charset="2"/>
              <a:buChar char="Ø"/>
              <a:defRPr/>
            </a:pPr>
            <a:r>
              <a:rPr lang="en-US" dirty="0" smtClean="0"/>
              <a:t>Authoritarian, dogmatic</a:t>
            </a:r>
          </a:p>
          <a:p>
            <a:pPr marL="609600" indent="-609600" eaLnBrk="1" hangingPunct="1">
              <a:buFont typeface="Wingdings" pitchFamily="2" charset="2"/>
              <a:buChar char="Ø"/>
              <a:defRPr/>
            </a:pPr>
            <a:r>
              <a:rPr lang="en-US" dirty="0" smtClean="0"/>
              <a:t>More conservative than the general public</a:t>
            </a:r>
          </a:p>
          <a:p>
            <a:pPr marL="609600" indent="-609600" eaLnBrk="1" hangingPunct="1">
              <a:buFont typeface="Wingdings" pitchFamily="2" charset="2"/>
              <a:buChar char="Ø"/>
              <a:defRPr/>
            </a:pPr>
            <a:r>
              <a:rPr lang="en-US" dirty="0" smtClean="0"/>
              <a:t>Value equality less than the general public</a:t>
            </a:r>
          </a:p>
          <a:p>
            <a:pPr marL="609600" indent="-609600" eaLnBrk="1" hangingPunct="1">
              <a:buFont typeface="Wingdings" pitchFamily="2" charset="2"/>
              <a:buChar char="Ø"/>
              <a:defRPr/>
            </a:pPr>
            <a:r>
              <a:rPr lang="en-US" dirty="0" smtClean="0"/>
              <a:t>Value obedience over independence</a:t>
            </a:r>
          </a:p>
          <a:p>
            <a:pPr marL="438912" indent="-320040" eaLnBrk="1" fontAlgn="auto" hangingPunct="1">
              <a:spcBef>
                <a:spcPts val="0"/>
              </a:spcBef>
              <a:spcAft>
                <a:spcPts val="0"/>
              </a:spcAft>
              <a:buFont typeface="Wingdings 2" pitchFamily="18" charset="2"/>
              <a:buNone/>
              <a:defRPr/>
            </a:pPr>
            <a:endParaRPr lang="en-US" dirty="0" smtClean="0"/>
          </a:p>
          <a:p>
            <a:pPr marL="438912" indent="-320040" eaLnBrk="1" fontAlgn="auto" hangingPunct="1">
              <a:spcBef>
                <a:spcPts val="0"/>
              </a:spcBef>
              <a:spcAft>
                <a:spcPts val="0"/>
              </a:spcAft>
              <a:buFont typeface="Wingdings 2" pitchFamily="18" charset="2"/>
              <a:buNone/>
              <a:defRPr/>
            </a:pPr>
            <a:endParaRPr lang="en-US" dirty="0" smtClean="0"/>
          </a:p>
          <a:p>
            <a:pPr marL="438912" indent="-320040" eaLnBrk="1" fontAlgn="auto" hangingPunct="1">
              <a:spcBef>
                <a:spcPts val="0"/>
              </a:spcBef>
              <a:spcAft>
                <a:spcPts val="0"/>
              </a:spcAft>
              <a:buFont typeface="Wingdings 2" pitchFamily="18" charset="2"/>
              <a:buNone/>
              <a:defRPr/>
            </a:pPr>
            <a:endParaRPr lang="en-US" dirty="0" smtClean="0"/>
          </a:p>
          <a:p>
            <a:pPr marL="438912" indent="-320040" eaLnBrk="1" fontAlgn="auto" hangingPunct="1">
              <a:spcBef>
                <a:spcPts val="0"/>
              </a:spcBef>
              <a:spcAft>
                <a:spcPts val="0"/>
              </a:spcAft>
              <a:buFont typeface="Wingdings 2" pitchFamily="18" charset="2"/>
              <a:buNone/>
              <a:defRPr/>
            </a:pPr>
            <a:endParaRPr lang="en-US" dirty="0" smtClean="0"/>
          </a:p>
          <a:p>
            <a:pPr eaLnBrk="1" hangingPunct="1">
              <a:buFont typeface="Wingdings 2" pitchFamily="18" charset="2"/>
              <a:buNone/>
              <a:defRPr/>
            </a:pPr>
            <a:r>
              <a:rPr lang="en-US" dirty="0" smtClean="0"/>
              <a:t>	</a:t>
            </a:r>
          </a:p>
        </p:txBody>
      </p:sp>
      <p:sp>
        <p:nvSpPr>
          <p:cNvPr id="4" name="Slide Number Placeholder 3"/>
          <p:cNvSpPr>
            <a:spLocks noGrp="1"/>
          </p:cNvSpPr>
          <p:nvPr>
            <p:ph type="sldNum" sz="quarter" idx="12"/>
          </p:nvPr>
        </p:nvSpPr>
        <p:spPr/>
        <p:txBody>
          <a:bodyPr/>
          <a:lstStyle/>
          <a:p>
            <a:pPr>
              <a:defRPr/>
            </a:pPr>
            <a:fld id="{8348DAB1-454F-4D98-B686-18B468BC9095}"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Types of Corrupt Officers</a:t>
            </a:r>
            <a:endParaRPr lang="en-US" dirty="0"/>
          </a:p>
        </p:txBody>
      </p:sp>
      <p:sp>
        <p:nvSpPr>
          <p:cNvPr id="30723" name="Content Placeholder 2"/>
          <p:cNvSpPr>
            <a:spLocks noGrp="1"/>
          </p:cNvSpPr>
          <p:nvPr>
            <p:ph idx="1"/>
          </p:nvPr>
        </p:nvSpPr>
        <p:spPr/>
        <p:txBody>
          <a:bodyPr/>
          <a:lstStyle/>
          <a:p>
            <a:pPr marL="609600" indent="-609600" eaLnBrk="1" hangingPunct="1">
              <a:buFont typeface="Wingdings 2" pitchFamily="18" charset="2"/>
              <a:buNone/>
            </a:pPr>
            <a:r>
              <a:rPr lang="en-US" sz="3600" u="sng" smtClean="0"/>
              <a:t>Grass eaters</a:t>
            </a:r>
            <a:r>
              <a:rPr lang="en-US" smtClean="0"/>
              <a:t>   </a:t>
            </a:r>
          </a:p>
          <a:p>
            <a:pPr marL="609600" indent="-609600" eaLnBrk="1" hangingPunct="1">
              <a:buFont typeface="Wingdings" pitchFamily="2" charset="2"/>
              <a:buChar char="Ø"/>
            </a:pPr>
            <a:r>
              <a:rPr lang="en-US" smtClean="0"/>
              <a:t>Passively corrupt</a:t>
            </a:r>
          </a:p>
          <a:p>
            <a:pPr marL="609600" indent="-609600" eaLnBrk="1" hangingPunct="1">
              <a:buFont typeface="Wingdings" pitchFamily="2" charset="2"/>
              <a:buChar char="Ø"/>
            </a:pPr>
            <a:r>
              <a:rPr lang="en-US" smtClean="0"/>
              <a:t>Opportunistic ethical violations</a:t>
            </a:r>
          </a:p>
          <a:p>
            <a:pPr marL="609600" indent="-609600" eaLnBrk="1" hangingPunct="1">
              <a:buFont typeface="Wingdings" pitchFamily="2" charset="2"/>
              <a:buChar char="Ø"/>
            </a:pPr>
            <a:r>
              <a:rPr lang="en-US" smtClean="0"/>
              <a:t>Take bribes and gratuities</a:t>
            </a:r>
          </a:p>
          <a:p>
            <a:pPr marL="609600" indent="-609600" eaLnBrk="1" hangingPunct="1">
              <a:buFont typeface="Wingdings" pitchFamily="2" charset="2"/>
              <a:buChar char="Ø"/>
            </a:pPr>
            <a:r>
              <a:rPr lang="en-US" smtClean="0"/>
              <a:t>Accept unsolicited protection money</a:t>
            </a:r>
          </a:p>
          <a:p>
            <a:pPr marL="609600" indent="-609600" eaLnBrk="1" hangingPunct="1"/>
            <a:endParaRPr lang="en-US" sz="2000" b="1" smtClean="0"/>
          </a:p>
        </p:txBody>
      </p:sp>
      <p:sp>
        <p:nvSpPr>
          <p:cNvPr id="4" name="Slide Number Placeholder 3"/>
          <p:cNvSpPr>
            <a:spLocks noGrp="1"/>
          </p:cNvSpPr>
          <p:nvPr>
            <p:ph type="sldNum" sz="quarter" idx="12"/>
          </p:nvPr>
        </p:nvSpPr>
        <p:spPr/>
        <p:txBody>
          <a:bodyPr/>
          <a:lstStyle/>
          <a:p>
            <a:pPr>
              <a:defRPr/>
            </a:pPr>
            <a:fld id="{CC3DBB7D-0F18-43BB-AB1F-7B158BEFA3AE}"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lstStyle/>
          <a:p>
            <a:pPr eaLnBrk="1" hangingPunct="1">
              <a:defRPr/>
            </a:pPr>
            <a:r>
              <a:rPr lang="en-US" dirty="0" smtClean="0"/>
              <a:t>Types of Corrupt Officers </a:t>
            </a:r>
            <a:r>
              <a:rPr lang="en-US" sz="3100" dirty="0" smtClean="0">
                <a:solidFill>
                  <a:schemeClr val="accent1">
                    <a:satMod val="150000"/>
                  </a:schemeClr>
                </a:solidFill>
              </a:rPr>
              <a:t>(continued)</a:t>
            </a:r>
            <a:endParaRPr lang="en-US" dirty="0"/>
          </a:p>
        </p:txBody>
      </p:sp>
      <p:sp>
        <p:nvSpPr>
          <p:cNvPr id="3" name="Content Placeholder 2"/>
          <p:cNvSpPr>
            <a:spLocks noGrp="1"/>
          </p:cNvSpPr>
          <p:nvPr>
            <p:ph idx="1"/>
          </p:nvPr>
        </p:nvSpPr>
        <p:spPr/>
        <p:txBody>
          <a:bodyPr/>
          <a:lstStyle/>
          <a:p>
            <a:pPr marL="609600" indent="-609600" eaLnBrk="1" hangingPunct="1">
              <a:buFont typeface="Wingdings 2" pitchFamily="18" charset="2"/>
              <a:buNone/>
              <a:defRPr/>
            </a:pPr>
            <a:r>
              <a:rPr lang="en-US" sz="3600" u="sng" dirty="0" smtClean="0"/>
              <a:t>Meat eaters </a:t>
            </a:r>
            <a:endParaRPr lang="en-US" dirty="0" smtClean="0"/>
          </a:p>
          <a:p>
            <a:pPr marL="609600" indent="-609600" eaLnBrk="1" hangingPunct="1">
              <a:buFont typeface="Wingdings" pitchFamily="2" charset="2"/>
              <a:buChar char="Ø"/>
              <a:defRPr/>
            </a:pPr>
            <a:r>
              <a:rPr lang="en-US" dirty="0" smtClean="0"/>
              <a:t>Actively corrupt</a:t>
            </a:r>
          </a:p>
          <a:p>
            <a:pPr marL="609600" indent="-609600" eaLnBrk="1" hangingPunct="1">
              <a:buFont typeface="Wingdings" pitchFamily="2" charset="2"/>
              <a:buChar char="Ø"/>
              <a:defRPr/>
            </a:pPr>
            <a:r>
              <a:rPr lang="en-US" dirty="0" smtClean="0"/>
              <a:t>Regular ethical violations</a:t>
            </a:r>
          </a:p>
          <a:p>
            <a:pPr marL="609600" indent="-609600" eaLnBrk="1" hangingPunct="1">
              <a:buFont typeface="Wingdings" pitchFamily="2" charset="2"/>
              <a:buChar char="Ø"/>
              <a:defRPr/>
            </a:pPr>
            <a:r>
              <a:rPr lang="en-US" dirty="0" smtClean="0"/>
              <a:t>Participate in shakedowns</a:t>
            </a:r>
          </a:p>
          <a:p>
            <a:pPr marL="609600" indent="-609600" eaLnBrk="1" hangingPunct="1">
              <a:buFont typeface="Wingdings" pitchFamily="2" charset="2"/>
              <a:buChar char="Ø"/>
              <a:defRPr/>
            </a:pPr>
            <a:r>
              <a:rPr lang="en-US" dirty="0" smtClean="0"/>
              <a:t>Rob drug dealers</a:t>
            </a:r>
          </a:p>
          <a:p>
            <a:pPr marL="609600" indent="-609600" eaLnBrk="1" hangingPunct="1">
              <a:buFont typeface="Wingdings" pitchFamily="2" charset="2"/>
              <a:buChar char="Ø"/>
              <a:defRPr/>
            </a:pPr>
            <a:r>
              <a:rPr lang="en-US" dirty="0" smtClean="0"/>
              <a:t>“Shop" at burglary scenes</a:t>
            </a:r>
          </a:p>
          <a:p>
            <a:pPr marL="609600" indent="-609600" eaLnBrk="1" hangingPunct="1">
              <a:buFont typeface="Wingdings" pitchFamily="2" charset="2"/>
              <a:buChar char="Ø"/>
              <a:defRPr/>
            </a:pPr>
            <a:r>
              <a:rPr lang="en-US" dirty="0" smtClean="0"/>
              <a:t>Engage in criminal activities</a:t>
            </a:r>
          </a:p>
          <a:p>
            <a:pPr eaLnBrk="1" hangingPunct="1">
              <a:defRPr/>
            </a:pPr>
            <a:endParaRPr lang="en-US" dirty="0"/>
          </a:p>
        </p:txBody>
      </p:sp>
      <p:sp>
        <p:nvSpPr>
          <p:cNvPr id="4" name="Slide Number Placeholder 3"/>
          <p:cNvSpPr>
            <a:spLocks noGrp="1"/>
          </p:cNvSpPr>
          <p:nvPr>
            <p:ph type="sldNum" sz="quarter" idx="12"/>
          </p:nvPr>
        </p:nvSpPr>
        <p:spPr/>
        <p:txBody>
          <a:bodyPr/>
          <a:lstStyle/>
          <a:p>
            <a:pPr>
              <a:defRPr/>
            </a:pPr>
            <a:fld id="{96B93369-D717-4845-847E-261E9FEC983A}"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Police Discipline</a:t>
            </a:r>
            <a:endParaRPr lang="en-US" dirty="0">
              <a:solidFill>
                <a:schemeClr val="accent1">
                  <a:satMod val="150000"/>
                </a:schemeClr>
              </a:solidFill>
            </a:endParaRPr>
          </a:p>
        </p:txBody>
      </p:sp>
      <p:sp>
        <p:nvSpPr>
          <p:cNvPr id="32771" name="Content Placeholder 2"/>
          <p:cNvSpPr>
            <a:spLocks noGrp="1"/>
          </p:cNvSpPr>
          <p:nvPr>
            <p:ph idx="1"/>
          </p:nvPr>
        </p:nvSpPr>
        <p:spPr>
          <a:xfrm>
            <a:off x="457200" y="1828800"/>
            <a:ext cx="8229600" cy="4800600"/>
          </a:xfrm>
        </p:spPr>
        <p:txBody>
          <a:bodyPr/>
          <a:lstStyle/>
          <a:p>
            <a:pPr eaLnBrk="1" hangingPunct="1">
              <a:buFont typeface="Wingdings 2" pitchFamily="18" charset="2"/>
              <a:buNone/>
            </a:pPr>
            <a:r>
              <a:rPr lang="en-US" sz="3000" u="sng" smtClean="0"/>
              <a:t>Internal Affairs</a:t>
            </a:r>
            <a:endParaRPr lang="en-US" sz="3000" smtClean="0"/>
          </a:p>
          <a:p>
            <a:pPr eaLnBrk="1" hangingPunct="1">
              <a:buFont typeface="Wingdings" pitchFamily="2" charset="2"/>
              <a:buChar char="Ø"/>
            </a:pPr>
            <a:r>
              <a:rPr lang="en-US" sz="3000" smtClean="0"/>
              <a:t>An internal discipline system where police investigate themselves</a:t>
            </a:r>
          </a:p>
          <a:p>
            <a:pPr eaLnBrk="1" hangingPunct="1">
              <a:buFont typeface="Wingdings" pitchFamily="2" charset="2"/>
              <a:buChar char="Ø"/>
            </a:pPr>
            <a:endParaRPr lang="en-US" sz="3000" smtClean="0"/>
          </a:p>
          <a:p>
            <a:pPr eaLnBrk="1" hangingPunct="1">
              <a:buFont typeface="Wingdings" pitchFamily="2" charset="2"/>
              <a:buChar char="Ø"/>
            </a:pPr>
            <a:r>
              <a:rPr lang="en-US" sz="3000" smtClean="0"/>
              <a:t>This may be a separate division within the department, or cases may be given to supervisors to investigate as complaints arise</a:t>
            </a:r>
          </a:p>
        </p:txBody>
      </p:sp>
      <p:sp>
        <p:nvSpPr>
          <p:cNvPr id="32772" name="Rectangle 3"/>
          <p:cNvSpPr>
            <a:spLocks noChangeArrowheads="1"/>
          </p:cNvSpPr>
          <p:nvPr/>
        </p:nvSpPr>
        <p:spPr bwMode="auto">
          <a:xfrm>
            <a:off x="1447800" y="1905000"/>
            <a:ext cx="5486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80000"/>
              </a:lnSpc>
            </a:pPr>
            <a:endParaRPr lang="en-US" sz="1100" b="1">
              <a:latin typeface="Corbel" pitchFamily="34" charset="0"/>
            </a:endParaRPr>
          </a:p>
        </p:txBody>
      </p:sp>
      <p:sp>
        <p:nvSpPr>
          <p:cNvPr id="5" name="Slide Number Placeholder 4"/>
          <p:cNvSpPr>
            <a:spLocks noGrp="1"/>
          </p:cNvSpPr>
          <p:nvPr>
            <p:ph type="sldNum" sz="quarter" idx="12"/>
          </p:nvPr>
        </p:nvSpPr>
        <p:spPr/>
        <p:txBody>
          <a:bodyPr/>
          <a:lstStyle/>
          <a:p>
            <a:pPr>
              <a:defRPr/>
            </a:pPr>
            <a:fld id="{8A2304DF-5D0C-4CA0-B325-04906BA82F8C}"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Police Discipline </a:t>
            </a:r>
            <a:r>
              <a:rPr lang="en-US" sz="3100" dirty="0" smtClean="0">
                <a:solidFill>
                  <a:schemeClr val="accent1">
                    <a:satMod val="150000"/>
                  </a:schemeClr>
                </a:solidFill>
              </a:rPr>
              <a:t>(continued)</a:t>
            </a:r>
            <a:endParaRPr lang="en-US" dirty="0">
              <a:solidFill>
                <a:schemeClr val="accent1">
                  <a:satMod val="150000"/>
                </a:schemeClr>
              </a:solidFill>
            </a:endParaRPr>
          </a:p>
        </p:txBody>
      </p:sp>
      <p:sp>
        <p:nvSpPr>
          <p:cNvPr id="33795" name="Content Placeholder 2"/>
          <p:cNvSpPr>
            <a:spLocks noGrp="1"/>
          </p:cNvSpPr>
          <p:nvPr>
            <p:ph idx="1"/>
          </p:nvPr>
        </p:nvSpPr>
        <p:spPr>
          <a:xfrm>
            <a:off x="457200" y="1828800"/>
            <a:ext cx="8229600" cy="4800600"/>
          </a:xfrm>
        </p:spPr>
        <p:txBody>
          <a:bodyPr/>
          <a:lstStyle/>
          <a:p>
            <a:pPr eaLnBrk="1" hangingPunct="1">
              <a:buFont typeface="Wingdings 2" pitchFamily="18" charset="2"/>
              <a:buNone/>
            </a:pPr>
            <a:r>
              <a:rPr lang="en-US" sz="3000" u="sng" smtClean="0"/>
              <a:t>Internal Affairs</a:t>
            </a:r>
            <a:endParaRPr lang="en-US" sz="3000" smtClean="0"/>
          </a:p>
          <a:p>
            <a:pPr eaLnBrk="1" hangingPunct="1">
              <a:buFont typeface="Wingdings" pitchFamily="2" charset="2"/>
              <a:buChar char="Ø"/>
            </a:pPr>
            <a:r>
              <a:rPr lang="en-US" sz="3000" smtClean="0"/>
              <a:t>The assigned investigators follow up on reports by citizens and other officers about other officers’ misbehavior or unethical choices</a:t>
            </a:r>
          </a:p>
          <a:p>
            <a:pPr eaLnBrk="1" hangingPunct="1">
              <a:buFont typeface="Wingdings 2" pitchFamily="18" charset="2"/>
              <a:buNone/>
            </a:pPr>
            <a:endParaRPr lang="en-US" sz="3000" smtClean="0"/>
          </a:p>
          <a:p>
            <a:pPr eaLnBrk="1" hangingPunct="1">
              <a:buFont typeface="Wingdings" pitchFamily="2" charset="2"/>
              <a:buChar char="Ø"/>
            </a:pPr>
            <a:r>
              <a:rPr lang="en-US" sz="3000" smtClean="0"/>
              <a:t>Sometimes  a committee is formed that will make a recommendation to the chief on what the punishment should be for the officer found guilty of unethical behavior</a:t>
            </a:r>
          </a:p>
        </p:txBody>
      </p:sp>
      <p:sp>
        <p:nvSpPr>
          <p:cNvPr id="33796" name="Rectangle 3"/>
          <p:cNvSpPr>
            <a:spLocks noChangeArrowheads="1"/>
          </p:cNvSpPr>
          <p:nvPr/>
        </p:nvSpPr>
        <p:spPr bwMode="auto">
          <a:xfrm>
            <a:off x="1447800" y="1905000"/>
            <a:ext cx="5486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80000"/>
              </a:lnSpc>
            </a:pPr>
            <a:endParaRPr lang="en-US" sz="1100" b="1">
              <a:latin typeface="Corbel" pitchFamily="34" charset="0"/>
            </a:endParaRPr>
          </a:p>
        </p:txBody>
      </p:sp>
      <p:sp>
        <p:nvSpPr>
          <p:cNvPr id="5" name="Slide Number Placeholder 4"/>
          <p:cNvSpPr>
            <a:spLocks noGrp="1"/>
          </p:cNvSpPr>
          <p:nvPr>
            <p:ph type="sldNum" sz="quarter" idx="12"/>
          </p:nvPr>
        </p:nvSpPr>
        <p:spPr/>
        <p:txBody>
          <a:bodyPr/>
          <a:lstStyle/>
          <a:p>
            <a:pPr>
              <a:defRPr/>
            </a:pPr>
            <a:fld id="{0E049137-C4B1-4793-9AD8-18DB2681FF43}"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Ethical Decision-making</a:t>
            </a:r>
            <a:endParaRPr lang="en-US" dirty="0">
              <a:solidFill>
                <a:schemeClr val="accent1">
                  <a:satMod val="150000"/>
                </a:schemeClr>
              </a:solidFill>
            </a:endParaRPr>
          </a:p>
        </p:txBody>
      </p:sp>
      <p:sp>
        <p:nvSpPr>
          <p:cNvPr id="34819" name="Content Placeholder 2"/>
          <p:cNvSpPr>
            <a:spLocks noGrp="1"/>
          </p:cNvSpPr>
          <p:nvPr>
            <p:ph idx="1"/>
          </p:nvPr>
        </p:nvSpPr>
        <p:spPr/>
        <p:txBody>
          <a:bodyPr/>
          <a:lstStyle/>
          <a:p>
            <a:pPr eaLnBrk="1" hangingPunct="1">
              <a:buFont typeface="Wingdings" pitchFamily="2" charset="2"/>
              <a:buChar char="Ø"/>
            </a:pPr>
            <a:r>
              <a:rPr lang="en-US" smtClean="0"/>
              <a:t>Every decision we make should be assessed through application of the following questions:</a:t>
            </a:r>
          </a:p>
          <a:p>
            <a:pPr lvl="1" eaLnBrk="1" hangingPunct="1">
              <a:buFont typeface="Wingdings" pitchFamily="2" charset="2"/>
              <a:buChar char="Ø"/>
            </a:pPr>
            <a:r>
              <a:rPr lang="en-US" smtClean="0"/>
              <a:t>Is it legal?</a:t>
            </a:r>
          </a:p>
          <a:p>
            <a:pPr lvl="1" eaLnBrk="1" hangingPunct="1">
              <a:buFont typeface="Wingdings" pitchFamily="2" charset="2"/>
              <a:buChar char="Ø"/>
            </a:pPr>
            <a:r>
              <a:rPr lang="en-US" smtClean="0"/>
              <a:t>Is it fair to all concerned?</a:t>
            </a:r>
          </a:p>
          <a:p>
            <a:pPr lvl="1" eaLnBrk="1" hangingPunct="1">
              <a:buFont typeface="Wingdings" pitchFamily="2" charset="2"/>
              <a:buChar char="Ø"/>
            </a:pPr>
            <a:r>
              <a:rPr lang="en-US" smtClean="0"/>
              <a:t>How will the decision make me feel about myself?</a:t>
            </a:r>
          </a:p>
        </p:txBody>
      </p:sp>
      <p:sp>
        <p:nvSpPr>
          <p:cNvPr id="4" name="Slide Number Placeholder 3"/>
          <p:cNvSpPr>
            <a:spLocks noGrp="1"/>
          </p:cNvSpPr>
          <p:nvPr>
            <p:ph type="sldNum" sz="quarter" idx="12"/>
          </p:nvPr>
        </p:nvSpPr>
        <p:spPr/>
        <p:txBody>
          <a:bodyPr/>
          <a:lstStyle/>
          <a:p>
            <a:pPr>
              <a:defRPr/>
            </a:pPr>
            <a:fld id="{937F8A97-01D3-4DC3-9EE7-1050584DD310}"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Ethical Decision-making </a:t>
            </a:r>
            <a:r>
              <a:rPr lang="en-US" sz="3100" dirty="0" smtClean="0"/>
              <a:t>(continued)</a:t>
            </a:r>
            <a:endParaRPr lang="en-US" dirty="0">
              <a:solidFill>
                <a:schemeClr val="accent1">
                  <a:satMod val="150000"/>
                </a:schemeClr>
              </a:solidFill>
            </a:endParaRPr>
          </a:p>
        </p:txBody>
      </p:sp>
      <p:sp>
        <p:nvSpPr>
          <p:cNvPr id="35843" name="Content Placeholder 2"/>
          <p:cNvSpPr>
            <a:spLocks noGrp="1"/>
          </p:cNvSpPr>
          <p:nvPr>
            <p:ph idx="1"/>
          </p:nvPr>
        </p:nvSpPr>
        <p:spPr/>
        <p:txBody>
          <a:bodyPr/>
          <a:lstStyle/>
          <a:p>
            <a:pPr eaLnBrk="1" hangingPunct="1">
              <a:buFont typeface="Wingdings" pitchFamily="2" charset="2"/>
              <a:buChar char="Ø"/>
            </a:pPr>
            <a:r>
              <a:rPr lang="en-US" smtClean="0"/>
              <a:t>Other standards to guide a law enforcement professional’s decision making</a:t>
            </a:r>
          </a:p>
          <a:p>
            <a:pPr lvl="1" eaLnBrk="1" hangingPunct="1">
              <a:buFont typeface="Wingdings" pitchFamily="2" charset="2"/>
              <a:buChar char="Ø"/>
            </a:pPr>
            <a:r>
              <a:rPr lang="en-US" smtClean="0"/>
              <a:t>The Bell – are there warnings in your head?</a:t>
            </a:r>
          </a:p>
          <a:p>
            <a:pPr eaLnBrk="1" hangingPunct="1">
              <a:buFont typeface="Wingdings" pitchFamily="2" charset="2"/>
              <a:buChar char="Ø"/>
            </a:pPr>
            <a:endParaRPr lang="en-US" smtClean="0"/>
          </a:p>
          <a:p>
            <a:pPr lvl="1" eaLnBrk="1" hangingPunct="1">
              <a:buFont typeface="Wingdings" pitchFamily="2" charset="2"/>
              <a:buChar char="Ø"/>
            </a:pPr>
            <a:r>
              <a:rPr lang="en-US" smtClean="0"/>
              <a:t>The Book – are there any codes being violated? (penal code, CCP, SOPs)</a:t>
            </a:r>
          </a:p>
          <a:p>
            <a:pPr eaLnBrk="1" hangingPunct="1">
              <a:buFont typeface="Wingdings" pitchFamily="2" charset="2"/>
              <a:buChar char="Ø"/>
            </a:pPr>
            <a:endParaRPr lang="en-US" smtClean="0"/>
          </a:p>
          <a:p>
            <a:pPr lvl="1" eaLnBrk="1" hangingPunct="1">
              <a:buFont typeface="Wingdings" pitchFamily="2" charset="2"/>
              <a:buChar char="Ø"/>
            </a:pPr>
            <a:r>
              <a:rPr lang="en-US" smtClean="0"/>
              <a:t>The Candle – will the decision withstand public scrutiny?</a:t>
            </a:r>
          </a:p>
        </p:txBody>
      </p:sp>
      <p:sp>
        <p:nvSpPr>
          <p:cNvPr id="4" name="Slide Number Placeholder 3"/>
          <p:cNvSpPr>
            <a:spLocks noGrp="1"/>
          </p:cNvSpPr>
          <p:nvPr>
            <p:ph type="sldNum" sz="quarter" idx="12"/>
          </p:nvPr>
        </p:nvSpPr>
        <p:spPr/>
        <p:txBody>
          <a:bodyPr/>
          <a:lstStyle/>
          <a:p>
            <a:pPr>
              <a:defRPr/>
            </a:pPr>
            <a:fld id="{065E85D0-76D7-4057-B41D-22A53D105A76}"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150000"/>
                  </a:schemeClr>
                </a:solidFill>
              </a:rPr>
              <a:t>Enhancing Public Trust</a:t>
            </a:r>
            <a:endParaRPr lang="en-US" dirty="0"/>
          </a:p>
        </p:txBody>
      </p:sp>
      <p:sp>
        <p:nvSpPr>
          <p:cNvPr id="34819" name="Content Placeholder 2"/>
          <p:cNvSpPr>
            <a:spLocks noGrp="1"/>
          </p:cNvSpPr>
          <p:nvPr>
            <p:ph idx="1"/>
          </p:nvPr>
        </p:nvSpPr>
        <p:spPr>
          <a:xfrm>
            <a:off x="3200400" y="2057400"/>
            <a:ext cx="5486400" cy="2286000"/>
          </a:xfrm>
        </p:spPr>
        <p:txBody>
          <a:bodyPr/>
          <a:lstStyle/>
          <a:p>
            <a:pPr algn="ctr">
              <a:buFont typeface="Wingdings 2" pitchFamily="18" charset="2"/>
              <a:buNone/>
              <a:defRPr/>
            </a:pPr>
            <a:endParaRPr lang="en-US" dirty="0" smtClean="0"/>
          </a:p>
          <a:p>
            <a:pPr marL="177800" indent="0">
              <a:buFont typeface="Wingdings 2" pitchFamily="18" charset="2"/>
              <a:buNone/>
              <a:defRPr/>
            </a:pPr>
            <a:r>
              <a:rPr lang="en-US" dirty="0" smtClean="0"/>
              <a:t>What are some ways that the police can enhance the public’s trust in them?</a:t>
            </a:r>
          </a:p>
        </p:txBody>
      </p:sp>
      <p:sp>
        <p:nvSpPr>
          <p:cNvPr id="4" name="Slide Number Placeholder 3"/>
          <p:cNvSpPr>
            <a:spLocks noGrp="1"/>
          </p:cNvSpPr>
          <p:nvPr>
            <p:ph type="sldNum" sz="quarter" idx="12"/>
          </p:nvPr>
        </p:nvSpPr>
        <p:spPr/>
        <p:txBody>
          <a:bodyPr/>
          <a:lstStyle/>
          <a:p>
            <a:pPr>
              <a:defRPr/>
            </a:pPr>
            <a:fld id="{28604EEE-497D-45B7-80B0-47FE91738338}" type="slidenum">
              <a:rPr lang="en-US" smtClean="0"/>
              <a:pPr>
                <a:defRPr/>
              </a:pPr>
              <a:t>28</a:t>
            </a:fld>
            <a:endParaRPr lang="en-US"/>
          </a:p>
        </p:txBody>
      </p:sp>
      <p:pic>
        <p:nvPicPr>
          <p:cNvPr id="36869" name="Picture 5" descr="smiling c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24511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150000"/>
                  </a:schemeClr>
                </a:solidFill>
              </a:rPr>
              <a:t>Enhancing Public Trust </a:t>
            </a:r>
            <a:r>
              <a:rPr lang="en-US" sz="2800" dirty="0" smtClean="0">
                <a:solidFill>
                  <a:schemeClr val="accent1">
                    <a:satMod val="150000"/>
                  </a:schemeClr>
                </a:solidFill>
              </a:rPr>
              <a:t>(continued)</a:t>
            </a:r>
            <a:endParaRPr lang="en-US" dirty="0"/>
          </a:p>
        </p:txBody>
      </p:sp>
      <p:sp>
        <p:nvSpPr>
          <p:cNvPr id="35843" name="Content Placeholder 2"/>
          <p:cNvSpPr>
            <a:spLocks noGrp="1"/>
          </p:cNvSpPr>
          <p:nvPr>
            <p:ph idx="1"/>
          </p:nvPr>
        </p:nvSpPr>
        <p:spPr>
          <a:xfrm>
            <a:off x="3581400" y="2057400"/>
            <a:ext cx="5334000" cy="3886200"/>
          </a:xfrm>
        </p:spPr>
        <p:txBody>
          <a:bodyPr/>
          <a:lstStyle/>
          <a:p>
            <a:pPr>
              <a:buFont typeface="Wingdings" pitchFamily="2" charset="2"/>
              <a:buChar char="Ø"/>
              <a:defRPr/>
            </a:pPr>
            <a:endParaRPr lang="en-US" dirty="0" smtClean="0"/>
          </a:p>
          <a:p>
            <a:pPr marL="109538" indent="9525">
              <a:buFont typeface="Wingdings 2" pitchFamily="18" charset="2"/>
              <a:buNone/>
              <a:defRPr/>
            </a:pPr>
            <a:r>
              <a:rPr lang="en-US" dirty="0" smtClean="0"/>
              <a:t>A tough hiring process with high qualifications helps weed out the potential bad future employees from the good</a:t>
            </a:r>
          </a:p>
          <a:p>
            <a:pPr>
              <a:buFont typeface="Wingdings" pitchFamily="2" charset="2"/>
              <a:buChar char="Ø"/>
              <a:defRPr/>
            </a:pPr>
            <a:endParaRPr lang="en-US" dirty="0" smtClean="0"/>
          </a:p>
        </p:txBody>
      </p:sp>
      <p:sp>
        <p:nvSpPr>
          <p:cNvPr id="4" name="Slide Number Placeholder 3"/>
          <p:cNvSpPr>
            <a:spLocks noGrp="1"/>
          </p:cNvSpPr>
          <p:nvPr>
            <p:ph type="sldNum" sz="quarter" idx="12"/>
          </p:nvPr>
        </p:nvSpPr>
        <p:spPr/>
        <p:txBody>
          <a:bodyPr/>
          <a:lstStyle/>
          <a:p>
            <a:pPr>
              <a:defRPr/>
            </a:pPr>
            <a:fld id="{95FD12B8-6030-4326-901F-33ECC1E5BB6A}" type="slidenum">
              <a:rPr lang="en-US" smtClean="0"/>
              <a:pPr>
                <a:defRPr/>
              </a:pPr>
              <a:t>29</a:t>
            </a:fld>
            <a:endParaRPr lang="en-US"/>
          </a:p>
        </p:txBody>
      </p:sp>
      <p:pic>
        <p:nvPicPr>
          <p:cNvPr id="37893" name="Picture 7" descr="cop cl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38400"/>
            <a:ext cx="233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Police and Society</a:t>
            </a:r>
            <a:endParaRPr lang="en-US" dirty="0">
              <a:solidFill>
                <a:schemeClr val="accent1">
                  <a:satMod val="150000"/>
                </a:schemeClr>
              </a:solidFill>
            </a:endParaRPr>
          </a:p>
        </p:txBody>
      </p:sp>
      <p:sp>
        <p:nvSpPr>
          <p:cNvPr id="11267" name="Content Placeholder 2"/>
          <p:cNvSpPr>
            <a:spLocks noGrp="1"/>
          </p:cNvSpPr>
          <p:nvPr>
            <p:ph idx="1"/>
          </p:nvPr>
        </p:nvSpPr>
        <p:spPr>
          <a:xfrm>
            <a:off x="457200" y="1774825"/>
            <a:ext cx="6553200" cy="4625975"/>
          </a:xfrm>
        </p:spPr>
        <p:txBody>
          <a:bodyPr/>
          <a:lstStyle/>
          <a:p>
            <a:pPr eaLnBrk="1" hangingPunct="1">
              <a:buFont typeface="Wingdings" pitchFamily="2" charset="2"/>
              <a:buChar char="Ø"/>
            </a:pPr>
            <a:r>
              <a:rPr lang="en-US" smtClean="0"/>
              <a:t>The mission of law enforcement while protecting a democratic society:</a:t>
            </a:r>
          </a:p>
          <a:p>
            <a:pPr lvl="1" indent="-319088" eaLnBrk="1" hangingPunct="1">
              <a:spcBef>
                <a:spcPct val="0"/>
              </a:spcBef>
              <a:buFont typeface="Wingdings" pitchFamily="2" charset="2"/>
              <a:buChar char="Ø"/>
            </a:pPr>
            <a:r>
              <a:rPr lang="en-US" smtClean="0"/>
              <a:t>To fight crime</a:t>
            </a:r>
          </a:p>
          <a:p>
            <a:pPr lvl="1" indent="-319088" eaLnBrk="1" hangingPunct="1">
              <a:spcBef>
                <a:spcPct val="0"/>
              </a:spcBef>
              <a:buFont typeface="Wingdings" pitchFamily="2" charset="2"/>
              <a:buChar char="Ø"/>
            </a:pPr>
            <a:r>
              <a:rPr lang="en-US" smtClean="0"/>
              <a:t>To serve and protect</a:t>
            </a:r>
          </a:p>
          <a:p>
            <a:pPr lvl="1" indent="-319088" eaLnBrk="1" hangingPunct="1">
              <a:spcBef>
                <a:spcPct val="0"/>
              </a:spcBef>
              <a:buFont typeface="Wingdings" pitchFamily="2" charset="2"/>
              <a:buChar char="Ø"/>
            </a:pPr>
            <a:r>
              <a:rPr lang="en-US" smtClean="0"/>
              <a:t>To promote public safety</a:t>
            </a:r>
          </a:p>
          <a:p>
            <a:pPr lvl="1" indent="-319088" eaLnBrk="1" hangingPunct="1">
              <a:spcBef>
                <a:spcPct val="0"/>
              </a:spcBef>
              <a:buFont typeface="Wingdings" pitchFamily="2" charset="2"/>
              <a:buChar char="Ø"/>
            </a:pPr>
            <a:r>
              <a:rPr lang="en-US" smtClean="0"/>
              <a:t>To enforce the law</a:t>
            </a:r>
          </a:p>
          <a:p>
            <a:pPr lvl="1" indent="-319088" eaLnBrk="1" hangingPunct="1">
              <a:spcBef>
                <a:spcPct val="0"/>
              </a:spcBef>
              <a:buFont typeface="Wingdings" pitchFamily="2" charset="2"/>
              <a:buChar char="Ø"/>
            </a:pPr>
            <a:r>
              <a:rPr lang="en-US" smtClean="0"/>
              <a:t> To provide “due process” and </a:t>
            </a:r>
            <a:br>
              <a:rPr lang="en-US" smtClean="0"/>
            </a:br>
            <a:r>
              <a:rPr lang="en-US" smtClean="0"/>
              <a:t>“equal protection” for all</a:t>
            </a:r>
          </a:p>
          <a:p>
            <a:pPr eaLnBrk="1" hangingPunct="1"/>
            <a:endParaRPr lang="en-US" smtClean="0"/>
          </a:p>
        </p:txBody>
      </p:sp>
      <p:sp>
        <p:nvSpPr>
          <p:cNvPr id="4" name="Slide Number Placeholder 3"/>
          <p:cNvSpPr>
            <a:spLocks noGrp="1"/>
          </p:cNvSpPr>
          <p:nvPr>
            <p:ph type="sldNum" sz="quarter" idx="12"/>
          </p:nvPr>
        </p:nvSpPr>
        <p:spPr/>
        <p:txBody>
          <a:bodyPr/>
          <a:lstStyle/>
          <a:p>
            <a:pPr>
              <a:defRPr/>
            </a:pPr>
            <a:fld id="{DCA377A6-1FE9-493F-9EC2-C75BCCF4CE46}" type="slidenum">
              <a:rPr lang="en-US" smtClean="0"/>
              <a:pPr>
                <a:defRPr/>
              </a:pPr>
              <a:t>3</a:t>
            </a:fld>
            <a:endParaRPr lang="en-US"/>
          </a:p>
        </p:txBody>
      </p:sp>
      <p:pic>
        <p:nvPicPr>
          <p:cNvPr id="11269" name="Picture 6" descr="copbo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895600"/>
            <a:ext cx="2830513"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150000"/>
                  </a:schemeClr>
                </a:solidFill>
              </a:rPr>
              <a:t>Enhancing Public Trust </a:t>
            </a:r>
            <a:r>
              <a:rPr lang="en-US" sz="2800" dirty="0" smtClean="0">
                <a:solidFill>
                  <a:schemeClr val="accent1">
                    <a:satMod val="150000"/>
                  </a:schemeClr>
                </a:solidFill>
              </a:rPr>
              <a:t>(continued)</a:t>
            </a:r>
            <a:endParaRPr lang="en-US" dirty="0"/>
          </a:p>
        </p:txBody>
      </p:sp>
      <p:sp>
        <p:nvSpPr>
          <p:cNvPr id="38915" name="Content Placeholder 2"/>
          <p:cNvSpPr>
            <a:spLocks noGrp="1"/>
          </p:cNvSpPr>
          <p:nvPr>
            <p:ph idx="1"/>
          </p:nvPr>
        </p:nvSpPr>
        <p:spPr>
          <a:xfrm>
            <a:off x="457200" y="1774825"/>
            <a:ext cx="6019800" cy="4625975"/>
          </a:xfrm>
        </p:spPr>
        <p:txBody>
          <a:bodyPr/>
          <a:lstStyle/>
          <a:p>
            <a:pPr>
              <a:buFont typeface="Wingdings" pitchFamily="2" charset="2"/>
              <a:buChar char="Ø"/>
            </a:pPr>
            <a:r>
              <a:rPr lang="en-US" smtClean="0"/>
              <a:t>Qualifications  include</a:t>
            </a:r>
          </a:p>
          <a:p>
            <a:pPr lvl="1">
              <a:buFont typeface="Wingdings" pitchFamily="2" charset="2"/>
              <a:buChar char="Ø"/>
            </a:pPr>
            <a:r>
              <a:rPr lang="en-US" smtClean="0"/>
              <a:t>Clean or limited criminal record</a:t>
            </a:r>
          </a:p>
          <a:p>
            <a:pPr lvl="1">
              <a:buFont typeface="Wingdings" pitchFamily="2" charset="2"/>
              <a:buChar char="Ø"/>
            </a:pPr>
            <a:r>
              <a:rPr lang="en-US" smtClean="0"/>
              <a:t>Good work history</a:t>
            </a:r>
          </a:p>
          <a:p>
            <a:pPr lvl="1">
              <a:buFont typeface="Wingdings" pitchFamily="2" charset="2"/>
              <a:buChar char="Ø"/>
            </a:pPr>
            <a:r>
              <a:rPr lang="en-US" smtClean="0"/>
              <a:t>Lack of or limited history of drug abuse</a:t>
            </a:r>
          </a:p>
          <a:p>
            <a:pPr lvl="1">
              <a:buFont typeface="Wingdings" pitchFamily="2" charset="2"/>
              <a:buChar char="Ø"/>
            </a:pPr>
            <a:r>
              <a:rPr lang="en-US" smtClean="0"/>
              <a:t>At least some college education or military experience</a:t>
            </a:r>
          </a:p>
        </p:txBody>
      </p:sp>
      <p:sp>
        <p:nvSpPr>
          <p:cNvPr id="4" name="Slide Number Placeholder 3"/>
          <p:cNvSpPr>
            <a:spLocks noGrp="1"/>
          </p:cNvSpPr>
          <p:nvPr>
            <p:ph type="sldNum" sz="quarter" idx="12"/>
          </p:nvPr>
        </p:nvSpPr>
        <p:spPr/>
        <p:txBody>
          <a:bodyPr/>
          <a:lstStyle/>
          <a:p>
            <a:pPr>
              <a:defRPr/>
            </a:pPr>
            <a:fld id="{DBC96104-41B1-4B28-BE05-4FC715728353}"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150000"/>
                  </a:schemeClr>
                </a:solidFill>
              </a:rPr>
              <a:t>Enhancing Public Trust </a:t>
            </a:r>
            <a:r>
              <a:rPr lang="en-US" sz="2800" dirty="0" smtClean="0">
                <a:solidFill>
                  <a:schemeClr val="accent1">
                    <a:satMod val="150000"/>
                  </a:schemeClr>
                </a:solidFill>
              </a:rPr>
              <a:t>(continued)</a:t>
            </a:r>
            <a:endParaRPr lang="en-US" dirty="0"/>
          </a:p>
        </p:txBody>
      </p:sp>
      <p:sp>
        <p:nvSpPr>
          <p:cNvPr id="39939" name="Content Placeholder 2"/>
          <p:cNvSpPr>
            <a:spLocks noGrp="1"/>
          </p:cNvSpPr>
          <p:nvPr>
            <p:ph idx="1"/>
          </p:nvPr>
        </p:nvSpPr>
        <p:spPr/>
        <p:txBody>
          <a:bodyPr/>
          <a:lstStyle/>
          <a:p>
            <a:pPr>
              <a:buFont typeface="Wingdings" pitchFamily="2" charset="2"/>
              <a:buChar char="Ø"/>
            </a:pPr>
            <a:r>
              <a:rPr lang="en-US" smtClean="0"/>
              <a:t>A good hiring process includes</a:t>
            </a:r>
          </a:p>
          <a:p>
            <a:pPr lvl="1">
              <a:buFont typeface="Wingdings" pitchFamily="2" charset="2"/>
              <a:buChar char="Ø"/>
            </a:pPr>
            <a:r>
              <a:rPr lang="en-US" smtClean="0"/>
              <a:t>Extensive background investigation</a:t>
            </a:r>
          </a:p>
          <a:p>
            <a:pPr lvl="1">
              <a:buFont typeface="Wingdings" pitchFamily="2" charset="2"/>
              <a:buChar char="Ø"/>
            </a:pPr>
            <a:r>
              <a:rPr lang="en-US" smtClean="0"/>
              <a:t>Polygraph test</a:t>
            </a:r>
          </a:p>
          <a:p>
            <a:pPr lvl="1">
              <a:buFont typeface="Wingdings" pitchFamily="2" charset="2"/>
              <a:buChar char="Ø"/>
            </a:pPr>
            <a:r>
              <a:rPr lang="en-US" smtClean="0"/>
              <a:t>Oral review board</a:t>
            </a:r>
          </a:p>
          <a:p>
            <a:pPr lvl="1">
              <a:buFont typeface="Wingdings" pitchFamily="2" charset="2"/>
              <a:buChar char="Ø"/>
            </a:pPr>
            <a:r>
              <a:rPr lang="en-US" smtClean="0"/>
              <a:t>Psychological examination</a:t>
            </a:r>
          </a:p>
          <a:p>
            <a:pPr lvl="1">
              <a:buFont typeface="Wingdings" pitchFamily="2" charset="2"/>
              <a:buChar char="Ø"/>
            </a:pPr>
            <a:r>
              <a:rPr lang="en-US" smtClean="0"/>
              <a:t>Physical examination</a:t>
            </a:r>
          </a:p>
          <a:p>
            <a:pPr>
              <a:buFont typeface="Wingdings 2" pitchFamily="18" charset="2"/>
              <a:buNone/>
            </a:pPr>
            <a:endParaRPr lang="en-US" smtClean="0"/>
          </a:p>
        </p:txBody>
      </p:sp>
      <p:sp>
        <p:nvSpPr>
          <p:cNvPr id="4" name="Slide Number Placeholder 3"/>
          <p:cNvSpPr>
            <a:spLocks noGrp="1"/>
          </p:cNvSpPr>
          <p:nvPr>
            <p:ph type="sldNum" sz="quarter" idx="12"/>
          </p:nvPr>
        </p:nvSpPr>
        <p:spPr/>
        <p:txBody>
          <a:bodyPr/>
          <a:lstStyle/>
          <a:p>
            <a:pPr>
              <a:defRPr/>
            </a:pPr>
            <a:fld id="{6BFC5895-E3D6-4F67-ADA5-FB5797C15F8E}" type="slidenum">
              <a:rPr lang="en-US" smtClean="0"/>
              <a:pPr>
                <a:defRPr/>
              </a:pPr>
              <a:t>31</a:t>
            </a:fld>
            <a:endParaRPr lang="en-US"/>
          </a:p>
        </p:txBody>
      </p:sp>
      <p:pic>
        <p:nvPicPr>
          <p:cNvPr id="39941" name="Picture 5" descr="cop interviewing victi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895600"/>
            <a:ext cx="2743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1">
                    <a:satMod val="150000"/>
                  </a:schemeClr>
                </a:solidFill>
              </a:rPr>
              <a:t>Enhancing Public Trust </a:t>
            </a:r>
            <a:r>
              <a:rPr lang="en-US" sz="2800" dirty="0" smtClean="0">
                <a:solidFill>
                  <a:schemeClr val="accent1">
                    <a:satMod val="150000"/>
                  </a:schemeClr>
                </a:solidFill>
              </a:rPr>
              <a:t>(continued)</a:t>
            </a:r>
            <a:endParaRPr lang="en-US" dirty="0"/>
          </a:p>
        </p:txBody>
      </p:sp>
      <p:sp>
        <p:nvSpPr>
          <p:cNvPr id="40963" name="Content Placeholder 2"/>
          <p:cNvSpPr>
            <a:spLocks noGrp="1"/>
          </p:cNvSpPr>
          <p:nvPr>
            <p:ph idx="1"/>
          </p:nvPr>
        </p:nvSpPr>
        <p:spPr/>
        <p:txBody>
          <a:bodyPr/>
          <a:lstStyle/>
          <a:p>
            <a:pPr>
              <a:buFont typeface="Wingdings" pitchFamily="2" charset="2"/>
              <a:buChar char="Ø"/>
            </a:pPr>
            <a:r>
              <a:rPr lang="en-US" smtClean="0"/>
              <a:t>Good training brings ethical issues to light and reminds officers of what to be aware of.  This can happen in </a:t>
            </a:r>
          </a:p>
          <a:p>
            <a:pPr lvl="1">
              <a:buFont typeface="Wingdings" pitchFamily="2" charset="2"/>
              <a:buChar char="Ø"/>
            </a:pPr>
            <a:r>
              <a:rPr lang="en-US" smtClean="0"/>
              <a:t>Police academy</a:t>
            </a:r>
          </a:p>
          <a:p>
            <a:pPr lvl="1">
              <a:buFont typeface="Wingdings" pitchFamily="2" charset="2"/>
              <a:buChar char="Ø"/>
            </a:pPr>
            <a:r>
              <a:rPr lang="en-US" smtClean="0"/>
              <a:t>Field training</a:t>
            </a:r>
          </a:p>
          <a:p>
            <a:pPr lvl="1">
              <a:buFont typeface="Wingdings" pitchFamily="2" charset="2"/>
              <a:buChar char="Ø"/>
            </a:pPr>
            <a:r>
              <a:rPr lang="en-US" smtClean="0"/>
              <a:t>In-service training</a:t>
            </a:r>
          </a:p>
          <a:p>
            <a:pPr>
              <a:buFont typeface="Wingdings 2" pitchFamily="18" charset="2"/>
              <a:buNone/>
            </a:pPr>
            <a:endParaRPr lang="en-US" smtClean="0"/>
          </a:p>
        </p:txBody>
      </p:sp>
      <p:sp>
        <p:nvSpPr>
          <p:cNvPr id="4" name="Slide Number Placeholder 3"/>
          <p:cNvSpPr>
            <a:spLocks noGrp="1"/>
          </p:cNvSpPr>
          <p:nvPr>
            <p:ph type="sldNum" sz="quarter" idx="12"/>
          </p:nvPr>
        </p:nvSpPr>
        <p:spPr/>
        <p:txBody>
          <a:bodyPr/>
          <a:lstStyle/>
          <a:p>
            <a:pPr>
              <a:defRPr/>
            </a:pPr>
            <a:fld id="{3EEE6BA8-C458-4031-8B91-E95F556BC28E}" type="slidenum">
              <a:rPr lang="en-US" smtClean="0"/>
              <a:pPr>
                <a:defRPr/>
              </a:pPr>
              <a:t>32</a:t>
            </a:fld>
            <a:endParaRPr lang="en-US"/>
          </a:p>
        </p:txBody>
      </p:sp>
      <p:pic>
        <p:nvPicPr>
          <p:cNvPr id="40965" name="Picture 5" descr="cop trainin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195638"/>
            <a:ext cx="3276600"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Enhancing Public Trust </a:t>
            </a:r>
            <a:r>
              <a:rPr lang="en-US" sz="2800" dirty="0" smtClean="0">
                <a:solidFill>
                  <a:schemeClr val="accent1">
                    <a:satMod val="150000"/>
                  </a:schemeClr>
                </a:solidFill>
              </a:rPr>
              <a:t>(continued)</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a:bodyPr>
          <a:lstStyle/>
          <a:p>
            <a:pPr marL="438912" indent="-320040" eaLnBrk="1" fontAlgn="auto" hangingPunct="1">
              <a:spcBef>
                <a:spcPts val="0"/>
              </a:spcBef>
              <a:spcAft>
                <a:spcPts val="0"/>
              </a:spcAft>
              <a:buFont typeface="Wingdings 2"/>
              <a:buNone/>
              <a:defRPr/>
            </a:pPr>
            <a:r>
              <a:rPr lang="en-US" dirty="0" smtClean="0"/>
              <a:t>Other  ways to reduce corruption</a:t>
            </a:r>
          </a:p>
          <a:p>
            <a:pPr marL="457200" indent="-457200" eaLnBrk="1" fontAlgn="auto" hangingPunct="1">
              <a:spcBef>
                <a:spcPts val="0"/>
              </a:spcBef>
              <a:spcAft>
                <a:spcPts val="0"/>
              </a:spcAft>
              <a:buFont typeface="Wingdings" pitchFamily="2" charset="2"/>
              <a:buChar char="Ø"/>
              <a:defRPr/>
            </a:pPr>
            <a:r>
              <a:rPr lang="en-US" dirty="0" smtClean="0"/>
              <a:t>Increase pay</a:t>
            </a:r>
          </a:p>
          <a:p>
            <a:pPr marL="457200" indent="-457200" eaLnBrk="1" fontAlgn="auto" hangingPunct="1">
              <a:spcBef>
                <a:spcPts val="0"/>
              </a:spcBef>
              <a:spcAft>
                <a:spcPts val="0"/>
              </a:spcAft>
              <a:buFont typeface="Wingdings" pitchFamily="2" charset="2"/>
              <a:buChar char="Ø"/>
              <a:defRPr/>
            </a:pPr>
            <a:r>
              <a:rPr lang="en-US" dirty="0" smtClean="0"/>
              <a:t>Eliminate unenforceable laws</a:t>
            </a:r>
          </a:p>
          <a:p>
            <a:pPr marL="457200" indent="-457200" eaLnBrk="1" fontAlgn="auto" hangingPunct="1">
              <a:spcBef>
                <a:spcPts val="0"/>
              </a:spcBef>
              <a:spcAft>
                <a:spcPts val="0"/>
              </a:spcAft>
              <a:buFont typeface="Wingdings" pitchFamily="2" charset="2"/>
              <a:buChar char="Ø"/>
              <a:defRPr/>
            </a:pPr>
            <a:r>
              <a:rPr lang="en-US" dirty="0" smtClean="0"/>
              <a:t>Establish civilian review boards</a:t>
            </a:r>
          </a:p>
          <a:p>
            <a:pPr marL="457200" indent="-457200" eaLnBrk="1" fontAlgn="auto" hangingPunct="1">
              <a:spcBef>
                <a:spcPts val="0"/>
              </a:spcBef>
              <a:spcAft>
                <a:spcPts val="0"/>
              </a:spcAft>
              <a:buFont typeface="Wingdings" pitchFamily="2" charset="2"/>
              <a:buChar char="Ø"/>
              <a:defRPr/>
            </a:pPr>
            <a:r>
              <a:rPr lang="en-US" dirty="0" smtClean="0"/>
              <a:t>Improve leadership</a:t>
            </a:r>
          </a:p>
          <a:p>
            <a:pPr marL="457200" indent="-457200" eaLnBrk="1" fontAlgn="auto" hangingPunct="1">
              <a:lnSpc>
                <a:spcPct val="80000"/>
              </a:lnSpc>
              <a:spcBef>
                <a:spcPts val="0"/>
              </a:spcBef>
              <a:spcAft>
                <a:spcPts val="0"/>
              </a:spcAft>
              <a:buFont typeface="Wingdings 2"/>
              <a:buChar char=""/>
              <a:defRPr/>
            </a:pPr>
            <a:endParaRPr lang="en-US" sz="1400" b="1" dirty="0" smtClean="0"/>
          </a:p>
        </p:txBody>
      </p:sp>
      <p:sp>
        <p:nvSpPr>
          <p:cNvPr id="4" name="Slide Number Placeholder 3"/>
          <p:cNvSpPr>
            <a:spLocks noGrp="1"/>
          </p:cNvSpPr>
          <p:nvPr>
            <p:ph type="sldNum" sz="quarter" idx="12"/>
          </p:nvPr>
        </p:nvSpPr>
        <p:spPr/>
        <p:txBody>
          <a:bodyPr/>
          <a:lstStyle/>
          <a:p>
            <a:pPr>
              <a:defRPr/>
            </a:pPr>
            <a:fld id="{ED68D187-6D1A-4875-890E-90E5FA744203}" type="slidenum">
              <a:rPr lang="en-US" smtClean="0"/>
              <a:pPr>
                <a:defRPr/>
              </a:pPr>
              <a:t>33</a:t>
            </a:fld>
            <a:endParaRPr lang="en-US"/>
          </a:p>
        </p:txBody>
      </p:sp>
      <p:pic>
        <p:nvPicPr>
          <p:cNvPr id="41989" name="Picture 5" descr="mone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895600"/>
            <a:ext cx="15668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jury-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95800"/>
            <a:ext cx="32083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Enhancing Public Trust </a:t>
            </a:r>
            <a:r>
              <a:rPr lang="en-US" sz="2800" dirty="0" smtClean="0">
                <a:solidFill>
                  <a:schemeClr val="accent1">
                    <a:satMod val="150000"/>
                  </a:schemeClr>
                </a:solidFill>
              </a:rPr>
              <a:t>(continued)</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a:bodyPr>
          <a:lstStyle/>
          <a:p>
            <a:pPr marL="438912" indent="-320040" eaLnBrk="1" fontAlgn="auto" hangingPunct="1">
              <a:spcBef>
                <a:spcPts val="0"/>
              </a:spcBef>
              <a:spcAft>
                <a:spcPts val="0"/>
              </a:spcAft>
              <a:buFont typeface="Wingdings 2" pitchFamily="18" charset="2"/>
              <a:buNone/>
              <a:defRPr/>
            </a:pPr>
            <a:r>
              <a:rPr lang="en-US" dirty="0" smtClean="0"/>
              <a:t>Other  ways to reduce corruption</a:t>
            </a:r>
          </a:p>
          <a:p>
            <a:pPr marL="457200" indent="-457200" eaLnBrk="1" fontAlgn="auto" hangingPunct="1">
              <a:spcBef>
                <a:spcPts val="0"/>
              </a:spcBef>
              <a:spcAft>
                <a:spcPts val="0"/>
              </a:spcAft>
              <a:buFont typeface="Wingdings" pitchFamily="2" charset="2"/>
              <a:buChar char="Ø"/>
              <a:defRPr/>
            </a:pPr>
            <a:r>
              <a:rPr lang="en-US" dirty="0" smtClean="0"/>
              <a:t>Set realistic goals and objectives</a:t>
            </a:r>
          </a:p>
          <a:p>
            <a:pPr marL="457200" indent="-457200" eaLnBrk="1" fontAlgn="auto" hangingPunct="1">
              <a:spcBef>
                <a:spcPts val="0"/>
              </a:spcBef>
              <a:spcAft>
                <a:spcPts val="0"/>
              </a:spcAft>
              <a:buFont typeface="Wingdings" pitchFamily="2" charset="2"/>
              <a:buChar char="Ø"/>
              <a:defRPr/>
            </a:pPr>
            <a:r>
              <a:rPr lang="en-US" dirty="0" smtClean="0"/>
              <a:t>Provide a written code of ethics</a:t>
            </a:r>
          </a:p>
          <a:p>
            <a:pPr marL="457200" indent="-457200" eaLnBrk="1" fontAlgn="auto" hangingPunct="1">
              <a:spcBef>
                <a:spcPts val="0"/>
              </a:spcBef>
              <a:spcAft>
                <a:spcPts val="0"/>
              </a:spcAft>
              <a:buFont typeface="Wingdings" pitchFamily="2" charset="2"/>
              <a:buChar char="Ø"/>
              <a:defRPr/>
            </a:pPr>
            <a:r>
              <a:rPr lang="en-US" dirty="0" smtClean="0"/>
              <a:t>Provide a whistle-blowing procedure that ensures fair treatment for all parties</a:t>
            </a:r>
          </a:p>
          <a:p>
            <a:pPr marL="457200" indent="-457200" eaLnBrk="1" fontAlgn="auto" hangingPunct="1">
              <a:spcBef>
                <a:spcPts val="0"/>
              </a:spcBef>
              <a:spcAft>
                <a:spcPts val="0"/>
              </a:spcAft>
              <a:buFont typeface="Wingdings" pitchFamily="2" charset="2"/>
              <a:buChar char="Ø"/>
              <a:defRPr/>
            </a:pPr>
            <a:r>
              <a:rPr lang="en-US" dirty="0" smtClean="0"/>
              <a:t>Rotate assignments</a:t>
            </a:r>
          </a:p>
          <a:p>
            <a:pPr marL="457200" indent="-457200" eaLnBrk="1" fontAlgn="auto" hangingPunct="1">
              <a:spcBef>
                <a:spcPts val="0"/>
              </a:spcBef>
              <a:spcAft>
                <a:spcPts val="0"/>
              </a:spcAft>
              <a:buFont typeface="Wingdings 2"/>
              <a:buChar char=""/>
              <a:defRPr/>
            </a:pPr>
            <a:endParaRPr lang="en-US" sz="2400" dirty="0" smtClean="0"/>
          </a:p>
          <a:p>
            <a:pPr marL="457200" indent="-457200" eaLnBrk="1" fontAlgn="auto" hangingPunct="1">
              <a:spcBef>
                <a:spcPts val="0"/>
              </a:spcBef>
              <a:spcAft>
                <a:spcPts val="0"/>
              </a:spcAft>
              <a:buFontTx/>
              <a:buChar char="•"/>
              <a:defRPr/>
            </a:pPr>
            <a:endParaRPr lang="en-US" dirty="0"/>
          </a:p>
        </p:txBody>
      </p:sp>
      <p:sp>
        <p:nvSpPr>
          <p:cNvPr id="43012" name="Rectangle 3"/>
          <p:cNvSpPr>
            <a:spLocks noChangeArrowheads="1"/>
          </p:cNvSpPr>
          <p:nvPr/>
        </p:nvSpPr>
        <p:spPr bwMode="auto">
          <a:xfrm>
            <a:off x="1371600" y="1792288"/>
            <a:ext cx="5486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80000"/>
              </a:lnSpc>
            </a:pPr>
            <a:endParaRPr lang="en-US" sz="1100" b="1">
              <a:latin typeface="Corbel" pitchFamily="34" charset="0"/>
            </a:endParaRPr>
          </a:p>
        </p:txBody>
      </p:sp>
      <p:sp>
        <p:nvSpPr>
          <p:cNvPr id="5" name="Slide Number Placeholder 4"/>
          <p:cNvSpPr>
            <a:spLocks noGrp="1"/>
          </p:cNvSpPr>
          <p:nvPr>
            <p:ph type="sldNum" sz="quarter" idx="12"/>
          </p:nvPr>
        </p:nvSpPr>
        <p:spPr/>
        <p:txBody>
          <a:bodyPr/>
          <a:lstStyle/>
          <a:p>
            <a:pPr>
              <a:defRPr/>
            </a:pPr>
            <a:fld id="{DC1F79A9-2F7E-4DFF-8E07-BB3B6A3EE99B}" type="slidenum">
              <a:rPr lang="en-US" smtClean="0"/>
              <a:pPr>
                <a:defRPr/>
              </a:pPr>
              <a:t>34</a:t>
            </a:fld>
            <a:endParaRPr lang="en-US"/>
          </a:p>
        </p:txBody>
      </p:sp>
      <p:pic>
        <p:nvPicPr>
          <p:cNvPr id="43014" name="Picture 6" descr="criminalcode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83225" y="4495800"/>
            <a:ext cx="213677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Enhancing Public Trust </a:t>
            </a:r>
            <a:r>
              <a:rPr lang="en-US" sz="2800" dirty="0" smtClean="0">
                <a:solidFill>
                  <a:schemeClr val="accent1">
                    <a:satMod val="150000"/>
                  </a:schemeClr>
                </a:solidFill>
              </a:rPr>
              <a:t>(continued)</a:t>
            </a:r>
            <a:endParaRPr lang="en-US" dirty="0">
              <a:solidFill>
                <a:schemeClr val="accent1">
                  <a:satMod val="150000"/>
                </a:schemeClr>
              </a:solidFill>
            </a:endParaRPr>
          </a:p>
        </p:txBody>
      </p:sp>
      <p:sp>
        <p:nvSpPr>
          <p:cNvPr id="3" name="Content Placeholder 2"/>
          <p:cNvSpPr>
            <a:spLocks noGrp="1"/>
          </p:cNvSpPr>
          <p:nvPr>
            <p:ph idx="1"/>
          </p:nvPr>
        </p:nvSpPr>
        <p:spPr>
          <a:xfrm>
            <a:off x="457200" y="1828800"/>
            <a:ext cx="8229600" cy="4625975"/>
          </a:xfrm>
        </p:spPr>
        <p:txBody>
          <a:bodyPr rtlCol="0">
            <a:normAutofit/>
          </a:bodyPr>
          <a:lstStyle/>
          <a:p>
            <a:pPr marL="438912" indent="-320040" eaLnBrk="1" fontAlgn="auto" hangingPunct="1">
              <a:spcBef>
                <a:spcPts val="0"/>
              </a:spcBef>
              <a:spcAft>
                <a:spcPts val="0"/>
              </a:spcAft>
              <a:buFont typeface="Wingdings 2" pitchFamily="18" charset="2"/>
              <a:buNone/>
              <a:defRPr/>
            </a:pPr>
            <a:r>
              <a:rPr lang="en-US" sz="2800" u="sng" dirty="0" smtClean="0"/>
              <a:t>Civilian Review/Complaint Model Discipline Approach</a:t>
            </a:r>
            <a:endParaRPr lang="en-US" sz="2800" dirty="0" smtClean="0"/>
          </a:p>
          <a:p>
            <a:pPr marL="438912" indent="-320040" eaLnBrk="1" fontAlgn="auto" hangingPunct="1">
              <a:spcBef>
                <a:spcPts val="0"/>
              </a:spcBef>
              <a:spcAft>
                <a:spcPts val="0"/>
              </a:spcAft>
              <a:buFont typeface="Wingdings" pitchFamily="2" charset="2"/>
              <a:buChar char="Ø"/>
              <a:defRPr/>
            </a:pPr>
            <a:r>
              <a:rPr lang="en-US" sz="2800" dirty="0" smtClean="0"/>
              <a:t>An independent civilian agency audits complaints and investigations</a:t>
            </a:r>
          </a:p>
          <a:p>
            <a:pPr marL="438912" indent="-320040" eaLnBrk="1" fontAlgn="auto" hangingPunct="1">
              <a:spcBef>
                <a:spcPts val="0"/>
              </a:spcBef>
              <a:spcAft>
                <a:spcPts val="0"/>
              </a:spcAft>
              <a:buFont typeface="Wingdings" pitchFamily="2" charset="2"/>
              <a:buChar char="Ø"/>
              <a:defRPr/>
            </a:pPr>
            <a:r>
              <a:rPr lang="en-US" sz="2800" dirty="0" smtClean="0"/>
              <a:t>Police still investigate and conduct the discipline proceeding </a:t>
            </a:r>
          </a:p>
          <a:p>
            <a:pPr marL="438912" indent="-320040" eaLnBrk="1" fontAlgn="auto" hangingPunct="1">
              <a:spcBef>
                <a:spcPts val="0"/>
              </a:spcBef>
              <a:spcAft>
                <a:spcPts val="0"/>
              </a:spcAft>
              <a:buFont typeface="Wingdings" pitchFamily="2" charset="2"/>
              <a:buChar char="Ø"/>
              <a:defRPr/>
            </a:pPr>
            <a:r>
              <a:rPr lang="en-US" sz="2800" dirty="0" smtClean="0"/>
              <a:t>This can provide more transparency and trust with the department and the public</a:t>
            </a:r>
          </a:p>
          <a:p>
            <a:pPr marL="438912" indent="-320040" eaLnBrk="1" fontAlgn="auto" hangingPunct="1">
              <a:spcBef>
                <a:spcPts val="0"/>
              </a:spcBef>
              <a:spcAft>
                <a:spcPts val="0"/>
              </a:spcAft>
              <a:buFont typeface="Wingdings" pitchFamily="2" charset="2"/>
              <a:buChar char="Ø"/>
              <a:defRPr/>
            </a:pPr>
            <a:endParaRPr lang="en-US" sz="4000" dirty="0" smtClean="0"/>
          </a:p>
          <a:p>
            <a:pPr marL="457200" indent="-457200" eaLnBrk="1" fontAlgn="auto" hangingPunct="1">
              <a:spcBef>
                <a:spcPts val="0"/>
              </a:spcBef>
              <a:spcAft>
                <a:spcPts val="0"/>
              </a:spcAft>
              <a:buFont typeface="Wingdings 2"/>
              <a:buChar char=""/>
              <a:defRPr/>
            </a:pPr>
            <a:endParaRPr lang="en-US" sz="1800" b="1" dirty="0" smtClean="0"/>
          </a:p>
          <a:p>
            <a:pPr marL="438912" indent="-320040" eaLnBrk="1" fontAlgn="auto" hangingPunct="1">
              <a:spcBef>
                <a:spcPts val="0"/>
              </a:spcBef>
              <a:spcAft>
                <a:spcPts val="0"/>
              </a:spcAft>
              <a:buFont typeface="Wingdings 2"/>
              <a:buNone/>
              <a:defRPr/>
            </a:pPr>
            <a:endParaRPr lang="en-US" dirty="0" smtClean="0"/>
          </a:p>
        </p:txBody>
      </p:sp>
      <p:sp>
        <p:nvSpPr>
          <p:cNvPr id="44036" name="Rectangle 3"/>
          <p:cNvSpPr>
            <a:spLocks noChangeArrowheads="1"/>
          </p:cNvSpPr>
          <p:nvPr/>
        </p:nvSpPr>
        <p:spPr bwMode="auto">
          <a:xfrm>
            <a:off x="1371600" y="1792288"/>
            <a:ext cx="5486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80000"/>
              </a:lnSpc>
            </a:pPr>
            <a:endParaRPr lang="en-US" sz="1100" b="1">
              <a:latin typeface="Corbel" pitchFamily="34" charset="0"/>
            </a:endParaRPr>
          </a:p>
        </p:txBody>
      </p:sp>
      <p:sp>
        <p:nvSpPr>
          <p:cNvPr id="5" name="Slide Number Placeholder 4"/>
          <p:cNvSpPr>
            <a:spLocks noGrp="1"/>
          </p:cNvSpPr>
          <p:nvPr>
            <p:ph type="sldNum" sz="quarter" idx="12"/>
          </p:nvPr>
        </p:nvSpPr>
        <p:spPr/>
        <p:txBody>
          <a:bodyPr/>
          <a:lstStyle/>
          <a:p>
            <a:pPr>
              <a:defRPr/>
            </a:pPr>
            <a:fld id="{BB2900CA-87AF-4EE5-B841-08F640A07023}"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Police and Ethics Conclusion</a:t>
            </a:r>
            <a:endParaRPr lang="en-US" dirty="0">
              <a:solidFill>
                <a:schemeClr val="accent1">
                  <a:satMod val="150000"/>
                </a:schemeClr>
              </a:solidFill>
            </a:endParaRPr>
          </a:p>
        </p:txBody>
      </p:sp>
      <p:sp>
        <p:nvSpPr>
          <p:cNvPr id="3" name="Content Placeholder 2"/>
          <p:cNvSpPr>
            <a:spLocks noGrp="1"/>
          </p:cNvSpPr>
          <p:nvPr>
            <p:ph idx="1"/>
          </p:nvPr>
        </p:nvSpPr>
        <p:spPr>
          <a:xfrm>
            <a:off x="457200" y="1828800"/>
            <a:ext cx="8229600" cy="4625975"/>
          </a:xfrm>
        </p:spPr>
        <p:txBody>
          <a:bodyPr rtlCol="0">
            <a:normAutofit/>
          </a:bodyPr>
          <a:lstStyle/>
          <a:p>
            <a:pPr marL="109538" indent="9525" eaLnBrk="1" fontAlgn="auto" hangingPunct="1">
              <a:spcBef>
                <a:spcPts val="0"/>
              </a:spcBef>
              <a:spcAft>
                <a:spcPts val="0"/>
              </a:spcAft>
              <a:buFont typeface="Wingdings 2" pitchFamily="18" charset="2"/>
              <a:buNone/>
              <a:defRPr/>
            </a:pPr>
            <a:r>
              <a:rPr lang="en-US" sz="2800" dirty="0" smtClean="0"/>
              <a:t>Nearly every decision a law enforcement officer makes is an ethical one and can have long lasting consequences in society, for good or bad</a:t>
            </a:r>
          </a:p>
          <a:p>
            <a:pPr marL="438912" indent="-320040" eaLnBrk="1" fontAlgn="auto" hangingPunct="1">
              <a:spcBef>
                <a:spcPts val="0"/>
              </a:spcBef>
              <a:spcAft>
                <a:spcPts val="0"/>
              </a:spcAft>
              <a:buFont typeface="Wingdings 2" pitchFamily="18" charset="2"/>
              <a:buNone/>
              <a:defRPr/>
            </a:pPr>
            <a:endParaRPr lang="en-US" sz="4000" dirty="0" smtClean="0"/>
          </a:p>
          <a:p>
            <a:pPr marL="457200" indent="-457200" eaLnBrk="1" fontAlgn="auto" hangingPunct="1">
              <a:spcBef>
                <a:spcPts val="0"/>
              </a:spcBef>
              <a:spcAft>
                <a:spcPts val="0"/>
              </a:spcAft>
              <a:buFont typeface="Wingdings 2" pitchFamily="18" charset="2"/>
              <a:buNone/>
              <a:defRPr/>
            </a:pPr>
            <a:endParaRPr lang="en-US" sz="1800" b="1" dirty="0" smtClean="0"/>
          </a:p>
          <a:p>
            <a:pPr marL="438912" indent="-320040" eaLnBrk="1" fontAlgn="auto" hangingPunct="1">
              <a:spcBef>
                <a:spcPts val="0"/>
              </a:spcBef>
              <a:spcAft>
                <a:spcPts val="0"/>
              </a:spcAft>
              <a:buFont typeface="Wingdings 2"/>
              <a:buNone/>
              <a:defRPr/>
            </a:pPr>
            <a:endParaRPr lang="en-US" dirty="0" smtClean="0"/>
          </a:p>
        </p:txBody>
      </p:sp>
      <p:sp>
        <p:nvSpPr>
          <p:cNvPr id="45060" name="Rectangle 3"/>
          <p:cNvSpPr>
            <a:spLocks noChangeArrowheads="1"/>
          </p:cNvSpPr>
          <p:nvPr/>
        </p:nvSpPr>
        <p:spPr bwMode="auto">
          <a:xfrm>
            <a:off x="1371600" y="1792288"/>
            <a:ext cx="5486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nSpc>
                <a:spcPct val="80000"/>
              </a:lnSpc>
            </a:pPr>
            <a:endParaRPr lang="en-US" sz="1100" b="1">
              <a:latin typeface="Corbel" pitchFamily="34" charset="0"/>
            </a:endParaRPr>
          </a:p>
        </p:txBody>
      </p:sp>
      <p:sp>
        <p:nvSpPr>
          <p:cNvPr id="5" name="Slide Number Placeholder 4"/>
          <p:cNvSpPr>
            <a:spLocks noGrp="1"/>
          </p:cNvSpPr>
          <p:nvPr>
            <p:ph type="sldNum" sz="quarter" idx="12"/>
          </p:nvPr>
        </p:nvSpPr>
        <p:spPr/>
        <p:txBody>
          <a:bodyPr/>
          <a:lstStyle/>
          <a:p>
            <a:pPr>
              <a:defRPr/>
            </a:pPr>
            <a:fld id="{0A4F092E-0BCA-4A0C-A904-CBAD532D4028}" type="slidenum">
              <a:rPr lang="en-US" smtClean="0"/>
              <a:pPr>
                <a:defRPr/>
              </a:pPr>
              <a:t>36</a:t>
            </a:fld>
            <a:endParaRPr lang="en-US"/>
          </a:p>
        </p:txBody>
      </p:sp>
      <p:pic>
        <p:nvPicPr>
          <p:cNvPr id="45062" name="Picture 7" descr="coptalk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429000"/>
            <a:ext cx="25654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Resources</a:t>
            </a:r>
            <a:endParaRPr lang="en-US" dirty="0"/>
          </a:p>
        </p:txBody>
      </p:sp>
      <p:sp>
        <p:nvSpPr>
          <p:cNvPr id="46083" name="Content Placeholder 2"/>
          <p:cNvSpPr>
            <a:spLocks noGrp="1"/>
          </p:cNvSpPr>
          <p:nvPr>
            <p:ph idx="1"/>
          </p:nvPr>
        </p:nvSpPr>
        <p:spPr/>
        <p:txBody>
          <a:bodyPr/>
          <a:lstStyle/>
          <a:p>
            <a:r>
              <a:rPr lang="en-US" smtClean="0"/>
              <a:t>020547893X, Fagin, James.</a:t>
            </a:r>
            <a:r>
              <a:rPr lang="en-US" i="1" smtClean="0"/>
              <a:t> Criminal Justice:</a:t>
            </a:r>
            <a:r>
              <a:rPr lang="en-US" smtClean="0"/>
              <a:t> 	Prentice Hall, 2007.</a:t>
            </a:r>
          </a:p>
          <a:p>
            <a:r>
              <a:rPr lang="en-US" smtClean="0"/>
              <a:t>Texas Commission on Law Enforcement 	Officers Standards and Education 	(TCLOESE) Training</a:t>
            </a:r>
          </a:p>
          <a:p>
            <a:r>
              <a:rPr lang="en-US" smtClean="0"/>
              <a:t>Officer’s experience on-the-job</a:t>
            </a:r>
          </a:p>
          <a:p>
            <a:pPr>
              <a:buFont typeface="Wingdings 2" pitchFamily="18" charset="2"/>
              <a:buNone/>
            </a:pPr>
            <a:endParaRPr lang="en-US" smtClean="0"/>
          </a:p>
        </p:txBody>
      </p:sp>
      <p:sp>
        <p:nvSpPr>
          <p:cNvPr id="5" name="Slide Number Placeholder 4"/>
          <p:cNvSpPr>
            <a:spLocks noGrp="1"/>
          </p:cNvSpPr>
          <p:nvPr>
            <p:ph type="sldNum" sz="quarter" idx="12"/>
          </p:nvPr>
        </p:nvSpPr>
        <p:spPr/>
        <p:txBody>
          <a:bodyPr/>
          <a:lstStyle/>
          <a:p>
            <a:pPr>
              <a:defRPr/>
            </a:pPr>
            <a:fld id="{1A6C5113-2535-49E3-8280-2698D6B97F4F}" type="slidenum">
              <a:rPr lang="en-US" smtClean="0"/>
              <a:pPr>
                <a:defRPr/>
              </a:pPr>
              <a:t>37</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Police and Society </a:t>
            </a:r>
            <a:r>
              <a:rPr lang="en-US" sz="2800" dirty="0" smtClean="0">
                <a:solidFill>
                  <a:schemeClr val="accent1">
                    <a:satMod val="150000"/>
                  </a:schemeClr>
                </a:solidFill>
              </a:rPr>
              <a:t>(continued)</a:t>
            </a:r>
            <a:endParaRPr lang="en-US" dirty="0">
              <a:solidFill>
                <a:schemeClr val="accent1">
                  <a:satMod val="150000"/>
                </a:schemeClr>
              </a:solidFill>
            </a:endParaRPr>
          </a:p>
        </p:txBody>
      </p:sp>
      <p:sp>
        <p:nvSpPr>
          <p:cNvPr id="10243" name="Content Placeholder 2"/>
          <p:cNvSpPr>
            <a:spLocks noGrp="1"/>
          </p:cNvSpPr>
          <p:nvPr>
            <p:ph idx="1"/>
          </p:nvPr>
        </p:nvSpPr>
        <p:spPr>
          <a:xfrm>
            <a:off x="457200" y="1774825"/>
            <a:ext cx="5943600" cy="4625975"/>
          </a:xfrm>
        </p:spPr>
        <p:txBody>
          <a:bodyPr/>
          <a:lstStyle/>
          <a:p>
            <a:pPr eaLnBrk="1" hangingPunct="1">
              <a:buFont typeface="Wingdings" pitchFamily="2" charset="2"/>
              <a:buChar char="Ø"/>
              <a:defRPr/>
            </a:pPr>
            <a:r>
              <a:rPr lang="en-US" dirty="0" smtClean="0"/>
              <a:t>The police</a:t>
            </a:r>
          </a:p>
          <a:p>
            <a:pPr lvl="1" eaLnBrk="1" hangingPunct="1">
              <a:buFont typeface="Wingdings" pitchFamily="2" charset="2"/>
              <a:buChar char="Ø"/>
              <a:defRPr/>
            </a:pPr>
            <a:r>
              <a:rPr lang="en-US" dirty="0" smtClean="0"/>
              <a:t>Work for citizens of the community they are employed by</a:t>
            </a:r>
          </a:p>
          <a:p>
            <a:pPr lvl="1" eaLnBrk="1" hangingPunct="1">
              <a:buFont typeface="Wingdings" pitchFamily="2" charset="2"/>
              <a:buChar char="Ø"/>
              <a:defRPr/>
            </a:pPr>
            <a:r>
              <a:rPr lang="en-US" dirty="0" smtClean="0"/>
              <a:t>Have the duty to protect the community, even to the point of death</a:t>
            </a:r>
            <a:endParaRPr lang="en-US" i="1" dirty="0" smtClean="0"/>
          </a:p>
          <a:p>
            <a:pPr marL="438150" lvl="1" indent="-319088" eaLnBrk="1" hangingPunct="1">
              <a:spcBef>
                <a:spcPct val="0"/>
              </a:spcBef>
              <a:buClr>
                <a:schemeClr val="accent1"/>
              </a:buClr>
              <a:buSzPct val="80000"/>
              <a:buFont typeface="Wingdings" pitchFamily="2" charset="2"/>
              <a:buChar char="Ø"/>
              <a:defRPr/>
            </a:pPr>
            <a:endParaRPr lang="en-US" i="1" dirty="0" smtClean="0"/>
          </a:p>
          <a:p>
            <a:pPr marL="438150" lvl="1" indent="-319088" eaLnBrk="1" hangingPunct="1">
              <a:spcBef>
                <a:spcPct val="0"/>
              </a:spcBef>
              <a:buClr>
                <a:schemeClr val="accent1"/>
              </a:buClr>
              <a:buSzPct val="80000"/>
              <a:buFont typeface="Wingdings" pitchFamily="2" charset="2"/>
              <a:buChar char="Ø"/>
              <a:defRPr/>
            </a:pPr>
            <a:r>
              <a:rPr lang="en-US" i="1" dirty="0" smtClean="0"/>
              <a:t>What are the benefits of good police service to the community?</a:t>
            </a:r>
          </a:p>
          <a:p>
            <a:pPr eaLnBrk="1" hangingPunct="1">
              <a:defRPr/>
            </a:pPr>
            <a:endParaRPr lang="en-US" dirty="0" smtClean="0"/>
          </a:p>
        </p:txBody>
      </p:sp>
      <p:sp>
        <p:nvSpPr>
          <p:cNvPr id="4" name="Slide Number Placeholder 3"/>
          <p:cNvSpPr>
            <a:spLocks noGrp="1"/>
          </p:cNvSpPr>
          <p:nvPr>
            <p:ph type="sldNum" sz="quarter" idx="12"/>
          </p:nvPr>
        </p:nvSpPr>
        <p:spPr/>
        <p:txBody>
          <a:bodyPr/>
          <a:lstStyle/>
          <a:p>
            <a:pPr>
              <a:defRPr/>
            </a:pPr>
            <a:fld id="{9400A1CE-BD69-4925-826B-7D744CF12931}" type="slidenum">
              <a:rPr lang="en-US" smtClean="0"/>
              <a:pPr>
                <a:defRPr/>
              </a:pPr>
              <a:t>4</a:t>
            </a:fld>
            <a:endParaRPr lang="en-US"/>
          </a:p>
        </p:txBody>
      </p:sp>
      <p:pic>
        <p:nvPicPr>
          <p:cNvPr id="12293" name="Picture 5" descr="2 motorcyle cop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8563" y="2336800"/>
            <a:ext cx="2865437"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Police and Society</a:t>
            </a:r>
            <a:r>
              <a:rPr lang="en-US" sz="4800" dirty="0" smtClean="0">
                <a:solidFill>
                  <a:schemeClr val="accent1">
                    <a:satMod val="150000"/>
                  </a:schemeClr>
                </a:solidFill>
              </a:rPr>
              <a:t> </a:t>
            </a:r>
            <a:r>
              <a:rPr lang="en-US" sz="2800" dirty="0" smtClean="0">
                <a:solidFill>
                  <a:schemeClr val="accent1">
                    <a:satMod val="150000"/>
                  </a:schemeClr>
                </a:solidFill>
              </a:rPr>
              <a:t>(continued)</a:t>
            </a:r>
            <a:endParaRPr lang="en-US" dirty="0">
              <a:solidFill>
                <a:schemeClr val="accent1">
                  <a:satMod val="150000"/>
                </a:schemeClr>
              </a:solidFill>
            </a:endParaRPr>
          </a:p>
        </p:txBody>
      </p:sp>
      <p:sp>
        <p:nvSpPr>
          <p:cNvPr id="13315" name="Content Placeholder 2"/>
          <p:cNvSpPr>
            <a:spLocks noGrp="1"/>
          </p:cNvSpPr>
          <p:nvPr>
            <p:ph idx="1"/>
          </p:nvPr>
        </p:nvSpPr>
        <p:spPr/>
        <p:txBody>
          <a:bodyPr/>
          <a:lstStyle/>
          <a:p>
            <a:pPr eaLnBrk="1" hangingPunct="1">
              <a:buFont typeface="Wingdings" pitchFamily="2" charset="2"/>
              <a:buChar char="Ø"/>
            </a:pPr>
            <a:r>
              <a:rPr lang="en-US" sz="2800" smtClean="0"/>
              <a:t>Police officers have tremendous power in our society:</a:t>
            </a:r>
          </a:p>
          <a:p>
            <a:pPr lvl="2" eaLnBrk="1" hangingPunct="1">
              <a:buFont typeface="Wingdings" pitchFamily="2" charset="2"/>
              <a:buChar char="Ø"/>
            </a:pPr>
            <a:r>
              <a:rPr lang="en-US" sz="2800" smtClean="0"/>
              <a:t>    The power to arrest</a:t>
            </a:r>
          </a:p>
          <a:p>
            <a:pPr lvl="2" eaLnBrk="1" hangingPunct="1">
              <a:buFont typeface="Wingdings" pitchFamily="2" charset="2"/>
              <a:buChar char="Ø"/>
            </a:pPr>
            <a:r>
              <a:rPr lang="en-US" sz="2800" smtClean="0"/>
              <a:t>    The power to mediate or to charge</a:t>
            </a:r>
          </a:p>
          <a:p>
            <a:pPr lvl="2" eaLnBrk="1" hangingPunct="1">
              <a:buFont typeface="Wingdings" pitchFamily="2" charset="2"/>
              <a:buChar char="Ø"/>
            </a:pPr>
            <a:r>
              <a:rPr lang="en-US" sz="2800" smtClean="0"/>
              <a:t>    The power to use force</a:t>
            </a:r>
          </a:p>
          <a:p>
            <a:pPr lvl="2" eaLnBrk="1" hangingPunct="1">
              <a:buFont typeface="Wingdings" pitchFamily="2" charset="2"/>
              <a:buChar char="Ø"/>
            </a:pPr>
            <a:r>
              <a:rPr lang="en-US" sz="2800" smtClean="0"/>
              <a:t>    The power of life and death</a:t>
            </a:r>
          </a:p>
        </p:txBody>
      </p:sp>
      <p:sp>
        <p:nvSpPr>
          <p:cNvPr id="4" name="Slide Number Placeholder 3"/>
          <p:cNvSpPr>
            <a:spLocks noGrp="1"/>
          </p:cNvSpPr>
          <p:nvPr>
            <p:ph type="sldNum" sz="quarter" idx="12"/>
          </p:nvPr>
        </p:nvSpPr>
        <p:spPr/>
        <p:txBody>
          <a:bodyPr/>
          <a:lstStyle/>
          <a:p>
            <a:pPr>
              <a:defRPr/>
            </a:pPr>
            <a:fld id="{E40CD831-236B-47A9-B3B5-C88611FDBEB2}" type="slidenum">
              <a:rPr lang="en-US" smtClean="0"/>
              <a:pPr>
                <a:defRPr/>
              </a:pPr>
              <a:t>5</a:t>
            </a:fld>
            <a:endParaRPr lang="en-US"/>
          </a:p>
        </p:txBody>
      </p:sp>
      <p:pic>
        <p:nvPicPr>
          <p:cNvPr id="13317" name="Picture 5" descr="arrest c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0575" y="3810000"/>
            <a:ext cx="14700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arr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4953000"/>
            <a:ext cx="13335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Police and Society </a:t>
            </a:r>
            <a:r>
              <a:rPr lang="en-US" sz="2800" dirty="0" smtClean="0">
                <a:solidFill>
                  <a:schemeClr val="accent1">
                    <a:satMod val="150000"/>
                  </a:schemeClr>
                </a:solidFill>
              </a:rPr>
              <a:t>(continued)</a:t>
            </a:r>
            <a:endParaRPr lang="en-US" sz="2800" dirty="0">
              <a:solidFill>
                <a:schemeClr val="accent1">
                  <a:satMod val="150000"/>
                </a:schemeClr>
              </a:solidFill>
            </a:endParaRPr>
          </a:p>
        </p:txBody>
      </p:sp>
      <p:sp>
        <p:nvSpPr>
          <p:cNvPr id="3" name="Content Placeholder 2"/>
          <p:cNvSpPr>
            <a:spLocks noGrp="1"/>
          </p:cNvSpPr>
          <p:nvPr>
            <p:ph idx="1"/>
          </p:nvPr>
        </p:nvSpPr>
        <p:spPr>
          <a:xfrm>
            <a:off x="304800" y="1371600"/>
            <a:ext cx="8458200" cy="4495800"/>
          </a:xfrm>
        </p:spPr>
        <p:txBody>
          <a:bodyPr rtlCol="0">
            <a:normAutofit fontScale="47500" lnSpcReduction="20000"/>
          </a:bodyPr>
          <a:lstStyle/>
          <a:p>
            <a:pPr marL="438912" indent="-320040" eaLnBrk="1" fontAlgn="auto" hangingPunct="1">
              <a:spcBef>
                <a:spcPts val="0"/>
              </a:spcBef>
              <a:spcAft>
                <a:spcPts val="0"/>
              </a:spcAft>
              <a:buFont typeface="Wingdings 2" pitchFamily="18" charset="2"/>
              <a:buNone/>
              <a:defRPr/>
            </a:pPr>
            <a:endParaRPr lang="en-US" b="1" dirty="0" smtClean="0"/>
          </a:p>
          <a:p>
            <a:pPr marL="438912" indent="-320040" eaLnBrk="1" fontAlgn="auto" hangingPunct="1">
              <a:spcBef>
                <a:spcPts val="0"/>
              </a:spcBef>
              <a:spcAft>
                <a:spcPts val="600"/>
              </a:spcAft>
              <a:buFont typeface="Wingdings" pitchFamily="2" charset="2"/>
              <a:buChar char="Ø"/>
              <a:defRPr/>
            </a:pPr>
            <a:r>
              <a:rPr lang="en-US" sz="5900" u="sng" dirty="0" smtClean="0"/>
              <a:t>Police Authority</a:t>
            </a:r>
          </a:p>
          <a:p>
            <a:pPr marL="731012" lvl="1" indent="-320040" eaLnBrk="1" fontAlgn="auto" hangingPunct="1">
              <a:spcBef>
                <a:spcPts val="0"/>
              </a:spcBef>
              <a:spcAft>
                <a:spcPts val="600"/>
              </a:spcAft>
              <a:buFont typeface="Wingdings" pitchFamily="2" charset="2"/>
              <a:buChar char="Ø"/>
              <a:defRPr/>
            </a:pPr>
            <a:r>
              <a:rPr lang="en-US" sz="5500" dirty="0" smtClean="0"/>
              <a:t>Entitlement to unquestioned obedience that derives from fulfilling a specific role</a:t>
            </a:r>
          </a:p>
          <a:p>
            <a:pPr marL="731012" lvl="1" indent="-320040" eaLnBrk="1" fontAlgn="auto" hangingPunct="1">
              <a:spcBef>
                <a:spcPts val="0"/>
              </a:spcBef>
              <a:spcAft>
                <a:spcPts val="600"/>
              </a:spcAft>
              <a:buFont typeface="Wingdings" pitchFamily="2" charset="2"/>
              <a:buChar char="Ø"/>
              <a:defRPr/>
            </a:pPr>
            <a:r>
              <a:rPr lang="en-US" sz="5500" dirty="0" smtClean="0"/>
              <a:t>The officer has power simply because he or she is a police officer</a:t>
            </a:r>
          </a:p>
          <a:p>
            <a:pPr marL="438912" indent="-320040" eaLnBrk="1" fontAlgn="auto" hangingPunct="1">
              <a:spcBef>
                <a:spcPts val="0"/>
              </a:spcBef>
              <a:spcAft>
                <a:spcPts val="600"/>
              </a:spcAft>
              <a:buFont typeface="Wingdings" pitchFamily="2" charset="2"/>
              <a:buChar char="Ø"/>
              <a:defRPr/>
            </a:pPr>
            <a:endParaRPr lang="en-US" sz="5900" dirty="0" smtClean="0"/>
          </a:p>
          <a:p>
            <a:pPr marL="438912" indent="-320040" eaLnBrk="1" fontAlgn="auto" hangingPunct="1">
              <a:spcBef>
                <a:spcPts val="0"/>
              </a:spcBef>
              <a:spcAft>
                <a:spcPts val="600"/>
              </a:spcAft>
              <a:buFont typeface="Wingdings" pitchFamily="2" charset="2"/>
              <a:buChar char="Ø"/>
              <a:defRPr/>
            </a:pPr>
            <a:r>
              <a:rPr lang="en-US" sz="5900" u="sng" dirty="0" smtClean="0"/>
              <a:t>Police Power</a:t>
            </a:r>
            <a:r>
              <a:rPr lang="en-US" sz="5900" dirty="0" smtClean="0"/>
              <a:t> </a:t>
            </a:r>
          </a:p>
          <a:p>
            <a:pPr marL="731012" lvl="1" indent="-320040" eaLnBrk="1" fontAlgn="auto" hangingPunct="1">
              <a:spcBef>
                <a:spcPts val="0"/>
              </a:spcBef>
              <a:spcAft>
                <a:spcPts val="600"/>
              </a:spcAft>
              <a:buFont typeface="Wingdings" pitchFamily="2" charset="2"/>
              <a:buChar char="Ø"/>
              <a:defRPr/>
            </a:pPr>
            <a:r>
              <a:rPr lang="en-US" sz="5500" dirty="0" smtClean="0"/>
              <a:t>Power is the means to dominate others</a:t>
            </a:r>
          </a:p>
          <a:p>
            <a:pPr marL="731012" lvl="1" indent="-320040" eaLnBrk="1" fontAlgn="auto" hangingPunct="1">
              <a:spcBef>
                <a:spcPts val="0"/>
              </a:spcBef>
              <a:spcAft>
                <a:spcPts val="600"/>
              </a:spcAft>
              <a:buFont typeface="Wingdings" pitchFamily="2" charset="2"/>
              <a:buChar char="Ø"/>
              <a:defRPr/>
            </a:pPr>
            <a:r>
              <a:rPr lang="en-US" sz="5500" dirty="0" smtClean="0"/>
              <a:t>The term “power” implies that there might be resistance to overcome</a:t>
            </a:r>
          </a:p>
        </p:txBody>
      </p:sp>
      <p:sp>
        <p:nvSpPr>
          <p:cNvPr id="4" name="Slide Number Placeholder 3"/>
          <p:cNvSpPr>
            <a:spLocks noGrp="1"/>
          </p:cNvSpPr>
          <p:nvPr>
            <p:ph type="sldNum" sz="quarter" idx="12"/>
          </p:nvPr>
        </p:nvSpPr>
        <p:spPr/>
        <p:txBody>
          <a:bodyPr/>
          <a:lstStyle/>
          <a:p>
            <a:pPr>
              <a:defRPr/>
            </a:pPr>
            <a:fld id="{2C97AF1B-A49E-4946-B6FE-2F15C4BAA5A2}"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Police and Society </a:t>
            </a:r>
            <a:r>
              <a:rPr lang="en-US" sz="2800" dirty="0" smtClean="0">
                <a:solidFill>
                  <a:schemeClr val="accent1">
                    <a:satMod val="150000"/>
                  </a:schemeClr>
                </a:solidFill>
              </a:rPr>
              <a:t>(continued)</a:t>
            </a:r>
            <a:endParaRPr lang="en-US" sz="2800" dirty="0">
              <a:solidFill>
                <a:schemeClr val="accent1">
                  <a:satMod val="150000"/>
                </a:schemeClr>
              </a:solidFill>
            </a:endParaRPr>
          </a:p>
        </p:txBody>
      </p:sp>
      <p:sp>
        <p:nvSpPr>
          <p:cNvPr id="15363" name="Content Placeholder 2"/>
          <p:cNvSpPr>
            <a:spLocks noGrp="1"/>
          </p:cNvSpPr>
          <p:nvPr>
            <p:ph idx="1"/>
          </p:nvPr>
        </p:nvSpPr>
        <p:spPr>
          <a:xfrm>
            <a:off x="228600" y="1752600"/>
            <a:ext cx="8458200" cy="3962400"/>
          </a:xfrm>
        </p:spPr>
        <p:txBody>
          <a:bodyPr/>
          <a:lstStyle/>
          <a:p>
            <a:pPr eaLnBrk="1" hangingPunct="1">
              <a:lnSpc>
                <a:spcPct val="80000"/>
              </a:lnSpc>
              <a:buFont typeface="Wingdings" pitchFamily="2" charset="2"/>
              <a:buChar char="Ø"/>
            </a:pPr>
            <a:r>
              <a:rPr lang="en-US" b="1" smtClean="0"/>
              <a:t>According to Social Contract Theory</a:t>
            </a:r>
          </a:p>
          <a:p>
            <a:pPr lvl="1" eaLnBrk="1" hangingPunct="1">
              <a:lnSpc>
                <a:spcPct val="80000"/>
              </a:lnSpc>
              <a:buFont typeface="Wingdings" pitchFamily="2" charset="2"/>
              <a:buChar char="Ø"/>
            </a:pPr>
            <a:r>
              <a:rPr lang="en-US" smtClean="0"/>
              <a:t>Each person gives up complete freedom in exchange for the guaranteed protection of the society against others</a:t>
            </a:r>
          </a:p>
          <a:p>
            <a:pPr lvl="1" eaLnBrk="1" hangingPunct="1">
              <a:lnSpc>
                <a:spcPct val="80000"/>
              </a:lnSpc>
              <a:buFont typeface="Wingdings" pitchFamily="2" charset="2"/>
              <a:buChar char="Ø"/>
            </a:pPr>
            <a:r>
              <a:rPr lang="en-US" smtClean="0"/>
              <a:t>Police power is part of this </a:t>
            </a:r>
            <a:r>
              <a:rPr lang="en-US" i="1" smtClean="0"/>
              <a:t>quid pro quo</a:t>
            </a:r>
          </a:p>
          <a:p>
            <a:pPr lvl="1" eaLnBrk="1" hangingPunct="1">
              <a:lnSpc>
                <a:spcPct val="80000"/>
              </a:lnSpc>
              <a:buFont typeface="Wingdings" pitchFamily="2" charset="2"/>
              <a:buChar char="Ø"/>
            </a:pPr>
            <a:r>
              <a:rPr lang="en-US" smtClean="0"/>
              <a:t>Police power exists to provide protection</a:t>
            </a:r>
          </a:p>
          <a:p>
            <a:pPr lvl="1" eaLnBrk="1" hangingPunct="1">
              <a:lnSpc>
                <a:spcPct val="80000"/>
              </a:lnSpc>
              <a:buFont typeface="Wingdings" pitchFamily="2" charset="2"/>
              <a:buChar char="Ø"/>
            </a:pPr>
            <a:r>
              <a:rPr lang="en-US" smtClean="0"/>
              <a:t>Since police power may also violate protection if abused, it is limited to what is necessary for protection</a:t>
            </a:r>
          </a:p>
          <a:p>
            <a:pPr lvl="1" eaLnBrk="1" hangingPunct="1">
              <a:lnSpc>
                <a:spcPct val="80000"/>
              </a:lnSpc>
              <a:buFont typeface="Wingdings" pitchFamily="2" charset="2"/>
              <a:buChar char="Ø"/>
            </a:pPr>
            <a:endParaRPr lang="en-US" smtClean="0"/>
          </a:p>
        </p:txBody>
      </p:sp>
      <p:sp>
        <p:nvSpPr>
          <p:cNvPr id="4" name="Slide Number Placeholder 3"/>
          <p:cNvSpPr>
            <a:spLocks noGrp="1"/>
          </p:cNvSpPr>
          <p:nvPr>
            <p:ph type="sldNum" sz="quarter" idx="12"/>
          </p:nvPr>
        </p:nvSpPr>
        <p:spPr/>
        <p:txBody>
          <a:bodyPr/>
          <a:lstStyle/>
          <a:p>
            <a:pPr>
              <a:defRPr/>
            </a:pPr>
            <a:fld id="{D19616A4-F6DA-4D80-8CCB-31C4A687B88C}" type="slidenum">
              <a:rPr lang="en-US" smtClean="0"/>
              <a:pPr>
                <a:defRPr/>
              </a:pPr>
              <a:t>7</a:t>
            </a:fld>
            <a:endParaRPr lang="en-US"/>
          </a:p>
        </p:txBody>
      </p:sp>
      <p:pic>
        <p:nvPicPr>
          <p:cNvPr id="15365" name="Picture 6" descr="copha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5029200"/>
            <a:ext cx="1828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satMod val="150000"/>
                  </a:schemeClr>
                </a:solidFill>
              </a:rPr>
              <a:t>The Role of the U.S. </a:t>
            </a:r>
            <a:br>
              <a:rPr lang="en-US" dirty="0" smtClean="0">
                <a:solidFill>
                  <a:schemeClr val="accent1">
                    <a:satMod val="150000"/>
                  </a:schemeClr>
                </a:solidFill>
              </a:rPr>
            </a:br>
            <a:r>
              <a:rPr lang="en-US" dirty="0" smtClean="0">
                <a:solidFill>
                  <a:schemeClr val="accent1">
                    <a:satMod val="150000"/>
                  </a:schemeClr>
                </a:solidFill>
              </a:rPr>
              <a:t>Constitution in Police Work</a:t>
            </a:r>
            <a:endParaRPr lang="en-US" sz="3100" dirty="0">
              <a:solidFill>
                <a:schemeClr val="accent1">
                  <a:satMod val="150000"/>
                </a:schemeClr>
              </a:solidFill>
            </a:endParaRPr>
          </a:p>
        </p:txBody>
      </p:sp>
      <p:sp>
        <p:nvSpPr>
          <p:cNvPr id="16387" name="Content Placeholder 2"/>
          <p:cNvSpPr>
            <a:spLocks noGrp="1"/>
          </p:cNvSpPr>
          <p:nvPr>
            <p:ph idx="1"/>
          </p:nvPr>
        </p:nvSpPr>
        <p:spPr/>
        <p:txBody>
          <a:bodyPr/>
          <a:lstStyle/>
          <a:p>
            <a:pPr eaLnBrk="1" hangingPunct="1">
              <a:buFont typeface="Wingdings" pitchFamily="2" charset="2"/>
              <a:buChar char="Ø"/>
            </a:pPr>
            <a:r>
              <a:rPr lang="en-US" smtClean="0"/>
              <a:t>The United States Constitution offers protections to citizens from unreasonable intrusions in their life by law enforcement </a:t>
            </a:r>
          </a:p>
          <a:p>
            <a:pPr eaLnBrk="1" hangingPunct="1">
              <a:buFont typeface="Wingdings" pitchFamily="2" charset="2"/>
              <a:buChar char="Ø"/>
            </a:pPr>
            <a:r>
              <a:rPr lang="en-US" smtClean="0"/>
              <a:t>Police officials must have exceptions to violate these protections and these exceptions must be proven in court</a:t>
            </a:r>
          </a:p>
          <a:p>
            <a:pPr lvl="1" eaLnBrk="1" hangingPunct="1">
              <a:buFont typeface="Wingdings" pitchFamily="2" charset="2"/>
              <a:buChar char="Ø"/>
            </a:pPr>
            <a:r>
              <a:rPr lang="en-US" smtClean="0"/>
              <a:t>Reasonable suspicion</a:t>
            </a:r>
          </a:p>
          <a:p>
            <a:pPr lvl="1" eaLnBrk="1" hangingPunct="1">
              <a:buFont typeface="Wingdings" pitchFamily="2" charset="2"/>
              <a:buChar char="Ø"/>
            </a:pPr>
            <a:r>
              <a:rPr lang="en-US" smtClean="0"/>
              <a:t>Probable cause</a:t>
            </a:r>
          </a:p>
          <a:p>
            <a:pPr lvl="1" eaLnBrk="1" hangingPunct="1">
              <a:buFont typeface="Wingdings" pitchFamily="2" charset="2"/>
              <a:buChar char="Ø"/>
            </a:pPr>
            <a:r>
              <a:rPr lang="en-US" smtClean="0"/>
              <a:t>Warrant signed by a judge</a:t>
            </a:r>
          </a:p>
          <a:p>
            <a:pPr eaLnBrk="1" hangingPunct="1">
              <a:buFont typeface="Wingdings 2" pitchFamily="18" charset="2"/>
              <a:buNone/>
            </a:pPr>
            <a:endParaRPr lang="en-US" smtClean="0"/>
          </a:p>
        </p:txBody>
      </p:sp>
      <p:sp>
        <p:nvSpPr>
          <p:cNvPr id="4" name="Slide Number Placeholder 3"/>
          <p:cNvSpPr>
            <a:spLocks noGrp="1"/>
          </p:cNvSpPr>
          <p:nvPr>
            <p:ph type="sldNum" sz="quarter" idx="12"/>
          </p:nvPr>
        </p:nvSpPr>
        <p:spPr/>
        <p:txBody>
          <a:bodyPr/>
          <a:lstStyle/>
          <a:p>
            <a:pPr>
              <a:defRPr/>
            </a:pPr>
            <a:fld id="{9895F9CB-0195-4D47-9C41-323C4A4965D9}" type="slidenum">
              <a:rPr lang="en-US" smtClean="0"/>
              <a:pPr>
                <a:defRPr/>
              </a:pPr>
              <a:t>8</a:t>
            </a:fld>
            <a:endParaRPr lang="en-US"/>
          </a:p>
        </p:txBody>
      </p:sp>
      <p:pic>
        <p:nvPicPr>
          <p:cNvPr id="16389" name="Picture 5" descr="courttri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2425" y="4800600"/>
            <a:ext cx="18319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pPr eaLnBrk="1" fontAlgn="auto" hangingPunct="1">
              <a:spcAft>
                <a:spcPts val="0"/>
              </a:spcAft>
              <a:defRPr/>
            </a:pPr>
            <a:r>
              <a:rPr lang="en-US" sz="4100" dirty="0" smtClean="0">
                <a:solidFill>
                  <a:schemeClr val="accent1">
                    <a:satMod val="150000"/>
                  </a:schemeClr>
                </a:solidFill>
              </a:rPr>
              <a:t>The Role of the U.S. </a:t>
            </a:r>
            <a:br>
              <a:rPr lang="en-US" sz="4100" dirty="0" smtClean="0">
                <a:solidFill>
                  <a:schemeClr val="accent1">
                    <a:satMod val="150000"/>
                  </a:schemeClr>
                </a:solidFill>
              </a:rPr>
            </a:br>
            <a:r>
              <a:rPr lang="en-US" sz="4100" dirty="0" smtClean="0">
                <a:solidFill>
                  <a:schemeClr val="accent1">
                    <a:satMod val="150000"/>
                  </a:schemeClr>
                </a:solidFill>
              </a:rPr>
              <a:t>Constitution in Police Work </a:t>
            </a:r>
            <a:r>
              <a:rPr lang="en-US" sz="3100" dirty="0" smtClean="0">
                <a:solidFill>
                  <a:schemeClr val="accent1">
                    <a:satMod val="150000"/>
                  </a:schemeClr>
                </a:solidFill>
              </a:rPr>
              <a:t>(continued)</a:t>
            </a:r>
            <a:endParaRPr lang="en-US" dirty="0">
              <a:solidFill>
                <a:schemeClr val="accent1">
                  <a:satMod val="150000"/>
                </a:schemeClr>
              </a:solidFill>
            </a:endParaRPr>
          </a:p>
        </p:txBody>
      </p:sp>
      <p:sp>
        <p:nvSpPr>
          <p:cNvPr id="17411" name="Content Placeholder 2"/>
          <p:cNvSpPr>
            <a:spLocks noGrp="1"/>
          </p:cNvSpPr>
          <p:nvPr>
            <p:ph idx="1"/>
          </p:nvPr>
        </p:nvSpPr>
        <p:spPr/>
        <p:txBody>
          <a:bodyPr/>
          <a:lstStyle/>
          <a:p>
            <a:pPr eaLnBrk="1" hangingPunct="1">
              <a:buFont typeface="Wingdings" pitchFamily="2" charset="2"/>
              <a:buChar char="Ø"/>
            </a:pPr>
            <a:r>
              <a:rPr lang="en-US" smtClean="0"/>
              <a:t>Rules and laws in relation to police officials and the U.S. Constitution are defined in court cases, and their application to law enforcement is ever changing</a:t>
            </a:r>
          </a:p>
          <a:p>
            <a:pPr eaLnBrk="1" hangingPunct="1">
              <a:buFont typeface="Wingdings" pitchFamily="2" charset="2"/>
              <a:buChar char="Ø"/>
            </a:pPr>
            <a:endParaRPr lang="en-US" smtClean="0"/>
          </a:p>
          <a:p>
            <a:pPr eaLnBrk="1" hangingPunct="1">
              <a:buFont typeface="Wingdings" pitchFamily="2" charset="2"/>
              <a:buChar char="Ø"/>
            </a:pPr>
            <a:r>
              <a:rPr lang="en-US" smtClean="0"/>
              <a:t>This separation of powers in the criminal justice field maintains the integrity of the system while protecting innocent people from corrupt officers</a:t>
            </a:r>
          </a:p>
          <a:p>
            <a:pPr eaLnBrk="1" hangingPunct="1">
              <a:buFont typeface="Wingdings 2" pitchFamily="18" charset="2"/>
              <a:buNone/>
            </a:pPr>
            <a:r>
              <a:rPr lang="en-US" smtClean="0"/>
              <a:t>	</a:t>
            </a:r>
          </a:p>
        </p:txBody>
      </p:sp>
      <p:sp>
        <p:nvSpPr>
          <p:cNvPr id="4" name="Slide Number Placeholder 3"/>
          <p:cNvSpPr>
            <a:spLocks noGrp="1"/>
          </p:cNvSpPr>
          <p:nvPr>
            <p:ph type="sldNum" sz="quarter" idx="12"/>
          </p:nvPr>
        </p:nvSpPr>
        <p:spPr/>
        <p:txBody>
          <a:bodyPr/>
          <a:lstStyle/>
          <a:p>
            <a:pPr>
              <a:defRPr/>
            </a:pPr>
            <a:fld id="{CCF5D3D1-6EA5-4A6A-9D60-33A4E3785A9B}" type="slidenum">
              <a:rPr lang="en-US" smtClean="0"/>
              <a:pPr>
                <a:defRPr/>
              </a:pPr>
              <a:t>9</a:t>
            </a:fld>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de of Ethics&amp;#x0D;&amp;#x0A;Law Enforcement I&amp;#x0D;&amp;#x0A;&amp;#x0D;&amp;#x0A;&amp;quot;&quot;/&gt;&lt;property id=&quot;20307&quot; value=&quot;256&quot;/&gt;&lt;/object&gt;&lt;object type=&quot;3&quot; unique_id=&quot;10005&quot;&gt;&lt;property id=&quot;20148&quot; value=&quot;5&quot;/&gt;&lt;property id=&quot;20300&quot; value=&quot;Slide 2&quot;/&gt;&lt;property id=&quot;20307&quot; value=&quot;325&quot;/&gt;&lt;/object&gt;&lt;object type=&quot;3&quot; unique_id=&quot;10006&quot;&gt;&lt;property id=&quot;20148&quot; value=&quot;5&quot;/&gt;&lt;property id=&quot;20300&quot; value=&quot;Slide 3 - &amp;quot;Police and Society&amp;quot;&quot;/&gt;&lt;property id=&quot;20307&quot; value=&quot;258&quot;/&gt;&lt;/object&gt;&lt;object type=&quot;3&quot; unique_id=&quot;10007&quot;&gt;&lt;property id=&quot;20148&quot; value=&quot;5&quot;/&gt;&lt;property id=&quot;20300&quot; value=&quot;Slide 4 - &amp;quot;Police and Society (continued)&amp;quot;&quot;/&gt;&lt;property id=&quot;20307&quot; value=&quot;263&quot;/&gt;&lt;/object&gt;&lt;object type=&quot;3&quot; unique_id=&quot;10008&quot;&gt;&lt;property id=&quot;20148&quot; value=&quot;5&quot;/&gt;&lt;property id=&quot;20300&quot; value=&quot;Slide 5 - &amp;quot;Police and Society (continued)&amp;quot;&quot;/&gt;&lt;property id=&quot;20307&quot; value=&quot;268&quot;/&gt;&lt;/object&gt;&lt;object type=&quot;3&quot; unique_id=&quot;10009&quot;&gt;&lt;property id=&quot;20148&quot; value=&quot;5&quot;/&gt;&lt;property id=&quot;20300&quot; value=&quot;Slide 6 - &amp;quot;Police and Society (continued)&amp;quot;&quot;/&gt;&lt;property id=&quot;20307&quot; value=&quot;311&quot;/&gt;&lt;/object&gt;&lt;object type=&quot;3&quot; unique_id=&quot;10010&quot;&gt;&lt;property id=&quot;20148&quot; value=&quot;5&quot;/&gt;&lt;property id=&quot;20300&quot; value=&quot;Slide 7 - &amp;quot;Police and Society (continued)&amp;quot;&quot;/&gt;&lt;property id=&quot;20307&quot; value=&quot;275&quot;/&gt;&lt;/object&gt;&lt;object type=&quot;3&quot; unique_id=&quot;10011&quot;&gt;&lt;property id=&quot;20148&quot; value=&quot;5&quot;/&gt;&lt;property id=&quot;20300&quot; value=&quot;Slide 8 - &amp;quot;The Role of the U.S. &amp;#x0D;&amp;#x0A;Constitution in Police Work&amp;quot;&quot;/&gt;&lt;property id=&quot;20307&quot; value=&quot;262&quot;/&gt;&lt;/object&gt;&lt;object type=&quot;3&quot; unique_id=&quot;10012&quot;&gt;&lt;property id=&quot;20148&quot; value=&quot;5&quot;/&gt;&lt;property id=&quot;20300&quot; value=&quot;Slide 9 - &amp;quot;The Role of the U.S. &amp;#x0D;&amp;#x0A;Constitution in Police Work (continued)&amp;quot;&quot;/&gt;&lt;property id=&quot;20307&quot; value=&quot;310&quot;/&gt;&lt;/object&gt;&lt;object type=&quot;3&quot; unique_id=&quot;10013&quot;&gt;&lt;property id=&quot;20148&quot; value=&quot;5&quot;/&gt;&lt;property id=&quot;20300&quot; value=&quot;Slide 10 - &amp;quot;Ethics in Law Enforcement&amp;quot;&quot;/&gt;&lt;property id=&quot;20307&quot; value=&quot;261&quot;/&gt;&lt;/object&gt;&lt;object type=&quot;3&quot; unique_id=&quot;10014&quot;&gt;&lt;property id=&quot;20148&quot; value=&quot;5&quot;/&gt;&lt;property id=&quot;20300&quot; value=&quot;Slide 11 - &amp;quot;Ethics in Law Enforcement (continued)&amp;quot;&quot;/&gt;&lt;property id=&quot;20307&quot; value=&quot;265&quot;/&gt;&lt;/object&gt;&lt;object type=&quot;3&quot; unique_id=&quot;10015&quot;&gt;&lt;property id=&quot;20148&quot; value=&quot;5&quot;/&gt;&lt;property id=&quot;20300&quot; value=&quot;Slide 12 - &amp;quot;Ethics in Law Enforcement (continued)&amp;quot;&quot;/&gt;&lt;property id=&quot;20307&quot; value=&quot;297&quot;/&gt;&lt;/object&gt;&lt;object type=&quot;3&quot; unique_id=&quot;10016&quot;&gt;&lt;property id=&quot;20148&quot; value=&quot;5&quot;/&gt;&lt;property id=&quot;20300&quot; value=&quot;Slide 13 - &amp;quot;Threats to Ethical Conduct&amp;quot;&quot;/&gt;&lt;property id=&quot;20307&quot; value=&quot;301&quot;/&gt;&lt;/object&gt;&lt;object type=&quot;3&quot; unique_id=&quot;10017&quot;&gt;&lt;property id=&quot;20148&quot; value=&quot;5&quot;/&gt;&lt;property id=&quot;20300&quot; value=&quot;Slide 14 - &amp;quot;Threats to Ethical Conduct (continued)&amp;quot;&quot;/&gt;&lt;property id=&quot;20307&quot; value=&quot;307&quot;/&gt;&lt;/object&gt;&lt;object type=&quot;3&quot; unique_id=&quot;10018&quot;&gt;&lt;property id=&quot;20148&quot; value=&quot;5&quot;/&gt;&lt;property id=&quot;20300&quot; value=&quot;Slide 15 - &amp;quot;Threats to Ethical Conduct (continued)&amp;quot;&quot;/&gt;&lt;property id=&quot;20307&quot; value=&quot;303&quot;/&gt;&lt;/object&gt;&lt;object type=&quot;3&quot; unique_id=&quot;10019&quot;&gt;&lt;property id=&quot;20148&quot; value=&quot;5&quot;/&gt;&lt;property id=&quot;20300&quot; value=&quot;Slide 16 - &amp;quot;Threats to Ethical Conduct (continued)&amp;quot;&quot;/&gt;&lt;property id=&quot;20307&quot; value=&quot;304&quot;/&gt;&lt;/object&gt;&lt;object type=&quot;3&quot; unique_id=&quot;10020&quot;&gt;&lt;property id=&quot;20148&quot; value=&quot;5&quot;/&gt;&lt;property id=&quot;20300&quot; value=&quot;Slide 17 - &amp;quot;Threats to Ethical Conduct (continued)&amp;quot;&quot;/&gt;&lt;property id=&quot;20307&quot; value=&quot;323&quot;/&gt;&lt;/object&gt;&lt;object type=&quot;3&quot; unique_id=&quot;10021&quot;&gt;&lt;property id=&quot;20148&quot; value=&quot;5&quot;/&gt;&lt;property id=&quot;20300&quot; value=&quot;Slide 18 - &amp;quot;Other Ethical Issues&amp;quot;&quot;/&gt;&lt;property id=&quot;20307&quot; value=&quot;302&quot;/&gt;&lt;/object&gt;&lt;object type=&quot;3&quot; unique_id=&quot;10022&quot;&gt;&lt;property id=&quot;20148&quot; value=&quot;5&quot;/&gt;&lt;property id=&quot;20300&quot; value=&quot;Slide 19 - &amp;quot;Other Ethical Issues (continued)&amp;quot;&quot;/&gt;&lt;property id=&quot;20307&quot; value=&quot;313&quot;/&gt;&lt;/object&gt;&lt;object type=&quot;3&quot; unique_id=&quot;10023&quot;&gt;&lt;property id=&quot;20148&quot; value=&quot;5&quot;/&gt;&lt;property id=&quot;20300&quot; value=&quot;Slide 20 - &amp;quot;Other Ethical Issues (continued)&amp;quot;&quot;/&gt;&lt;property id=&quot;20307&quot; value=&quot;308&quot;/&gt;&lt;/object&gt;&lt;object type=&quot;3&quot; unique_id=&quot;10024&quot;&gt;&lt;property id=&quot;20148&quot; value=&quot;5&quot;/&gt;&lt;property id=&quot;20300&quot; value=&quot;Slide 21 - &amp;quot;Other Ethical Issues (continued)&amp;quot;&quot;/&gt;&lt;property id=&quot;20307&quot; value=&quot;309&quot;/&gt;&lt;/object&gt;&lt;object type=&quot;3&quot; unique_id=&quot;10025&quot;&gt;&lt;property id=&quot;20148&quot; value=&quot;5&quot;/&gt;&lt;property id=&quot;20300&quot; value=&quot;Slide 22 - &amp;quot;Types of Corrupt Officers&amp;quot;&quot;/&gt;&lt;property id=&quot;20307&quot; value=&quot;305&quot;/&gt;&lt;/object&gt;&lt;object type=&quot;3&quot; unique_id=&quot;10026&quot;&gt;&lt;property id=&quot;20148&quot; value=&quot;5&quot;/&gt;&lt;property id=&quot;20300&quot; value=&quot;Slide 23 - &amp;quot;Types of Corrupt Officers (continued)&amp;quot;&quot;/&gt;&lt;property id=&quot;20307&quot; value=&quot;306&quot;/&gt;&lt;/object&gt;&lt;object type=&quot;3&quot; unique_id=&quot;10027&quot;&gt;&lt;property id=&quot;20148&quot; value=&quot;5&quot;/&gt;&lt;property id=&quot;20300&quot; value=&quot;Slide 24 - &amp;quot;Police Discipline&amp;quot;&quot;/&gt;&lt;property id=&quot;20307&quot; value=&quot;293&quot;/&gt;&lt;/object&gt;&lt;object type=&quot;3&quot; unique_id=&quot;10028&quot;&gt;&lt;property id=&quot;20148&quot; value=&quot;5&quot;/&gt;&lt;property id=&quot;20300&quot; value=&quot;Slide 25 - &amp;quot;Police Discipline (continued)&amp;quot;&quot;/&gt;&lt;property id=&quot;20307&quot; value=&quot;318&quot;/&gt;&lt;/object&gt;&lt;object type=&quot;3&quot; unique_id=&quot;10029&quot;&gt;&lt;property id=&quot;20148&quot; value=&quot;5&quot;/&gt;&lt;property id=&quot;20300&quot; value=&quot;Slide 26 - &amp;quot;Ethical Decision-making&amp;quot;&quot;/&gt;&lt;property id=&quot;20307&quot; value=&quot;298&quot;/&gt;&lt;/object&gt;&lt;object type=&quot;3&quot; unique_id=&quot;10030&quot;&gt;&lt;property id=&quot;20148&quot; value=&quot;5&quot;/&gt;&lt;property id=&quot;20300&quot; value=&quot;Slide 27 - &amp;quot;Ethical Decision-making (continued)&amp;quot;&quot;/&gt;&lt;property id=&quot;20307&quot; value=&quot;299&quot;/&gt;&lt;/object&gt;&lt;object type=&quot;3&quot; unique_id=&quot;10031&quot;&gt;&lt;property id=&quot;20148&quot; value=&quot;5&quot;/&gt;&lt;property id=&quot;20300&quot; value=&quot;Slide 28 - &amp;quot;Enhancing Public Trust&amp;quot;&quot;/&gt;&lt;property id=&quot;20307&quot; value=&quot;314&quot;/&gt;&lt;/object&gt;&lt;object type=&quot;3&quot; unique_id=&quot;10032&quot;&gt;&lt;property id=&quot;20148&quot; value=&quot;5&quot;/&gt;&lt;property id=&quot;20300&quot; value=&quot;Slide 29 - &amp;quot;Enhancing Public Trust (continued)&amp;quot;&quot;/&gt;&lt;property id=&quot;20307&quot; value=&quot;319&quot;/&gt;&lt;/object&gt;&lt;object type=&quot;3&quot; unique_id=&quot;10033&quot;&gt;&lt;property id=&quot;20148&quot; value=&quot;5&quot;/&gt;&lt;property id=&quot;20300&quot; value=&quot;Slide 30 - &amp;quot;Enhancing Public Trust (continued)&amp;quot;&quot;/&gt;&lt;property id=&quot;20307&quot; value=&quot;320&quot;/&gt;&lt;/object&gt;&lt;object type=&quot;3&quot; unique_id=&quot;10034&quot;&gt;&lt;property id=&quot;20148&quot; value=&quot;5&quot;/&gt;&lt;property id=&quot;20300&quot; value=&quot;Slide 31 - &amp;quot;Enhancing Public Trust (continued)&amp;quot;&quot;/&gt;&lt;property id=&quot;20307&quot; value=&quot;315&quot;/&gt;&lt;/object&gt;&lt;object type=&quot;3&quot; unique_id=&quot;10035&quot;&gt;&lt;property id=&quot;20148&quot; value=&quot;5&quot;/&gt;&lt;property id=&quot;20300&quot; value=&quot;Slide 32 - &amp;quot;Enhancing Public Trust (continued)&amp;quot;&quot;/&gt;&lt;property id=&quot;20307&quot; value=&quot;316&quot;/&gt;&lt;/object&gt;&lt;object type=&quot;3&quot; unique_id=&quot;10036&quot;&gt;&lt;property id=&quot;20148&quot; value=&quot;5&quot;/&gt;&lt;property id=&quot;20300&quot; value=&quot;Slide 33 - &amp;quot;Enhancing Public Trust (continued)&amp;quot;&quot;/&gt;&lt;property id=&quot;20307&quot; value=&quot;290&quot;/&gt;&lt;/object&gt;&lt;object type=&quot;3&quot; unique_id=&quot;10037&quot;&gt;&lt;property id=&quot;20148&quot; value=&quot;5&quot;/&gt;&lt;property id=&quot;20300&quot; value=&quot;Slide 34 - &amp;quot;Enhancing Public Trust (continued)&amp;quot;&quot;/&gt;&lt;property id=&quot;20307&quot; value=&quot;289&quot;/&gt;&lt;/object&gt;&lt;object type=&quot;3&quot; unique_id=&quot;10038&quot;&gt;&lt;property id=&quot;20148&quot; value=&quot;5&quot;/&gt;&lt;property id=&quot;20300&quot; value=&quot;Slide 35 - &amp;quot;Enhancing Public Trust (continued)&amp;quot;&quot;/&gt;&lt;property id=&quot;20307&quot; value=&quot;317&quot;/&gt;&lt;/object&gt;&lt;object type=&quot;3&quot; unique_id=&quot;10039&quot;&gt;&lt;property id=&quot;20148&quot; value=&quot;5&quot;/&gt;&lt;property id=&quot;20300&quot; value=&quot;Slide 36 - &amp;quot;Police and Ethics Conclusion&amp;quot;&quot;/&gt;&lt;property id=&quot;20307&quot; value=&quot;321&quot;/&gt;&lt;/object&gt;&lt;object type=&quot;3&quot; unique_id=&quot;10040&quot;&gt;&lt;property id=&quot;20148&quot; value=&quot;5&quot;/&gt;&lt;property id=&quot;20300&quot; value=&quot;Slide 37 - &amp;quot;Resources&amp;quot;&quot;/&gt;&lt;property id=&quot;20307&quot; value=&quot;324&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19579</TotalTime>
  <Words>1347</Words>
  <Application>Microsoft Office PowerPoint</Application>
  <PresentationFormat>On-screen Show (4:3)</PresentationFormat>
  <Paragraphs>270</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Corbel</vt:lpstr>
      <vt:lpstr>Wingdings 2</vt:lpstr>
      <vt:lpstr>Wingdings</vt:lpstr>
      <vt:lpstr>Wingdings 3</vt:lpstr>
      <vt:lpstr>Calibri</vt:lpstr>
      <vt:lpstr>Times New Roman</vt:lpstr>
      <vt:lpstr>Module</vt:lpstr>
      <vt:lpstr>Code of Ethics Law Enforcement I  </vt:lpstr>
      <vt:lpstr>PowerPoint Presentation</vt:lpstr>
      <vt:lpstr>Police and Society</vt:lpstr>
      <vt:lpstr>Police and Society (continued)</vt:lpstr>
      <vt:lpstr>Police and Society (continued)</vt:lpstr>
      <vt:lpstr>Police and Society (continued)</vt:lpstr>
      <vt:lpstr>Police and Society (continued)</vt:lpstr>
      <vt:lpstr>The Role of the U.S.  Constitution in Police Work</vt:lpstr>
      <vt:lpstr>The Role of the U.S.  Constitution in Police Work (continued)</vt:lpstr>
      <vt:lpstr>Ethics in Law Enforcement</vt:lpstr>
      <vt:lpstr>Ethics in Law Enforcement (continued)</vt:lpstr>
      <vt:lpstr>Ethics in Law Enforcement (continued)</vt:lpstr>
      <vt:lpstr>Threats to Ethical Conduct</vt:lpstr>
      <vt:lpstr>Threats to Ethical Conduct (continued)</vt:lpstr>
      <vt:lpstr>Threats to Ethical Conduct (continued)</vt:lpstr>
      <vt:lpstr>Threats to Ethical Conduct (continued)</vt:lpstr>
      <vt:lpstr>Threats to Ethical Conduct (continued)</vt:lpstr>
      <vt:lpstr>Other Ethical Issues</vt:lpstr>
      <vt:lpstr>Other Ethical Issues (continued)</vt:lpstr>
      <vt:lpstr>Other Ethical Issues (continued)</vt:lpstr>
      <vt:lpstr>Other Ethical Issues (continued)</vt:lpstr>
      <vt:lpstr>Types of Corrupt Officers</vt:lpstr>
      <vt:lpstr>Types of Corrupt Officers (continued)</vt:lpstr>
      <vt:lpstr>Police Discipline</vt:lpstr>
      <vt:lpstr>Police Discipline (continued)</vt:lpstr>
      <vt:lpstr>Ethical Decision-making</vt:lpstr>
      <vt:lpstr>Ethical Decision-making (continued)</vt:lpstr>
      <vt:lpstr>Enhancing Public Trust</vt:lpstr>
      <vt:lpstr>Enhancing Public Trust (continued)</vt:lpstr>
      <vt:lpstr>Enhancing Public Trust (continued)</vt:lpstr>
      <vt:lpstr>Enhancing Public Trust (continued)</vt:lpstr>
      <vt:lpstr>Enhancing Public Trust (continued)</vt:lpstr>
      <vt:lpstr>Enhancing Public Trust (continued)</vt:lpstr>
      <vt:lpstr>Enhancing Public Trust (continued)</vt:lpstr>
      <vt:lpstr>Enhancing Public Trust (continued)</vt:lpstr>
      <vt:lpstr>Police and Ethics Conclusion</vt:lpstr>
      <vt:lpstr>Resources</vt:lpstr>
    </vt:vector>
  </TitlesOfParts>
  <Company>Burleson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of Ethics</dc:title>
  <dc:creator>Burleson</dc:creator>
  <cp:lastModifiedBy>Tracy</cp:lastModifiedBy>
  <cp:revision>80</cp:revision>
  <dcterms:created xsi:type="dcterms:W3CDTF">2010-04-29T20:53:46Z</dcterms:created>
  <dcterms:modified xsi:type="dcterms:W3CDTF">2012-02-22T03:23:47Z</dcterms:modified>
</cp:coreProperties>
</file>