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4"/>
  </p:notesMasterIdLst>
  <p:handoutMasterIdLst>
    <p:handoutMasterId r:id="rId45"/>
  </p:handoutMasterIdLst>
  <p:sldIdLst>
    <p:sldId id="256" r:id="rId2"/>
    <p:sldId id="316" r:id="rId3"/>
    <p:sldId id="257" r:id="rId4"/>
    <p:sldId id="259" r:id="rId5"/>
    <p:sldId id="262" r:id="rId6"/>
    <p:sldId id="263" r:id="rId7"/>
    <p:sldId id="272" r:id="rId8"/>
    <p:sldId id="274" r:id="rId9"/>
    <p:sldId id="275" r:id="rId10"/>
    <p:sldId id="276" r:id="rId11"/>
    <p:sldId id="277" r:id="rId12"/>
    <p:sldId id="289" r:id="rId13"/>
    <p:sldId id="290" r:id="rId14"/>
    <p:sldId id="291" r:id="rId15"/>
    <p:sldId id="292" r:id="rId16"/>
    <p:sldId id="293" r:id="rId17"/>
    <p:sldId id="294" r:id="rId18"/>
    <p:sldId id="278" r:id="rId19"/>
    <p:sldId id="295" r:id="rId20"/>
    <p:sldId id="296" r:id="rId21"/>
    <p:sldId id="279" r:id="rId22"/>
    <p:sldId id="280" r:id="rId23"/>
    <p:sldId id="297" r:id="rId24"/>
    <p:sldId id="298" r:id="rId25"/>
    <p:sldId id="299" r:id="rId26"/>
    <p:sldId id="300" r:id="rId27"/>
    <p:sldId id="301" r:id="rId28"/>
    <p:sldId id="302" r:id="rId29"/>
    <p:sldId id="303" r:id="rId30"/>
    <p:sldId id="304" r:id="rId31"/>
    <p:sldId id="305" r:id="rId32"/>
    <p:sldId id="306" r:id="rId33"/>
    <p:sldId id="307" r:id="rId34"/>
    <p:sldId id="288" r:id="rId35"/>
    <p:sldId id="308" r:id="rId36"/>
    <p:sldId id="314" r:id="rId37"/>
    <p:sldId id="309" r:id="rId38"/>
    <p:sldId id="310" r:id="rId39"/>
    <p:sldId id="311" r:id="rId40"/>
    <p:sldId id="312" r:id="rId41"/>
    <p:sldId id="313" r:id="rId42"/>
    <p:sldId id="315"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39" d="100"/>
          <a:sy n="39" d="100"/>
        </p:scale>
        <p:origin x="-96"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3E9F160-97EB-4D5F-8DFE-CDD6A734C342}" type="datetimeFigureOut">
              <a:rPr lang="en-US"/>
              <a:pPr>
                <a:defRPr/>
              </a:pPr>
              <a:t>4/1/2013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0533E3A-F1E5-45E8-987B-63F39CB48C3D}" type="slidenum">
              <a:rPr lang="en-US"/>
              <a:pPr>
                <a:defRPr/>
              </a:pPr>
              <a:t>‹#›</a:t>
            </a:fld>
            <a:endParaRPr lang="en-US"/>
          </a:p>
        </p:txBody>
      </p:sp>
    </p:spTree>
    <p:extLst>
      <p:ext uri="{BB962C8B-B14F-4D97-AF65-F5344CB8AC3E}">
        <p14:creationId xmlns:p14="http://schemas.microsoft.com/office/powerpoint/2010/main" val="1910166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84C4EC-ACD3-45DC-A0A6-81257C7F84ED}" type="slidenum">
              <a:rPr lang="en-US"/>
              <a:pPr>
                <a:defRPr/>
              </a:pPr>
              <a:t>‹#›</a:t>
            </a:fld>
            <a:endParaRPr lang="en-US" dirty="0"/>
          </a:p>
        </p:txBody>
      </p:sp>
    </p:spTree>
    <p:extLst>
      <p:ext uri="{BB962C8B-B14F-4D97-AF65-F5344CB8AC3E}">
        <p14:creationId xmlns:p14="http://schemas.microsoft.com/office/powerpoint/2010/main" val="187328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8614714-4A11-45A0-B2CE-C134CDBC412C}"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F18FFAC-81DC-48CF-BBC5-1686DF6F930C}" type="slidenum">
              <a:rPr lang="en-US" sz="1200" smtClean="0"/>
              <a:pPr eaLnBrk="1" hangingPunct="1"/>
              <a:t>11</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Trustworthiness</a:t>
            </a:r>
            <a:r>
              <a:rPr lang="en-US" smtClean="0"/>
              <a:t>—</a:t>
            </a:r>
          </a:p>
          <a:p>
            <a:pPr>
              <a:buFontTx/>
              <a:buChar char="•"/>
            </a:pPr>
            <a:r>
              <a:rPr lang="en-US" smtClean="0"/>
              <a:t>Be honest </a:t>
            </a:r>
          </a:p>
          <a:p>
            <a:pPr>
              <a:buFontTx/>
              <a:buChar char="•"/>
            </a:pPr>
            <a:r>
              <a:rPr lang="en-US" smtClean="0"/>
              <a:t>Don’t deceive, cheat or steal </a:t>
            </a:r>
          </a:p>
          <a:p>
            <a:pPr>
              <a:buFontTx/>
              <a:buChar char="•"/>
            </a:pPr>
            <a:r>
              <a:rPr lang="en-US" smtClean="0"/>
              <a:t>Be reliable—do what you say you’ll do </a:t>
            </a:r>
          </a:p>
          <a:p>
            <a:pPr>
              <a:buFontTx/>
              <a:buChar char="•"/>
            </a:pPr>
            <a:r>
              <a:rPr lang="en-US" smtClean="0"/>
              <a:t>Have the courage to do the right thing </a:t>
            </a:r>
          </a:p>
          <a:p>
            <a:pPr>
              <a:buFontTx/>
              <a:buChar char="•"/>
            </a:pPr>
            <a:r>
              <a:rPr lang="en-US" smtClean="0"/>
              <a:t>Build a good reputation </a:t>
            </a:r>
          </a:p>
          <a:p>
            <a:pPr>
              <a:buFontTx/>
              <a:buChar char="•"/>
            </a:pPr>
            <a:r>
              <a:rPr lang="en-US" smtClean="0"/>
              <a:t>Be loyal—stand by your family, friends and country</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EE0206FF-7182-487A-B1A2-838E9EA0D2BC}" type="slidenum">
              <a:rPr lang="en-US" sz="1200" smtClean="0"/>
              <a:pPr eaLnBrk="1" hangingPunct="1"/>
              <a:t>12</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Responsibility</a:t>
            </a:r>
            <a:r>
              <a:rPr lang="en-US" smtClean="0"/>
              <a:t>—</a:t>
            </a:r>
          </a:p>
          <a:p>
            <a:pPr>
              <a:buFontTx/>
              <a:buChar char="•"/>
            </a:pPr>
            <a:r>
              <a:rPr lang="en-US" smtClean="0"/>
              <a:t>Do what you are supposed to do</a:t>
            </a:r>
          </a:p>
          <a:p>
            <a:pPr>
              <a:buFontTx/>
              <a:buChar char="•"/>
            </a:pPr>
            <a:r>
              <a:rPr lang="en-US" smtClean="0"/>
              <a:t>Persevere: keep on trying!</a:t>
            </a:r>
          </a:p>
          <a:p>
            <a:pPr>
              <a:buFontTx/>
              <a:buChar char="•"/>
            </a:pPr>
            <a:r>
              <a:rPr lang="en-US" smtClean="0"/>
              <a:t>Always do your best</a:t>
            </a:r>
          </a:p>
          <a:p>
            <a:pPr>
              <a:buFontTx/>
              <a:buChar char="•"/>
            </a:pPr>
            <a:r>
              <a:rPr lang="en-US" smtClean="0"/>
              <a:t>Use self-control</a:t>
            </a:r>
          </a:p>
          <a:p>
            <a:pPr>
              <a:buFontTx/>
              <a:buChar char="•"/>
            </a:pPr>
            <a:r>
              <a:rPr lang="en-US" smtClean="0"/>
              <a:t>Be self-disciplined</a:t>
            </a:r>
          </a:p>
          <a:p>
            <a:pPr>
              <a:buFontTx/>
              <a:buChar char="•"/>
            </a:pPr>
            <a:r>
              <a:rPr lang="en-US" smtClean="0"/>
              <a:t>Think before you act—consider the consequences</a:t>
            </a:r>
          </a:p>
          <a:p>
            <a:pPr>
              <a:buFontTx/>
              <a:buChar char="•"/>
            </a:pPr>
            <a:r>
              <a:rPr lang="en-US" smtClean="0"/>
              <a:t>Be accountable for your choices</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DDA240C-5B74-4EBE-A9D5-ED544920E664}" type="slidenum">
              <a:rPr lang="en-US" sz="1200" smtClean="0"/>
              <a:pPr eaLnBrk="1" hangingPunct="1"/>
              <a:t>13</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Respect</a:t>
            </a:r>
            <a:r>
              <a:rPr lang="en-US" smtClean="0"/>
              <a:t>—</a:t>
            </a:r>
          </a:p>
          <a:p>
            <a:pPr>
              <a:buFontTx/>
              <a:buChar char="•"/>
            </a:pPr>
            <a:r>
              <a:rPr lang="en-US" smtClean="0"/>
              <a:t>Treat others with respect and follow the Golden Rule</a:t>
            </a:r>
          </a:p>
          <a:p>
            <a:pPr>
              <a:buFontTx/>
              <a:buChar char="•"/>
            </a:pPr>
            <a:r>
              <a:rPr lang="en-US" smtClean="0"/>
              <a:t>Be tolerant of differences</a:t>
            </a:r>
          </a:p>
          <a:p>
            <a:pPr>
              <a:buFontTx/>
              <a:buChar char="•"/>
            </a:pPr>
            <a:r>
              <a:rPr lang="en-US" smtClean="0"/>
              <a:t>Use good manners, not bad language</a:t>
            </a:r>
          </a:p>
          <a:p>
            <a:pPr>
              <a:buFontTx/>
              <a:buChar char="•"/>
            </a:pPr>
            <a:r>
              <a:rPr lang="en-US" smtClean="0"/>
              <a:t>Be considerate of the feelings of others</a:t>
            </a:r>
          </a:p>
          <a:p>
            <a:pPr>
              <a:buFontTx/>
              <a:buChar char="•"/>
            </a:pPr>
            <a:r>
              <a:rPr lang="en-US" smtClean="0"/>
              <a:t>Don’t threaten, hit or hurt anyone</a:t>
            </a:r>
          </a:p>
          <a:p>
            <a:pPr>
              <a:buFontTx/>
              <a:buChar char="•"/>
            </a:pPr>
            <a:r>
              <a:rPr lang="en-US" smtClean="0"/>
              <a:t>Deal peacefully with anger, insults and disagreements</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71B837E-B1D3-4E69-BEDD-570400049694}" type="slidenum">
              <a:rPr lang="en-US" sz="1200" smtClean="0"/>
              <a:pPr eaLnBrk="1" hangingPunct="1"/>
              <a:t>14</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Caring</a:t>
            </a:r>
            <a:r>
              <a:rPr lang="en-US" smtClean="0"/>
              <a:t>—</a:t>
            </a:r>
          </a:p>
          <a:p>
            <a:pPr>
              <a:buFontTx/>
              <a:buChar char="•"/>
            </a:pPr>
            <a:r>
              <a:rPr lang="en-US" smtClean="0"/>
              <a:t>Be kind</a:t>
            </a:r>
          </a:p>
          <a:p>
            <a:pPr>
              <a:buFontTx/>
              <a:buChar char="•"/>
            </a:pPr>
            <a:r>
              <a:rPr lang="en-US" smtClean="0"/>
              <a:t>Be compassionate and show that you care</a:t>
            </a:r>
          </a:p>
          <a:p>
            <a:pPr>
              <a:buFontTx/>
              <a:buChar char="•"/>
            </a:pPr>
            <a:r>
              <a:rPr lang="en-US" smtClean="0"/>
              <a:t>Express gratitude</a:t>
            </a:r>
          </a:p>
          <a:p>
            <a:pPr>
              <a:buFontTx/>
              <a:buChar char="•"/>
            </a:pPr>
            <a:r>
              <a:rPr lang="en-US" smtClean="0"/>
              <a:t>Forgive others</a:t>
            </a:r>
          </a:p>
          <a:p>
            <a:pPr>
              <a:buFontTx/>
              <a:buChar char="•"/>
            </a:pPr>
            <a:r>
              <a:rPr lang="en-US" smtClean="0"/>
              <a:t>Help people in need</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7B72CB5-F12D-44FE-91F2-D2021758A152}" type="slidenum">
              <a:rPr lang="en-US" sz="1200" smtClean="0"/>
              <a:pPr eaLnBrk="1" hangingPunct="1"/>
              <a:t>15</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Citizenship</a:t>
            </a:r>
            <a:r>
              <a:rPr lang="en-US" smtClean="0"/>
              <a:t>—</a:t>
            </a:r>
          </a:p>
          <a:p>
            <a:pPr>
              <a:buFontTx/>
              <a:buChar char="•"/>
            </a:pPr>
            <a:r>
              <a:rPr lang="en-US" smtClean="0"/>
              <a:t>Do your share to make your school and community better</a:t>
            </a:r>
          </a:p>
          <a:p>
            <a:pPr>
              <a:buFontTx/>
              <a:buChar char="•"/>
            </a:pPr>
            <a:r>
              <a:rPr lang="en-US" smtClean="0"/>
              <a:t>Cooperate</a:t>
            </a:r>
          </a:p>
          <a:p>
            <a:pPr>
              <a:buFontTx/>
              <a:buChar char="•"/>
            </a:pPr>
            <a:r>
              <a:rPr lang="en-US" smtClean="0"/>
              <a:t>Get involved in community affairs</a:t>
            </a:r>
          </a:p>
          <a:p>
            <a:pPr>
              <a:buFontTx/>
              <a:buChar char="•"/>
            </a:pPr>
            <a:r>
              <a:rPr lang="en-US" smtClean="0"/>
              <a:t>Stay informed and vote</a:t>
            </a:r>
          </a:p>
          <a:p>
            <a:pPr>
              <a:buFontTx/>
              <a:buChar char="•"/>
            </a:pPr>
            <a:r>
              <a:rPr lang="en-US" smtClean="0"/>
              <a:t>Be a good neighbor</a:t>
            </a:r>
          </a:p>
          <a:p>
            <a:pPr>
              <a:buFontTx/>
              <a:buChar char="•"/>
            </a:pPr>
            <a:r>
              <a:rPr lang="en-US" smtClean="0"/>
              <a:t>Obey laws and rules</a:t>
            </a:r>
          </a:p>
          <a:p>
            <a:pPr>
              <a:buFontTx/>
              <a:buChar char="•"/>
            </a:pPr>
            <a:r>
              <a:rPr lang="en-US" smtClean="0"/>
              <a:t>Respect authority</a:t>
            </a:r>
          </a:p>
          <a:p>
            <a:pPr>
              <a:buFontTx/>
              <a:buChar char="•"/>
            </a:pPr>
            <a:r>
              <a:rPr lang="en-US" smtClean="0"/>
              <a:t>Protect the environment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10E3ED51-A168-4D1F-859F-43D852820AEF}" type="slidenum">
              <a:rPr lang="en-US" sz="1200" smtClean="0"/>
              <a:pPr eaLnBrk="1" hangingPunct="1"/>
              <a:t>16</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Fairness</a:t>
            </a:r>
            <a:r>
              <a:rPr lang="en-US" smtClean="0"/>
              <a:t>—</a:t>
            </a:r>
          </a:p>
          <a:p>
            <a:pPr>
              <a:buFontTx/>
              <a:buChar char="•"/>
            </a:pPr>
            <a:r>
              <a:rPr lang="en-US" smtClean="0"/>
              <a:t>Play by the rules</a:t>
            </a:r>
          </a:p>
          <a:p>
            <a:pPr>
              <a:buFontTx/>
              <a:buChar char="•"/>
            </a:pPr>
            <a:r>
              <a:rPr lang="en-US" smtClean="0"/>
              <a:t>Take turns and share</a:t>
            </a:r>
          </a:p>
          <a:p>
            <a:pPr>
              <a:buFontTx/>
              <a:buChar char="•"/>
            </a:pPr>
            <a:r>
              <a:rPr lang="en-US" smtClean="0"/>
              <a:t>Be open-minded and listen to others</a:t>
            </a:r>
          </a:p>
          <a:p>
            <a:pPr>
              <a:buFontTx/>
              <a:buChar char="•"/>
            </a:pPr>
            <a:r>
              <a:rPr lang="en-US" smtClean="0"/>
              <a:t>Don’t take advantage of others</a:t>
            </a:r>
          </a:p>
          <a:p>
            <a:pPr>
              <a:buFontTx/>
              <a:buChar char="•"/>
            </a:pPr>
            <a:r>
              <a:rPr lang="en-US" smtClean="0"/>
              <a:t>Don’t blame others carelessly</a:t>
            </a: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55DAB45-AB3F-4E59-9A6D-BC9226CA85DF}" type="slidenum">
              <a:rPr lang="en-US" sz="1200" smtClean="0"/>
              <a:pPr eaLnBrk="1" hangingPunct="1"/>
              <a:t>17</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Ex:  Filing for Bankruptcy is legal.  But, is okay to max out all of your credit cards knowing that you will be filing for bankruptcy?</a:t>
            </a: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CA02891-FE0C-4F5B-BFD4-63FC4E3C2E25}" type="slidenum">
              <a:rPr lang="en-US" sz="1200" smtClean="0"/>
              <a:pPr eaLnBrk="1" hangingPunct="1"/>
              <a:t>18</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E7177D6C-3454-4F68-BE73-08872F56C469}" type="slidenum">
              <a:rPr lang="en-US" sz="1200" smtClean="0"/>
              <a:pPr eaLnBrk="1" hangingPunct="1"/>
              <a:t>19</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An ethical dilemma involves a decision-making opportunity in which there seems like there is no right choice to make.</a:t>
            </a:r>
            <a:endParaRPr lang="en-US"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0745D06-57D5-4314-87E7-33856DD951CC}" type="slidenum">
              <a:rPr lang="en-US" sz="1200" smtClean="0"/>
              <a:pPr eaLnBrk="1" hangingPunct="1"/>
              <a:t>20</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D5B253FC-35C9-4E73-A1B4-EB9882150A33}" type="slidenum">
              <a:rPr lang="en-US" sz="1200" smtClean="0"/>
              <a:pPr eaLnBrk="1" hangingPunct="1"/>
              <a:t>3</a:t>
            </a:fld>
            <a:endParaRPr lang="en-US"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Brainstorm as a class to determine a student based definition.  How does their definition differ from the “official” definition?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12C9FC75-799F-416E-A235-84AADB30DFE5}" type="slidenum">
              <a:rPr lang="en-US" sz="1200" smtClean="0"/>
              <a:pPr eaLnBrk="1" hangingPunct="1"/>
              <a:t>21</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3939664-E60D-4C62-9646-1F72AD9BF974}" type="slidenum">
              <a:rPr lang="en-US" sz="1200" smtClean="0"/>
              <a:pPr eaLnBrk="1" hangingPunct="1"/>
              <a:t>22</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6DAF294-CD52-4E42-9233-8AC05FDAD8A7}" type="slidenum">
              <a:rPr lang="en-US" sz="1200" smtClean="0"/>
              <a:pPr eaLnBrk="1" hangingPunct="1"/>
              <a:t>23</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A9978F50-3149-4BF2-A410-D75EF2C4C1E3}" type="slidenum">
              <a:rPr lang="en-US" sz="1200" smtClean="0"/>
              <a:pPr eaLnBrk="1" hangingPunct="1"/>
              <a:t>24</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774DF37B-B878-4356-94DD-9B8FD2655FE9}" type="slidenum">
              <a:rPr lang="en-US" sz="1200" smtClean="0"/>
              <a:pPr eaLnBrk="1" hangingPunct="1"/>
              <a:t>25</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ADC661A3-A23F-4FDE-882A-64613EDBEF27}" type="slidenum">
              <a:rPr lang="en-US" sz="1200" smtClean="0"/>
              <a:pPr eaLnBrk="1" hangingPunct="1"/>
              <a:t>26</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F67AC0E-3F57-47E4-9BE6-7D2038CE6B05}" type="slidenum">
              <a:rPr lang="en-US" sz="1200" smtClean="0"/>
              <a:pPr eaLnBrk="1" hangingPunct="1"/>
              <a:t>27</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BA0BB38A-240D-427A-9620-A927FF7F437E}" type="slidenum">
              <a:rPr lang="en-US" sz="1200" smtClean="0"/>
              <a:pPr eaLnBrk="1" hangingPunct="1"/>
              <a:t>28</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EFBE1B4B-3EAF-486D-92F5-569DC91BA630}" type="slidenum">
              <a:rPr lang="en-US" sz="1200" smtClean="0"/>
              <a:pPr eaLnBrk="1" hangingPunct="1"/>
              <a:t>29</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10C8E8D0-0867-4DDD-9B11-68FF71E13619}" type="slidenum">
              <a:rPr lang="en-US" sz="1200" smtClean="0"/>
              <a:pPr eaLnBrk="1" hangingPunct="1"/>
              <a:t>30</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E41A86D-E65B-40EC-A09D-45F42C726EFF}" type="slidenum">
              <a:rPr lang="en-US" sz="1200" smtClean="0"/>
              <a:pPr eaLnBrk="1" hangingPunct="1"/>
              <a:t>4</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05955CEE-E1CE-486C-9C79-18B745C298D5}" type="slidenum">
              <a:rPr lang="en-US" sz="1200" smtClean="0"/>
              <a:pPr eaLnBrk="1" hangingPunct="1"/>
              <a:t>31</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07FC6190-90F7-4BCB-BA73-06FFEC69244B}" type="slidenum">
              <a:rPr lang="en-US" sz="1200" smtClean="0"/>
              <a:pPr eaLnBrk="1" hangingPunct="1"/>
              <a:t>32</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7B59A3C3-5A6E-4475-9814-CEBB164765C5}" type="slidenum">
              <a:rPr lang="en-US" sz="1200" smtClean="0"/>
              <a:pPr eaLnBrk="1" hangingPunct="1"/>
              <a:t>33</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Discuss why we, as citizens, want our law enforcement officers to have ethics.</a:t>
            </a: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B3A829B-8485-4421-8D43-92D777936118}" type="slidenum">
              <a:rPr lang="en-US" sz="1200" smtClean="0"/>
              <a:pPr eaLnBrk="1" hangingPunct="1"/>
              <a:t>34</a:t>
            </a:fld>
            <a:endParaRPr 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49C6B8DD-F34B-4EEB-B128-63E9E046D9FC}" type="slidenum">
              <a:rPr lang="en-US" sz="1200" smtClean="0"/>
              <a:pPr eaLnBrk="1" hangingPunct="1"/>
              <a:t>35</a:t>
            </a:fld>
            <a:endParaRPr 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35DF4E98-F88A-48DA-A077-15C2BE3B5A7C}" type="slidenum">
              <a:rPr lang="en-US" sz="1200" smtClean="0"/>
              <a:pPr eaLnBrk="1" hangingPunct="1"/>
              <a:t>36</a:t>
            </a:fld>
            <a:endParaRPr lang="en-US"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Show some of the specific conducts from each:  attorneys, judges, and paralegals.</a:t>
            </a: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D73BE3FB-81EF-46AF-A6BC-34AABFDD0F7B}" type="slidenum">
              <a:rPr lang="en-US" sz="1200" smtClean="0"/>
              <a:pPr eaLnBrk="1" hangingPunct="1"/>
              <a:t>37</a:t>
            </a:fld>
            <a:endParaRPr lang="en-US" sz="12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3214E2DD-327A-468C-8F5F-C72612C52DF7}" type="slidenum">
              <a:rPr lang="en-US" sz="1200" smtClean="0"/>
              <a:pPr eaLnBrk="1" hangingPunct="1"/>
              <a:t>38</a:t>
            </a:fld>
            <a:endParaRPr lang="en-US"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1991A8F6-C49E-4F31-B908-028D51A1956C}" type="slidenum">
              <a:rPr lang="en-US" sz="1200" smtClean="0"/>
              <a:pPr eaLnBrk="1" hangingPunct="1"/>
              <a:t>39</a:t>
            </a:fld>
            <a:endParaRPr lang="en-US"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3322766D-97E6-48F2-A927-C1B7FFAF340D}" type="slidenum">
              <a:rPr lang="en-US" sz="1200" smtClean="0"/>
              <a:pPr eaLnBrk="1" hangingPunct="1"/>
              <a:t>40</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44F212F-20EB-47BE-A84D-E2FE52E66B6A}" type="slidenum">
              <a:rPr lang="en-US" sz="1200" smtClean="0"/>
              <a:pPr eaLnBrk="1" hangingPunct="1"/>
              <a:t>5</a:t>
            </a:fld>
            <a:endParaRPr lang="en-US" sz="12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7B52846A-D6D5-4C03-A818-BC97F8DC8280}" type="slidenum">
              <a:rPr lang="en-US" sz="1200" smtClean="0"/>
              <a:pPr eaLnBrk="1" hangingPunct="1"/>
              <a:t>41</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027D3E5-289B-4441-961A-25E4EF699C72}" type="slidenum">
              <a:rPr lang="en-US" sz="1200" smtClean="0"/>
              <a:pPr eaLnBrk="1" hangingPunct="1"/>
              <a:t>6</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CEA722AC-6D47-4102-B9F1-AF52C62D91C7}" type="slidenum">
              <a:rPr lang="en-US" sz="1200" smtClean="0"/>
              <a:pPr eaLnBrk="1" hangingPunct="1"/>
              <a:t>7</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EB560D1-5A11-40F8-AC6B-737EF15F0F8A}" type="slidenum">
              <a:rPr lang="en-US" sz="1200" smtClean="0"/>
              <a:pPr eaLnBrk="1" hangingPunct="1"/>
              <a:t>8</a:t>
            </a:fld>
            <a:endParaRPr lang="en-US" sz="12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C8871650-F804-4E19-9D6B-C6344F6103D1}" type="slidenum">
              <a:rPr lang="en-US" sz="1200" smtClean="0"/>
              <a:pPr eaLnBrk="1" hangingPunct="1"/>
              <a:t>9</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AA67829-7C65-4AD1-9CCA-3B2138373D0D}" type="slidenum">
              <a:rPr lang="en-US" sz="1200" smtClean="0"/>
              <a:pPr eaLnBrk="1" hangingPunct="1"/>
              <a:t>10</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Rectangle 5"/>
              <p:cNvSpPr>
                <a:spLocks noChangeArrowheads="1"/>
              </p:cNvSpPr>
              <p:nvPr/>
            </p:nvSpPr>
            <p:spPr bwMode="auto">
              <a:xfrm>
                <a:off x="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6" name="Rectangle 64"/>
            <p:cNvSpPr>
              <a:spLocks noChangeArrowheads="1"/>
            </p:cNvSpPr>
            <p:nvPr userDrawn="1"/>
          </p:nvSpPr>
          <p:spPr bwMode="auto">
            <a:xfrm>
              <a:off x="429"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 name="Rectangle 65"/>
            <p:cNvSpPr>
              <a:spLocks noChangeArrowheads="1"/>
            </p:cNvSpPr>
            <p:nvPr userDrawn="1"/>
          </p:nvSpPr>
          <p:spPr bwMode="auto">
            <a:xfrm>
              <a:off x="0" y="0"/>
              <a:ext cx="5760" cy="321"/>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8259"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8260"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0" name="Rectangle 70"/>
          <p:cNvSpPr>
            <a:spLocks noGrp="1" noChangeArrowheads="1"/>
          </p:cNvSpPr>
          <p:nvPr>
            <p:ph type="ftr" sz="quarter" idx="11"/>
          </p:nvPr>
        </p:nvSpPr>
        <p:spPr>
          <a:xfrm>
            <a:off x="2590800" y="6248400"/>
            <a:ext cx="3429000" cy="457200"/>
          </a:xfrm>
        </p:spPr>
        <p:txBody>
          <a:bodyPr/>
          <a:lstStyle>
            <a:lvl1pPr>
              <a:defRPr dirty="0">
                <a:latin typeface="Times New Roman" pitchFamily="18" charset="0"/>
                <a:cs typeface="Times New Roman" pitchFamily="18" charset="0"/>
              </a:defRPr>
            </a:lvl1pPr>
          </a:lstStyle>
          <a:p>
            <a:pPr>
              <a:defRPr/>
            </a:pPr>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pPr>
              <a:defRPr/>
            </a:pPr>
            <a:fld id="{0591F5BF-DF8C-4894-A85F-9893F534428A}" type="slidenum">
              <a:rPr lang="en-US"/>
              <a:pPr>
                <a:defRPr/>
              </a:pPr>
              <a:t>‹#›</a:t>
            </a:fld>
            <a:endParaRPr lang="en-US" dirty="0"/>
          </a:p>
        </p:txBody>
      </p:sp>
    </p:spTree>
    <p:extLst>
      <p:ext uri="{BB962C8B-B14F-4D97-AF65-F5344CB8AC3E}">
        <p14:creationId xmlns:p14="http://schemas.microsoft.com/office/powerpoint/2010/main" val="228892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08754659-279A-415F-9AF8-78BE36565769}" type="slidenum">
              <a:rPr lang="en-US"/>
              <a:pPr>
                <a:defRPr/>
              </a:pPr>
              <a:t>‹#›</a:t>
            </a:fld>
            <a:endParaRPr lang="en-US" dirty="0"/>
          </a:p>
        </p:txBody>
      </p:sp>
    </p:spTree>
    <p:extLst>
      <p:ext uri="{BB962C8B-B14F-4D97-AF65-F5344CB8AC3E}">
        <p14:creationId xmlns:p14="http://schemas.microsoft.com/office/powerpoint/2010/main" val="381649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92043DA6-64DF-4976-9DA8-F0FD5DDB3280}" type="slidenum">
              <a:rPr lang="en-US"/>
              <a:pPr>
                <a:defRPr/>
              </a:pPr>
              <a:t>‹#›</a:t>
            </a:fld>
            <a:endParaRPr lang="en-US" dirty="0"/>
          </a:p>
        </p:txBody>
      </p:sp>
    </p:spTree>
    <p:extLst>
      <p:ext uri="{BB962C8B-B14F-4D97-AF65-F5344CB8AC3E}">
        <p14:creationId xmlns:p14="http://schemas.microsoft.com/office/powerpoint/2010/main" val="132860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11"/>
          <p:cNvSpPr txBox="1">
            <a:spLocks/>
          </p:cNvSpPr>
          <p:nvPr userDrawn="1"/>
        </p:nvSpPr>
        <p:spPr bwMode="auto">
          <a:xfrm>
            <a:off x="2667000" y="6507163"/>
            <a:ext cx="4211638" cy="274637"/>
          </a:xfrm>
          <a:prstGeom prst="rect">
            <a:avLst/>
          </a:prstGeom>
          <a:noFill/>
          <a:ln w="9525">
            <a:noFill/>
            <a:miter lim="800000"/>
            <a:headEnd/>
            <a:tailEnd/>
          </a:ln>
          <a:effectLst/>
        </p:spPr>
        <p:txBody>
          <a:bodyPr anchor="b"/>
          <a:lstStyle>
            <a:defPPr>
              <a:defRPr lang="en-US"/>
            </a:defPPr>
            <a:lvl1pPr algn="ctr" rtl="0" eaLnBrk="0" fontAlgn="base" hangingPunct="0">
              <a:spcBef>
                <a:spcPct val="0"/>
              </a:spcBef>
              <a:spcAft>
                <a:spcPct val="0"/>
              </a:spcAft>
              <a:defRPr sz="1000"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4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4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4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400"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9pPr>
          </a:lstStyle>
          <a:p>
            <a:pPr eaLnBrk="1" hangingPunct="1">
              <a:defRPr/>
            </a:pPr>
            <a:r>
              <a:rPr lang="en-US" smtClean="0">
                <a:latin typeface="Times New Roman" pitchFamily="18" charset="0"/>
              </a:rPr>
              <a:t>Copyright © Texas Education Agency 2011. All rights reserved.</a:t>
            </a:r>
          </a:p>
          <a:p>
            <a:pPr eaLnBrk="1" hangingPunct="1">
              <a:defRPr/>
            </a:pPr>
            <a:r>
              <a:rPr lang="en-US" smtClean="0">
                <a:latin typeface="Times New Roman" pitchFamily="18" charset="0"/>
              </a:rPr>
              <a:t>Images and other multimedia content used with permission. </a:t>
            </a:r>
            <a:endParaRPr lang="en-US" dirty="0">
              <a:latin typeface="Times New Roman" pitchFamily="18" charset="0"/>
            </a:endParaRPr>
          </a:p>
        </p:txBody>
      </p:sp>
      <p:sp>
        <p:nvSpPr>
          <p:cNvPr id="2" name="Title 1"/>
          <p:cNvSpPr>
            <a:spLocks noGrp="1"/>
          </p:cNvSpPr>
          <p:nvPr>
            <p:ph type="title"/>
          </p:nvPr>
        </p:nvSpPr>
        <p:spPr>
          <a:xfrm>
            <a:off x="871538" y="177463"/>
            <a:ext cx="8162925" cy="1446550"/>
          </a:xfrm>
        </p:spPr>
        <p:txBody>
          <a:bodyPr/>
          <a:lstStyle>
            <a:lvl1pPr>
              <a:defRPr>
                <a:latin typeface="Elephant"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p:txBody>
          <a:bodyPr/>
          <a:lstStyle>
            <a:lvl1pPr>
              <a:defRPr/>
            </a:lvl1pPr>
          </a:lstStyle>
          <a:p>
            <a:pPr>
              <a:defRPr/>
            </a:pPr>
            <a:endParaRPr lang="en-US"/>
          </a:p>
        </p:txBody>
      </p:sp>
      <p:sp>
        <p:nvSpPr>
          <p:cNvPr id="6" name="Rectangle 69"/>
          <p:cNvSpPr>
            <a:spLocks noGrp="1" noChangeArrowheads="1"/>
          </p:cNvSpPr>
          <p:nvPr>
            <p:ph type="sldNum" sz="quarter" idx="11"/>
          </p:nvPr>
        </p:nvSpPr>
        <p:spPr/>
        <p:txBody>
          <a:bodyPr/>
          <a:lstStyle>
            <a:lvl1pPr>
              <a:defRPr/>
            </a:lvl1pPr>
          </a:lstStyle>
          <a:p>
            <a:pPr>
              <a:defRPr/>
            </a:pPr>
            <a:fld id="{616256F6-A8C6-42D2-81BF-05C3D3CC5214}" type="slidenum">
              <a:rPr lang="en-US"/>
              <a:pPr>
                <a:defRPr/>
              </a:pPr>
              <a:t>‹#›</a:t>
            </a:fld>
            <a:endParaRPr lang="en-US" dirty="0"/>
          </a:p>
        </p:txBody>
      </p:sp>
      <p:sp>
        <p:nvSpPr>
          <p:cNvPr id="7" name="Footer Placeholder 11"/>
          <p:cNvSpPr>
            <a:spLocks noGrp="1"/>
          </p:cNvSpPr>
          <p:nvPr>
            <p:ph type="ftr" sz="quarter" idx="12"/>
          </p:nvPr>
        </p:nvSpPr>
        <p:spPr>
          <a:xfrm>
            <a:off x="2722563" y="6507163"/>
            <a:ext cx="4211637" cy="274637"/>
          </a:xfrm>
        </p:spPr>
        <p:txBody>
          <a:bodyPr/>
          <a:lstStyle>
            <a:lvl1pPr eaLnBrk="1" hangingPunct="1">
              <a:defRPr sz="1000" dirty="0">
                <a:solidFill>
                  <a:schemeClr val="tx1"/>
                </a:solidFill>
                <a:latin typeface="Times New Roman" pitchFamily="18"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p>
        </p:txBody>
      </p:sp>
    </p:spTree>
    <p:extLst>
      <p:ext uri="{BB962C8B-B14F-4D97-AF65-F5344CB8AC3E}">
        <p14:creationId xmlns:p14="http://schemas.microsoft.com/office/powerpoint/2010/main" val="242015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76EB09F6-355C-4AC6-B048-F7AC3FFD6FB6}" type="slidenum">
              <a:rPr lang="en-US"/>
              <a:pPr>
                <a:defRPr/>
              </a:pPr>
              <a:t>‹#›</a:t>
            </a:fld>
            <a:endParaRPr lang="en-US" dirty="0"/>
          </a:p>
        </p:txBody>
      </p:sp>
    </p:spTree>
    <p:extLst>
      <p:ext uri="{BB962C8B-B14F-4D97-AF65-F5344CB8AC3E}">
        <p14:creationId xmlns:p14="http://schemas.microsoft.com/office/powerpoint/2010/main" val="255531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p:txBody>
          <a:bodyPr/>
          <a:lstStyle>
            <a:lvl1pPr>
              <a:defRPr/>
            </a:lvl1pPr>
          </a:lstStyle>
          <a:p>
            <a:pPr>
              <a:defRPr/>
            </a:pPr>
            <a:endParaRPr lang="en-US"/>
          </a:p>
        </p:txBody>
      </p:sp>
      <p:sp>
        <p:nvSpPr>
          <p:cNvPr id="6" name="Rectangle 68"/>
          <p:cNvSpPr>
            <a:spLocks noGrp="1" noChangeArrowheads="1"/>
          </p:cNvSpPr>
          <p:nvPr>
            <p:ph type="ftr" sz="quarter" idx="11"/>
          </p:nvPr>
        </p:nvSpPr>
        <p:spPr>
          <a:xfrm>
            <a:off x="3124200" y="6286500"/>
            <a:ext cx="3362325" cy="457200"/>
          </a:xfrm>
        </p:spPr>
        <p:txBody>
          <a:bodyPr/>
          <a:lstStyle>
            <a:lvl1pPr>
              <a:defRPr dirty="0">
                <a:latin typeface="Times New Roman" pitchFamily="18" charset="0"/>
                <a:cs typeface="Times New Roman" pitchFamily="18" charset="0"/>
              </a:defRPr>
            </a:lvl1pPr>
          </a:lstStyle>
          <a:p>
            <a:pPr>
              <a:defRPr/>
            </a:pPr>
            <a:endParaRPr lang="en-US"/>
          </a:p>
        </p:txBody>
      </p:sp>
      <p:sp>
        <p:nvSpPr>
          <p:cNvPr id="7" name="Rectangle 69"/>
          <p:cNvSpPr>
            <a:spLocks noGrp="1" noChangeArrowheads="1"/>
          </p:cNvSpPr>
          <p:nvPr>
            <p:ph type="sldNum" sz="quarter" idx="12"/>
          </p:nvPr>
        </p:nvSpPr>
        <p:spPr/>
        <p:txBody>
          <a:bodyPr/>
          <a:lstStyle>
            <a:lvl1pPr>
              <a:defRPr/>
            </a:lvl1pPr>
          </a:lstStyle>
          <a:p>
            <a:pPr>
              <a:defRPr/>
            </a:pPr>
            <a:fld id="{BA9F520D-40A0-4969-8175-41C6CC230F64}" type="slidenum">
              <a:rPr lang="en-US"/>
              <a:pPr>
                <a:defRPr/>
              </a:pPr>
              <a:t>‹#›</a:t>
            </a:fld>
            <a:endParaRPr lang="en-US" dirty="0"/>
          </a:p>
        </p:txBody>
      </p:sp>
    </p:spTree>
    <p:extLst>
      <p:ext uri="{BB962C8B-B14F-4D97-AF65-F5344CB8AC3E}">
        <p14:creationId xmlns:p14="http://schemas.microsoft.com/office/powerpoint/2010/main" val="400998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pPr>
              <a:defRPr/>
            </a:pPr>
            <a:fld id="{236A88B5-D170-4E30-89B0-019DB0B71C36}" type="slidenum">
              <a:rPr lang="en-US"/>
              <a:pPr>
                <a:defRPr/>
              </a:pPr>
              <a:t>‹#›</a:t>
            </a:fld>
            <a:endParaRPr lang="en-US" dirty="0"/>
          </a:p>
        </p:txBody>
      </p:sp>
    </p:spTree>
    <p:extLst>
      <p:ext uri="{BB962C8B-B14F-4D97-AF65-F5344CB8AC3E}">
        <p14:creationId xmlns:p14="http://schemas.microsoft.com/office/powerpoint/2010/main" val="397678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pPr>
              <a:defRPr/>
            </a:pPr>
            <a:fld id="{4B8ADF51-CF02-4CAA-A377-5E6E0536435B}" type="slidenum">
              <a:rPr lang="en-US"/>
              <a:pPr>
                <a:defRPr/>
              </a:pPr>
              <a:t>‹#›</a:t>
            </a:fld>
            <a:endParaRPr lang="en-US" dirty="0"/>
          </a:p>
        </p:txBody>
      </p:sp>
    </p:spTree>
    <p:extLst>
      <p:ext uri="{BB962C8B-B14F-4D97-AF65-F5344CB8AC3E}">
        <p14:creationId xmlns:p14="http://schemas.microsoft.com/office/powerpoint/2010/main" val="39634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pPr>
              <a:defRPr/>
            </a:pPr>
            <a:fld id="{2A5705E9-2495-4606-BE42-F80E35983380}" type="slidenum">
              <a:rPr lang="en-US"/>
              <a:pPr>
                <a:defRPr/>
              </a:pPr>
              <a:t>‹#›</a:t>
            </a:fld>
            <a:endParaRPr lang="en-US" dirty="0"/>
          </a:p>
        </p:txBody>
      </p:sp>
    </p:spTree>
    <p:extLst>
      <p:ext uri="{BB962C8B-B14F-4D97-AF65-F5344CB8AC3E}">
        <p14:creationId xmlns:p14="http://schemas.microsoft.com/office/powerpoint/2010/main" val="3224256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8A27A108-341F-4979-AEE0-0D27BA8479C0}" type="slidenum">
              <a:rPr lang="en-US"/>
              <a:pPr>
                <a:defRPr/>
              </a:pPr>
              <a:t>‹#›</a:t>
            </a:fld>
            <a:endParaRPr lang="en-US" dirty="0"/>
          </a:p>
        </p:txBody>
      </p:sp>
    </p:spTree>
    <p:extLst>
      <p:ext uri="{BB962C8B-B14F-4D97-AF65-F5344CB8AC3E}">
        <p14:creationId xmlns:p14="http://schemas.microsoft.com/office/powerpoint/2010/main" val="330005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79928DD5-4FAF-4808-9028-9BA173B97A85}" type="slidenum">
              <a:rPr lang="en-US"/>
              <a:pPr>
                <a:defRPr/>
              </a:pPr>
              <a:t>‹#›</a:t>
            </a:fld>
            <a:endParaRPr lang="en-US" dirty="0"/>
          </a:p>
        </p:txBody>
      </p:sp>
    </p:spTree>
    <p:extLst>
      <p:ext uri="{BB962C8B-B14F-4D97-AF65-F5344CB8AC3E}">
        <p14:creationId xmlns:p14="http://schemas.microsoft.com/office/powerpoint/2010/main" val="259062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2" name="Rectangle 3"/>
            <p:cNvSpPr>
              <a:spLocks noChangeArrowheads="1"/>
            </p:cNvSpPr>
            <p:nvPr userDrawn="1"/>
          </p:nvSpPr>
          <p:spPr bwMode="hidden">
            <a:xfrm>
              <a:off x="0"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3" name="Rectangle 4"/>
            <p:cNvSpPr>
              <a:spLocks noChangeArrowheads="1"/>
            </p:cNvSpPr>
            <p:nvPr userDrawn="1"/>
          </p:nvSpPr>
          <p:spPr bwMode="hidden">
            <a:xfrm>
              <a:off x="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4" name="Rectangle 5"/>
            <p:cNvSpPr>
              <a:spLocks noChangeArrowheads="1"/>
            </p:cNvSpPr>
            <p:nvPr userDrawn="1"/>
          </p:nvSpPr>
          <p:spPr bwMode="hidden">
            <a:xfrm>
              <a:off x="1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5" name="Rectangle 6"/>
            <p:cNvSpPr>
              <a:spLocks noChangeArrowheads="1"/>
            </p:cNvSpPr>
            <p:nvPr userDrawn="1"/>
          </p:nvSpPr>
          <p:spPr bwMode="hidden">
            <a:xfrm>
              <a:off x="2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6" name="Rectangle 7"/>
            <p:cNvSpPr>
              <a:spLocks noChangeArrowheads="1"/>
            </p:cNvSpPr>
            <p:nvPr userDrawn="1"/>
          </p:nvSpPr>
          <p:spPr bwMode="hidden">
            <a:xfrm>
              <a:off x="3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Rectangle 8"/>
            <p:cNvSpPr>
              <a:spLocks noChangeArrowheads="1"/>
            </p:cNvSpPr>
            <p:nvPr userDrawn="1"/>
          </p:nvSpPr>
          <p:spPr bwMode="hidden">
            <a:xfrm>
              <a:off x="4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8" name="Rectangle 9"/>
            <p:cNvSpPr>
              <a:spLocks noChangeArrowheads="1"/>
            </p:cNvSpPr>
            <p:nvPr userDrawn="1"/>
          </p:nvSpPr>
          <p:spPr bwMode="hidden">
            <a:xfrm>
              <a:off x="5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9" name="Rectangle 10"/>
            <p:cNvSpPr>
              <a:spLocks noChangeArrowheads="1"/>
            </p:cNvSpPr>
            <p:nvPr userDrawn="1"/>
          </p:nvSpPr>
          <p:spPr bwMode="hidden">
            <a:xfrm>
              <a:off x="6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0" name="Rectangle 11"/>
            <p:cNvSpPr>
              <a:spLocks noChangeArrowheads="1"/>
            </p:cNvSpPr>
            <p:nvPr userDrawn="1"/>
          </p:nvSpPr>
          <p:spPr bwMode="hidden">
            <a:xfrm>
              <a:off x="7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1" name="Rectangle 12"/>
            <p:cNvSpPr>
              <a:spLocks noChangeArrowheads="1"/>
            </p:cNvSpPr>
            <p:nvPr userDrawn="1"/>
          </p:nvSpPr>
          <p:spPr bwMode="hidden">
            <a:xfrm>
              <a:off x="8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2" name="Rectangle 13"/>
            <p:cNvSpPr>
              <a:spLocks noChangeArrowheads="1"/>
            </p:cNvSpPr>
            <p:nvPr userDrawn="1"/>
          </p:nvSpPr>
          <p:spPr bwMode="hidden">
            <a:xfrm>
              <a:off x="9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3" name="Rectangle 14"/>
            <p:cNvSpPr>
              <a:spLocks noChangeArrowheads="1"/>
            </p:cNvSpPr>
            <p:nvPr userDrawn="1"/>
          </p:nvSpPr>
          <p:spPr bwMode="hidden">
            <a:xfrm>
              <a:off x="10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4" name="Rectangle 15"/>
            <p:cNvSpPr>
              <a:spLocks noChangeArrowheads="1"/>
            </p:cNvSpPr>
            <p:nvPr userDrawn="1"/>
          </p:nvSpPr>
          <p:spPr bwMode="hidden">
            <a:xfrm>
              <a:off x="11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5" name="Rectangle 16"/>
            <p:cNvSpPr>
              <a:spLocks noChangeArrowheads="1"/>
            </p:cNvSpPr>
            <p:nvPr userDrawn="1"/>
          </p:nvSpPr>
          <p:spPr bwMode="hidden">
            <a:xfrm>
              <a:off x="12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6" name="Rectangle 17"/>
            <p:cNvSpPr>
              <a:spLocks noChangeArrowheads="1"/>
            </p:cNvSpPr>
            <p:nvPr userDrawn="1"/>
          </p:nvSpPr>
          <p:spPr bwMode="hidden">
            <a:xfrm>
              <a:off x="13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7" name="Rectangle 18"/>
            <p:cNvSpPr>
              <a:spLocks noChangeArrowheads="1"/>
            </p:cNvSpPr>
            <p:nvPr userDrawn="1"/>
          </p:nvSpPr>
          <p:spPr bwMode="hidden">
            <a:xfrm>
              <a:off x="14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8" name="Rectangle 19"/>
            <p:cNvSpPr>
              <a:spLocks noChangeArrowheads="1"/>
            </p:cNvSpPr>
            <p:nvPr userDrawn="1"/>
          </p:nvSpPr>
          <p:spPr bwMode="hidden">
            <a:xfrm>
              <a:off x="15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9" name="Rectangle 20"/>
            <p:cNvSpPr>
              <a:spLocks noChangeArrowheads="1"/>
            </p:cNvSpPr>
            <p:nvPr userDrawn="1"/>
          </p:nvSpPr>
          <p:spPr bwMode="hidden">
            <a:xfrm>
              <a:off x="16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0" name="Rectangle 21"/>
            <p:cNvSpPr>
              <a:spLocks noChangeArrowheads="1"/>
            </p:cNvSpPr>
            <p:nvPr userDrawn="1"/>
          </p:nvSpPr>
          <p:spPr bwMode="hidden">
            <a:xfrm>
              <a:off x="17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1" name="Rectangle 22"/>
            <p:cNvSpPr>
              <a:spLocks noChangeArrowheads="1"/>
            </p:cNvSpPr>
            <p:nvPr userDrawn="1"/>
          </p:nvSpPr>
          <p:spPr bwMode="hidden">
            <a:xfrm>
              <a:off x="18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2" name="Rectangle 23"/>
            <p:cNvSpPr>
              <a:spLocks noChangeArrowheads="1"/>
            </p:cNvSpPr>
            <p:nvPr userDrawn="1"/>
          </p:nvSpPr>
          <p:spPr bwMode="hidden">
            <a:xfrm>
              <a:off x="19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3" name="Rectangle 24"/>
            <p:cNvSpPr>
              <a:spLocks noChangeArrowheads="1"/>
            </p:cNvSpPr>
            <p:nvPr userDrawn="1"/>
          </p:nvSpPr>
          <p:spPr bwMode="hidden">
            <a:xfrm>
              <a:off x="20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4" name="Rectangle 25"/>
            <p:cNvSpPr>
              <a:spLocks noChangeArrowheads="1"/>
            </p:cNvSpPr>
            <p:nvPr userDrawn="1"/>
          </p:nvSpPr>
          <p:spPr bwMode="hidden">
            <a:xfrm>
              <a:off x="21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5" name="Rectangle 26"/>
            <p:cNvSpPr>
              <a:spLocks noChangeArrowheads="1"/>
            </p:cNvSpPr>
            <p:nvPr userDrawn="1"/>
          </p:nvSpPr>
          <p:spPr bwMode="hidden">
            <a:xfrm>
              <a:off x="22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6" name="Rectangle 27"/>
            <p:cNvSpPr>
              <a:spLocks noChangeArrowheads="1"/>
            </p:cNvSpPr>
            <p:nvPr userDrawn="1"/>
          </p:nvSpPr>
          <p:spPr bwMode="hidden">
            <a:xfrm>
              <a:off x="23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7" name="Rectangle 28"/>
            <p:cNvSpPr>
              <a:spLocks noChangeArrowheads="1"/>
            </p:cNvSpPr>
            <p:nvPr userDrawn="1"/>
          </p:nvSpPr>
          <p:spPr bwMode="hidden">
            <a:xfrm>
              <a:off x="24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8" name="Rectangle 29"/>
            <p:cNvSpPr>
              <a:spLocks noChangeArrowheads="1"/>
            </p:cNvSpPr>
            <p:nvPr userDrawn="1"/>
          </p:nvSpPr>
          <p:spPr bwMode="hidden">
            <a:xfrm>
              <a:off x="24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59" name="Rectangle 30"/>
            <p:cNvSpPr>
              <a:spLocks noChangeArrowheads="1"/>
            </p:cNvSpPr>
            <p:nvPr userDrawn="1"/>
          </p:nvSpPr>
          <p:spPr bwMode="hidden">
            <a:xfrm>
              <a:off x="25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0" name="Rectangle 31"/>
            <p:cNvSpPr>
              <a:spLocks noChangeArrowheads="1"/>
            </p:cNvSpPr>
            <p:nvPr userDrawn="1"/>
          </p:nvSpPr>
          <p:spPr bwMode="hidden">
            <a:xfrm>
              <a:off x="26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1" name="Rectangle 32"/>
            <p:cNvSpPr>
              <a:spLocks noChangeArrowheads="1"/>
            </p:cNvSpPr>
            <p:nvPr userDrawn="1"/>
          </p:nvSpPr>
          <p:spPr bwMode="hidden">
            <a:xfrm>
              <a:off x="27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2" name="Rectangle 33"/>
            <p:cNvSpPr>
              <a:spLocks noChangeArrowheads="1"/>
            </p:cNvSpPr>
            <p:nvPr userDrawn="1"/>
          </p:nvSpPr>
          <p:spPr bwMode="hidden">
            <a:xfrm>
              <a:off x="28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3" name="Rectangle 34"/>
            <p:cNvSpPr>
              <a:spLocks noChangeArrowheads="1"/>
            </p:cNvSpPr>
            <p:nvPr userDrawn="1"/>
          </p:nvSpPr>
          <p:spPr bwMode="hidden">
            <a:xfrm>
              <a:off x="29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4" name="Rectangle 35"/>
            <p:cNvSpPr>
              <a:spLocks noChangeArrowheads="1"/>
            </p:cNvSpPr>
            <p:nvPr userDrawn="1"/>
          </p:nvSpPr>
          <p:spPr bwMode="hidden">
            <a:xfrm>
              <a:off x="30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5" name="Rectangle 36"/>
            <p:cNvSpPr>
              <a:spLocks noChangeArrowheads="1"/>
            </p:cNvSpPr>
            <p:nvPr userDrawn="1"/>
          </p:nvSpPr>
          <p:spPr bwMode="hidden">
            <a:xfrm>
              <a:off x="31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6" name="Rectangle 37"/>
            <p:cNvSpPr>
              <a:spLocks noChangeArrowheads="1"/>
            </p:cNvSpPr>
            <p:nvPr userDrawn="1"/>
          </p:nvSpPr>
          <p:spPr bwMode="hidden">
            <a:xfrm>
              <a:off x="32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7" name="Rectangle 38"/>
            <p:cNvSpPr>
              <a:spLocks noChangeArrowheads="1"/>
            </p:cNvSpPr>
            <p:nvPr userDrawn="1"/>
          </p:nvSpPr>
          <p:spPr bwMode="hidden">
            <a:xfrm>
              <a:off x="33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8" name="Rectangle 39"/>
            <p:cNvSpPr>
              <a:spLocks noChangeArrowheads="1"/>
            </p:cNvSpPr>
            <p:nvPr userDrawn="1"/>
          </p:nvSpPr>
          <p:spPr bwMode="hidden">
            <a:xfrm>
              <a:off x="34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69" name="Rectangle 40"/>
            <p:cNvSpPr>
              <a:spLocks noChangeArrowheads="1"/>
            </p:cNvSpPr>
            <p:nvPr userDrawn="1"/>
          </p:nvSpPr>
          <p:spPr bwMode="hidden">
            <a:xfrm>
              <a:off x="35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0" name="Rectangle 41"/>
            <p:cNvSpPr>
              <a:spLocks noChangeArrowheads="1"/>
            </p:cNvSpPr>
            <p:nvPr userDrawn="1"/>
          </p:nvSpPr>
          <p:spPr bwMode="hidden">
            <a:xfrm>
              <a:off x="36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1" name="Rectangle 42"/>
            <p:cNvSpPr>
              <a:spLocks noChangeArrowheads="1"/>
            </p:cNvSpPr>
            <p:nvPr userDrawn="1"/>
          </p:nvSpPr>
          <p:spPr bwMode="hidden">
            <a:xfrm>
              <a:off x="37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2" name="Rectangle 43"/>
            <p:cNvSpPr>
              <a:spLocks noChangeArrowheads="1"/>
            </p:cNvSpPr>
            <p:nvPr userDrawn="1"/>
          </p:nvSpPr>
          <p:spPr bwMode="hidden">
            <a:xfrm>
              <a:off x="38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3" name="Rectangle 44"/>
            <p:cNvSpPr>
              <a:spLocks noChangeArrowheads="1"/>
            </p:cNvSpPr>
            <p:nvPr userDrawn="1"/>
          </p:nvSpPr>
          <p:spPr bwMode="hidden">
            <a:xfrm>
              <a:off x="39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4" name="Rectangle 45"/>
            <p:cNvSpPr>
              <a:spLocks noChangeArrowheads="1"/>
            </p:cNvSpPr>
            <p:nvPr userDrawn="1"/>
          </p:nvSpPr>
          <p:spPr bwMode="hidden">
            <a:xfrm>
              <a:off x="40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5" name="Rectangle 46"/>
            <p:cNvSpPr>
              <a:spLocks noChangeArrowheads="1"/>
            </p:cNvSpPr>
            <p:nvPr userDrawn="1"/>
          </p:nvSpPr>
          <p:spPr bwMode="hidden">
            <a:xfrm>
              <a:off x="41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6" name="Rectangle 47"/>
            <p:cNvSpPr>
              <a:spLocks noChangeArrowheads="1"/>
            </p:cNvSpPr>
            <p:nvPr userDrawn="1"/>
          </p:nvSpPr>
          <p:spPr bwMode="hidden">
            <a:xfrm>
              <a:off x="42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7" name="Rectangle 48"/>
            <p:cNvSpPr>
              <a:spLocks noChangeArrowheads="1"/>
            </p:cNvSpPr>
            <p:nvPr userDrawn="1"/>
          </p:nvSpPr>
          <p:spPr bwMode="hidden">
            <a:xfrm>
              <a:off x="43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8" name="Rectangle 49"/>
            <p:cNvSpPr>
              <a:spLocks noChangeArrowheads="1"/>
            </p:cNvSpPr>
            <p:nvPr userDrawn="1"/>
          </p:nvSpPr>
          <p:spPr bwMode="hidden">
            <a:xfrm>
              <a:off x="44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79" name="Rectangle 50"/>
            <p:cNvSpPr>
              <a:spLocks noChangeArrowheads="1"/>
            </p:cNvSpPr>
            <p:nvPr userDrawn="1"/>
          </p:nvSpPr>
          <p:spPr bwMode="hidden">
            <a:xfrm>
              <a:off x="45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0" name="Rectangle 51"/>
            <p:cNvSpPr>
              <a:spLocks noChangeArrowheads="1"/>
            </p:cNvSpPr>
            <p:nvPr userDrawn="1"/>
          </p:nvSpPr>
          <p:spPr bwMode="hidden">
            <a:xfrm>
              <a:off x="46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1" name="Rectangle 52"/>
            <p:cNvSpPr>
              <a:spLocks noChangeArrowheads="1"/>
            </p:cNvSpPr>
            <p:nvPr userDrawn="1"/>
          </p:nvSpPr>
          <p:spPr bwMode="hidden">
            <a:xfrm>
              <a:off x="47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2" name="Rectangle 53"/>
            <p:cNvSpPr>
              <a:spLocks noChangeArrowheads="1"/>
            </p:cNvSpPr>
            <p:nvPr userDrawn="1"/>
          </p:nvSpPr>
          <p:spPr bwMode="hidden">
            <a:xfrm>
              <a:off x="48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3" name="Rectangle 54"/>
            <p:cNvSpPr>
              <a:spLocks noChangeArrowheads="1"/>
            </p:cNvSpPr>
            <p:nvPr userDrawn="1"/>
          </p:nvSpPr>
          <p:spPr bwMode="hidden">
            <a:xfrm>
              <a:off x="48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4" name="Rectangle 55"/>
            <p:cNvSpPr>
              <a:spLocks noChangeArrowheads="1"/>
            </p:cNvSpPr>
            <p:nvPr userDrawn="1"/>
          </p:nvSpPr>
          <p:spPr bwMode="hidden">
            <a:xfrm>
              <a:off x="49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5" name="Rectangle 56"/>
            <p:cNvSpPr>
              <a:spLocks noChangeArrowheads="1"/>
            </p:cNvSpPr>
            <p:nvPr userDrawn="1"/>
          </p:nvSpPr>
          <p:spPr bwMode="hidden">
            <a:xfrm>
              <a:off x="50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6" name="Rectangle 57"/>
            <p:cNvSpPr>
              <a:spLocks noChangeArrowheads="1"/>
            </p:cNvSpPr>
            <p:nvPr userDrawn="1"/>
          </p:nvSpPr>
          <p:spPr bwMode="hidden">
            <a:xfrm>
              <a:off x="51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7" name="Rectangle 58"/>
            <p:cNvSpPr>
              <a:spLocks noChangeArrowheads="1"/>
            </p:cNvSpPr>
            <p:nvPr userDrawn="1"/>
          </p:nvSpPr>
          <p:spPr bwMode="hidden">
            <a:xfrm>
              <a:off x="52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8" name="Rectangle 59"/>
            <p:cNvSpPr>
              <a:spLocks noChangeArrowheads="1"/>
            </p:cNvSpPr>
            <p:nvPr userDrawn="1"/>
          </p:nvSpPr>
          <p:spPr bwMode="hidden">
            <a:xfrm>
              <a:off x="53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89" name="Rectangle 60"/>
            <p:cNvSpPr>
              <a:spLocks noChangeArrowheads="1"/>
            </p:cNvSpPr>
            <p:nvPr userDrawn="1"/>
          </p:nvSpPr>
          <p:spPr bwMode="hidden">
            <a:xfrm>
              <a:off x="54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90" name="Rectangle 61"/>
            <p:cNvSpPr>
              <a:spLocks noChangeArrowheads="1"/>
            </p:cNvSpPr>
            <p:nvPr userDrawn="1"/>
          </p:nvSpPr>
          <p:spPr bwMode="hidden">
            <a:xfrm>
              <a:off x="55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91" name="Rectangle 62"/>
            <p:cNvSpPr>
              <a:spLocks noChangeArrowheads="1"/>
            </p:cNvSpPr>
            <p:nvPr userDrawn="1"/>
          </p:nvSpPr>
          <p:spPr bwMode="hidden">
            <a:xfrm>
              <a:off x="56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92" name="Rectangle 63"/>
            <p:cNvSpPr>
              <a:spLocks noChangeArrowheads="1"/>
            </p:cNvSpPr>
            <p:nvPr userDrawn="1"/>
          </p:nvSpPr>
          <p:spPr bwMode="hidden">
            <a:xfrm>
              <a:off x="431"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93" name="Rectangle 64"/>
            <p:cNvSpPr>
              <a:spLocks noChangeArrowheads="1"/>
            </p:cNvSpPr>
            <p:nvPr userDrawn="1"/>
          </p:nvSpPr>
          <p:spPr bwMode="blackGray">
            <a:xfrm>
              <a:off x="0" y="1081"/>
              <a:ext cx="4378" cy="47"/>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027" name="Rectangle 65"/>
          <p:cNvSpPr>
            <a:spLocks noGrp="1" noChangeArrowheads="1"/>
          </p:cNvSpPr>
          <p:nvPr>
            <p:ph type="title"/>
          </p:nvPr>
        </p:nvSpPr>
        <p:spPr bwMode="auto">
          <a:xfrm>
            <a:off x="871538" y="192088"/>
            <a:ext cx="81629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235"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7236"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dirty="0"/>
            </a:lvl1pPr>
          </a:lstStyle>
          <a:p>
            <a:pPr>
              <a:defRPr/>
            </a:pPr>
            <a:endParaRPr lang="en-US"/>
          </a:p>
        </p:txBody>
      </p:sp>
      <p:sp>
        <p:nvSpPr>
          <p:cNvPr id="7237"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C88AA281-DC4D-4F00-94DB-80970357C4C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44" r:id="rId3"/>
    <p:sldLayoutId id="214748375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law.cornell.edu/ethics/tx/code/TX_CODE.HT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txpd.org/tpj/38/column01.asp" TargetMode="External"/><Relationship Id="rId4" Type="http://schemas.openxmlformats.org/officeDocument/2006/relationships/hyperlink" Target="http://www.courts.state.tx.us/judethics/canons.asp"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tdcj.state.tx.us/policy/ED0201.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www.tdcj.state.tx.us/vacancy/hr-policy/pd-22.pdf" TargetMode="External"/><Relationship Id="rId4" Type="http://schemas.openxmlformats.org/officeDocument/2006/relationships/hyperlink" Target="http://nicic.gov/Library/018456"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courts.state.tx.us/judethics/canons.asp" TargetMode="External"/><Relationship Id="rId7" Type="http://schemas.openxmlformats.org/officeDocument/2006/relationships/hyperlink" Target="http://nicic.gov/Library/018456" TargetMode="External"/><Relationship Id="rId2" Type="http://schemas.openxmlformats.org/officeDocument/2006/relationships/hyperlink" Target="http://www.law.cornell.edu/ethics/tx/code/TX_CODE.HTM" TargetMode="External"/><Relationship Id="rId1" Type="http://schemas.openxmlformats.org/officeDocument/2006/relationships/slideLayout" Target="../slideLayouts/slideLayout2.xml"/><Relationship Id="rId6" Type="http://schemas.openxmlformats.org/officeDocument/2006/relationships/hyperlink" Target="http://www.tdcj.state.tx.us/vacancy/hr-policy/pd-22.pdf" TargetMode="External"/><Relationship Id="rId5" Type="http://schemas.openxmlformats.org/officeDocument/2006/relationships/hyperlink" Target="http://www.tdcj.state.tx.us/policy/ED0201.pdf" TargetMode="External"/><Relationship Id="rId4" Type="http://schemas.openxmlformats.org/officeDocument/2006/relationships/hyperlink" Target="http://txpd.org/tpj/38/column01.as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79463" y="1082675"/>
            <a:ext cx="7678737" cy="1446213"/>
          </a:xfrm>
        </p:spPr>
        <p:txBody>
          <a:bodyPr/>
          <a:lstStyle/>
          <a:p>
            <a:pPr eaLnBrk="1" hangingPunct="1"/>
            <a:r>
              <a:rPr lang="en-US" smtClean="0">
                <a:latin typeface="Elephant" pitchFamily="18" charset="0"/>
              </a:rPr>
              <a:t>Professionalism &amp; Ethics</a:t>
            </a:r>
            <a:br>
              <a:rPr lang="en-US" smtClean="0">
                <a:latin typeface="Elephant" pitchFamily="18" charset="0"/>
              </a:rPr>
            </a:br>
            <a:r>
              <a:rPr lang="en-US" smtClean="0">
                <a:latin typeface="Elephant" pitchFamily="18" charset="0"/>
              </a:rPr>
              <a:t>in LPSCS Careers</a:t>
            </a:r>
          </a:p>
        </p:txBody>
      </p:sp>
      <p:pic>
        <p:nvPicPr>
          <p:cNvPr id="5123" name="Picture 6" descr="LAW_SM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man at comp-titl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048000"/>
            <a:ext cx="49530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71538" y="862013"/>
            <a:ext cx="8162925" cy="762000"/>
          </a:xfrm>
        </p:spPr>
        <p:txBody>
          <a:bodyPr/>
          <a:lstStyle/>
          <a:p>
            <a:pPr eaLnBrk="1" hangingPunct="1"/>
            <a:r>
              <a:rPr lang="en-US" smtClean="0"/>
              <a:t>Values</a:t>
            </a:r>
          </a:p>
        </p:txBody>
      </p:sp>
      <p:sp>
        <p:nvSpPr>
          <p:cNvPr id="14339" name="Rectangle 3"/>
          <p:cNvSpPr>
            <a:spLocks noGrp="1" noChangeArrowheads="1"/>
          </p:cNvSpPr>
          <p:nvPr>
            <p:ph type="body" idx="1"/>
          </p:nvPr>
        </p:nvSpPr>
        <p:spPr/>
        <p:txBody>
          <a:bodyPr/>
          <a:lstStyle/>
          <a:p>
            <a:pPr eaLnBrk="1" hangingPunct="1">
              <a:buFont typeface="Wingdings" pitchFamily="2" charset="2"/>
              <a:buNone/>
            </a:pPr>
            <a:r>
              <a:rPr lang="en-US" sz="4000" smtClean="0"/>
              <a:t>The beliefs of a person or social group in which they have an emotional investment (either for or against something)</a:t>
            </a:r>
          </a:p>
        </p:txBody>
      </p:sp>
      <p:sp>
        <p:nvSpPr>
          <p:cNvPr id="1434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C41562B0-EDD8-4F46-B62F-3765C3EE0954}" type="slidenum">
              <a:rPr lang="en-US" sz="1400" smtClean="0"/>
              <a:pPr eaLnBrk="1" hangingPunct="1"/>
              <a:t>10</a:t>
            </a:fld>
            <a:endParaRPr lang="en-US"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71538" y="862013"/>
            <a:ext cx="8162925" cy="762000"/>
          </a:xfrm>
        </p:spPr>
        <p:txBody>
          <a:bodyPr/>
          <a:lstStyle/>
          <a:p>
            <a:pPr eaLnBrk="1" hangingPunct="1"/>
            <a:r>
              <a:rPr lang="en-US" smtClean="0"/>
              <a:t>Morals</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en-US" smtClean="0"/>
              <a:t>Concern with the judgment of right or wrong, human action, and character</a:t>
            </a:r>
          </a:p>
        </p:txBody>
      </p:sp>
      <p:sp>
        <p:nvSpPr>
          <p:cNvPr id="1536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71D0C2B-B14D-4315-9900-4CB5F868458E}" type="slidenum">
              <a:rPr lang="en-US" sz="1400" smtClean="0"/>
              <a:pPr eaLnBrk="1" hangingPunct="1"/>
              <a:t>11</a:t>
            </a:fld>
            <a:endParaRPr lang="en-US" sz="1400" smtClean="0"/>
          </a:p>
        </p:txBody>
      </p:sp>
      <p:pic>
        <p:nvPicPr>
          <p:cNvPr id="15365" name="Picture 6" descr="profs boo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505200"/>
            <a:ext cx="35814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71538" y="862013"/>
            <a:ext cx="8162925" cy="762000"/>
          </a:xfrm>
        </p:spPr>
        <p:txBody>
          <a:bodyPr/>
          <a:lstStyle/>
          <a:p>
            <a:pPr eaLnBrk="1" hangingPunct="1"/>
            <a:r>
              <a:rPr lang="en-US" smtClean="0"/>
              <a:t>Trustworthiness		</a:t>
            </a:r>
          </a:p>
        </p:txBody>
      </p:sp>
      <p:sp>
        <p:nvSpPr>
          <p:cNvPr id="16387" name="Rectangle 3"/>
          <p:cNvSpPr>
            <a:spLocks noGrp="1" noChangeArrowheads="1"/>
          </p:cNvSpPr>
          <p:nvPr>
            <p:ph type="body" idx="1"/>
          </p:nvPr>
        </p:nvSpPr>
        <p:spPr/>
        <p:txBody>
          <a:bodyPr/>
          <a:lstStyle/>
          <a:p>
            <a:pPr eaLnBrk="1" hangingPunct="1"/>
            <a:r>
              <a:rPr lang="en-US" sz="2800" b="1" u="sng" smtClean="0"/>
              <a:t>Honesty:</a:t>
            </a:r>
            <a:r>
              <a:rPr lang="en-US" sz="2800" smtClean="0"/>
              <a:t> prohibits stealing, cheating, fraud, or trickery to get anything of value</a:t>
            </a:r>
          </a:p>
          <a:p>
            <a:pPr eaLnBrk="1" hangingPunct="1"/>
            <a:endParaRPr lang="en-US" sz="2800" b="1" u="sng" smtClean="0"/>
          </a:p>
          <a:p>
            <a:pPr eaLnBrk="1" hangingPunct="1"/>
            <a:r>
              <a:rPr lang="en-US" sz="2800" b="1" u="sng" smtClean="0"/>
              <a:t>Loyalty:</a:t>
            </a:r>
            <a:r>
              <a:rPr lang="en-US" sz="2800" smtClean="0"/>
              <a:t> moral responsibility to promote or protect the interests of an organization</a:t>
            </a:r>
          </a:p>
          <a:p>
            <a:pPr eaLnBrk="1" hangingPunct="1"/>
            <a:endParaRPr lang="en-US" sz="2800" b="1" u="sng" smtClean="0"/>
          </a:p>
          <a:p>
            <a:pPr eaLnBrk="1" hangingPunct="1"/>
            <a:r>
              <a:rPr lang="en-US" sz="2800" b="1" u="sng" smtClean="0"/>
              <a:t>Integrity:</a:t>
            </a:r>
            <a:r>
              <a:rPr lang="en-US" sz="2800" smtClean="0"/>
              <a:t> treating beliefs about right and wrong as ground rules for behavior</a:t>
            </a:r>
          </a:p>
        </p:txBody>
      </p:sp>
      <p:sp>
        <p:nvSpPr>
          <p:cNvPr id="1638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FBEA1B2-090D-4975-8B75-5C1793133961}" type="slidenum">
              <a:rPr lang="en-US" sz="1400" smtClean="0"/>
              <a:pPr eaLnBrk="1" hangingPunct="1"/>
              <a:t>12</a:t>
            </a:fld>
            <a:endParaRPr 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71538" y="862013"/>
            <a:ext cx="8162925" cy="762000"/>
          </a:xfrm>
        </p:spPr>
        <p:txBody>
          <a:bodyPr/>
          <a:lstStyle/>
          <a:p>
            <a:pPr eaLnBrk="1" hangingPunct="1"/>
            <a:r>
              <a:rPr lang="en-US" smtClean="0"/>
              <a:t>Responsibility	</a:t>
            </a:r>
          </a:p>
        </p:txBody>
      </p:sp>
      <p:sp>
        <p:nvSpPr>
          <p:cNvPr id="17411" name="Rectangle 3"/>
          <p:cNvSpPr>
            <a:spLocks noGrp="1" noChangeArrowheads="1"/>
          </p:cNvSpPr>
          <p:nvPr>
            <p:ph type="body" idx="1"/>
          </p:nvPr>
        </p:nvSpPr>
        <p:spPr/>
        <p:txBody>
          <a:bodyPr/>
          <a:lstStyle/>
          <a:p>
            <a:pPr eaLnBrk="1" hangingPunct="1">
              <a:lnSpc>
                <a:spcPct val="90000"/>
              </a:lnSpc>
            </a:pPr>
            <a:r>
              <a:rPr lang="en-US" sz="2800" b="1" u="sng" smtClean="0"/>
              <a:t>Accountability:</a:t>
            </a:r>
            <a:r>
              <a:rPr lang="en-US" sz="2800" smtClean="0"/>
              <a:t> accepting responsibility for decisions; don’t blame others or take credit for work you didn’t do</a:t>
            </a:r>
          </a:p>
          <a:p>
            <a:pPr eaLnBrk="1" hangingPunct="1">
              <a:lnSpc>
                <a:spcPct val="90000"/>
              </a:lnSpc>
            </a:pPr>
            <a:endParaRPr lang="en-US" sz="1500" b="1" u="sng" smtClean="0"/>
          </a:p>
          <a:p>
            <a:pPr eaLnBrk="1" hangingPunct="1">
              <a:lnSpc>
                <a:spcPct val="90000"/>
              </a:lnSpc>
            </a:pPr>
            <a:r>
              <a:rPr lang="en-US" sz="2800" b="1" u="sng" smtClean="0"/>
              <a:t>Self-Restraint:</a:t>
            </a:r>
            <a:r>
              <a:rPr lang="en-US" sz="2800" smtClean="0"/>
              <a:t> willingness to take advance long-term interests into account</a:t>
            </a:r>
          </a:p>
          <a:p>
            <a:pPr eaLnBrk="1" hangingPunct="1">
              <a:lnSpc>
                <a:spcPct val="90000"/>
              </a:lnSpc>
            </a:pPr>
            <a:endParaRPr lang="en-US" sz="1500" b="1" u="sng" smtClean="0"/>
          </a:p>
          <a:p>
            <a:pPr eaLnBrk="1" hangingPunct="1">
              <a:lnSpc>
                <a:spcPct val="90000"/>
              </a:lnSpc>
            </a:pPr>
            <a:r>
              <a:rPr lang="en-US" sz="2800" b="1" u="sng" smtClean="0"/>
              <a:t>Pursuit of Excellence:</a:t>
            </a:r>
            <a:r>
              <a:rPr lang="en-US" sz="2800" smtClean="0"/>
              <a:t> diligence, perseverance, good work habits, commitment to quality </a:t>
            </a:r>
          </a:p>
          <a:p>
            <a:pPr eaLnBrk="1" hangingPunct="1">
              <a:lnSpc>
                <a:spcPct val="90000"/>
              </a:lnSpc>
              <a:buFont typeface="Wingdings" pitchFamily="2" charset="2"/>
              <a:buNone/>
            </a:pPr>
            <a:endParaRPr lang="en-US" sz="2800" smtClean="0"/>
          </a:p>
        </p:txBody>
      </p:sp>
      <p:sp>
        <p:nvSpPr>
          <p:cNvPr id="1741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3F0995BD-5212-4BDF-BB43-F553A16FF1BE}" type="slidenum">
              <a:rPr lang="en-US" sz="1400" smtClean="0"/>
              <a:pPr eaLnBrk="1" hangingPunct="1"/>
              <a:t>13</a:t>
            </a:fld>
            <a:endParaRPr lang="en-US" sz="1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71538" y="862013"/>
            <a:ext cx="8162925" cy="762000"/>
          </a:xfrm>
        </p:spPr>
        <p:txBody>
          <a:bodyPr/>
          <a:lstStyle/>
          <a:p>
            <a:pPr eaLnBrk="1" hangingPunct="1"/>
            <a:r>
              <a:rPr lang="en-US" smtClean="0"/>
              <a:t>Respect</a:t>
            </a:r>
          </a:p>
        </p:txBody>
      </p:sp>
      <p:sp>
        <p:nvSpPr>
          <p:cNvPr id="18435" name="Rectangle 3"/>
          <p:cNvSpPr>
            <a:spLocks noGrp="1" noChangeArrowheads="1"/>
          </p:cNvSpPr>
          <p:nvPr>
            <p:ph type="body" idx="1"/>
          </p:nvPr>
        </p:nvSpPr>
        <p:spPr/>
        <p:txBody>
          <a:bodyPr/>
          <a:lstStyle/>
          <a:p>
            <a:pPr eaLnBrk="1" hangingPunct="1"/>
            <a:r>
              <a:rPr lang="en-US" b="1" u="sng" smtClean="0"/>
              <a:t>Courtesy:</a:t>
            </a:r>
            <a:r>
              <a:rPr lang="en-US" smtClean="0"/>
              <a:t>  treating others with consideration</a:t>
            </a:r>
          </a:p>
          <a:p>
            <a:pPr eaLnBrk="1" hangingPunct="1"/>
            <a:endParaRPr lang="en-US" sz="1500" smtClean="0"/>
          </a:p>
          <a:p>
            <a:pPr eaLnBrk="1" hangingPunct="1"/>
            <a:r>
              <a:rPr lang="en-US" b="1" u="sng" smtClean="0"/>
              <a:t>Tolerance and Acceptance:</a:t>
            </a:r>
            <a:r>
              <a:rPr lang="en-US" smtClean="0"/>
              <a:t>  acknowledging another’s beliefs and differences</a:t>
            </a:r>
          </a:p>
        </p:txBody>
      </p:sp>
      <p:sp>
        <p:nvSpPr>
          <p:cNvPr id="1843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AD78AC3-F2ED-49B7-8FD6-6600904C9843}" type="slidenum">
              <a:rPr lang="en-US" sz="1400" smtClean="0"/>
              <a:pPr eaLnBrk="1" hangingPunct="1"/>
              <a:t>14</a:t>
            </a:fld>
            <a:endParaRPr lang="en-US"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71538" y="862013"/>
            <a:ext cx="8162925" cy="762000"/>
          </a:xfrm>
        </p:spPr>
        <p:txBody>
          <a:bodyPr/>
          <a:lstStyle/>
          <a:p>
            <a:pPr eaLnBrk="1" hangingPunct="1"/>
            <a:r>
              <a:rPr lang="en-US" smtClean="0"/>
              <a:t>Caring</a:t>
            </a:r>
          </a:p>
        </p:txBody>
      </p:sp>
      <p:sp>
        <p:nvSpPr>
          <p:cNvPr id="19459" name="Rectangle 3"/>
          <p:cNvSpPr>
            <a:spLocks noGrp="1" noChangeArrowheads="1"/>
          </p:cNvSpPr>
          <p:nvPr>
            <p:ph type="body" idx="1"/>
          </p:nvPr>
        </p:nvSpPr>
        <p:spPr/>
        <p:txBody>
          <a:bodyPr/>
          <a:lstStyle/>
          <a:p>
            <a:pPr eaLnBrk="1" hangingPunct="1"/>
            <a:r>
              <a:rPr lang="en-US" smtClean="0"/>
              <a:t>Consideration of others</a:t>
            </a:r>
          </a:p>
          <a:p>
            <a:pPr eaLnBrk="1" hangingPunct="1"/>
            <a:endParaRPr lang="en-US" sz="1500" smtClean="0"/>
          </a:p>
          <a:p>
            <a:pPr eaLnBrk="1" hangingPunct="1"/>
            <a:r>
              <a:rPr lang="en-US" smtClean="0"/>
              <a:t>Treat others the way you want to be treated</a:t>
            </a:r>
          </a:p>
        </p:txBody>
      </p:sp>
      <p:sp>
        <p:nvSpPr>
          <p:cNvPr id="1946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73E94351-7CA1-4BC9-B5ED-B9E607146FF1}" type="slidenum">
              <a:rPr lang="en-US" sz="1400" smtClean="0"/>
              <a:pPr eaLnBrk="1" hangingPunct="1"/>
              <a:t>15</a:t>
            </a:fld>
            <a:endParaRPr lang="en-US" sz="1400" smtClean="0"/>
          </a:p>
        </p:txBody>
      </p:sp>
      <p:pic>
        <p:nvPicPr>
          <p:cNvPr id="19461" name="Picture 6" descr="prof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886200"/>
            <a:ext cx="3657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71538" y="862013"/>
            <a:ext cx="8162925" cy="762000"/>
          </a:xfrm>
        </p:spPr>
        <p:txBody>
          <a:bodyPr/>
          <a:lstStyle/>
          <a:p>
            <a:pPr eaLnBrk="1" hangingPunct="1"/>
            <a:r>
              <a:rPr lang="en-US" smtClean="0"/>
              <a:t>Citizenship</a:t>
            </a:r>
          </a:p>
        </p:txBody>
      </p:sp>
      <p:sp>
        <p:nvSpPr>
          <p:cNvPr id="20483" name="Rectangle 3"/>
          <p:cNvSpPr>
            <a:spLocks noGrp="1" noChangeArrowheads="1"/>
          </p:cNvSpPr>
          <p:nvPr>
            <p:ph type="body" idx="1"/>
          </p:nvPr>
        </p:nvSpPr>
        <p:spPr/>
        <p:txBody>
          <a:bodyPr/>
          <a:lstStyle/>
          <a:p>
            <a:pPr eaLnBrk="1" hangingPunct="1"/>
            <a:r>
              <a:rPr lang="en-US" smtClean="0"/>
              <a:t>Contribution to overall good</a:t>
            </a:r>
          </a:p>
          <a:p>
            <a:pPr eaLnBrk="1" hangingPunct="1"/>
            <a:endParaRPr lang="en-US" sz="1500" smtClean="0"/>
          </a:p>
          <a:p>
            <a:pPr eaLnBrk="1" hangingPunct="1"/>
            <a:r>
              <a:rPr lang="en-US" smtClean="0"/>
              <a:t>Charity support or volunteer work</a:t>
            </a:r>
          </a:p>
          <a:p>
            <a:pPr eaLnBrk="1" hangingPunct="1"/>
            <a:endParaRPr lang="en-US" sz="1500" smtClean="0"/>
          </a:p>
          <a:p>
            <a:pPr eaLnBrk="1" hangingPunct="1"/>
            <a:r>
              <a:rPr lang="en-US" smtClean="0"/>
              <a:t>Voting and jury duty</a:t>
            </a:r>
          </a:p>
          <a:p>
            <a:pPr eaLnBrk="1" hangingPunct="1"/>
            <a:endParaRPr lang="en-US" sz="1500" smtClean="0"/>
          </a:p>
          <a:p>
            <a:pPr eaLnBrk="1" hangingPunct="1"/>
            <a:r>
              <a:rPr lang="en-US" smtClean="0"/>
              <a:t>Reporting crimes</a:t>
            </a:r>
          </a:p>
        </p:txBody>
      </p:sp>
      <p:sp>
        <p:nvSpPr>
          <p:cNvPr id="2048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536DF0E5-B429-4C3F-A0BC-2DE395B0CC2C}" type="slidenum">
              <a:rPr lang="en-US" sz="1400" smtClean="0"/>
              <a:pPr eaLnBrk="1" hangingPunct="1"/>
              <a:t>16</a:t>
            </a:fld>
            <a:endParaRPr lang="en-US" sz="1400" smtClean="0"/>
          </a:p>
        </p:txBody>
      </p:sp>
      <p:pic>
        <p:nvPicPr>
          <p:cNvPr id="20485" name="Picture 6" descr="girl wav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581400"/>
            <a:ext cx="1981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71538" y="862013"/>
            <a:ext cx="8162925" cy="762000"/>
          </a:xfrm>
        </p:spPr>
        <p:txBody>
          <a:bodyPr/>
          <a:lstStyle/>
          <a:p>
            <a:pPr eaLnBrk="1" hangingPunct="1"/>
            <a:r>
              <a:rPr lang="en-US" smtClean="0"/>
              <a:t>Fairness</a:t>
            </a:r>
          </a:p>
        </p:txBody>
      </p:sp>
      <p:sp>
        <p:nvSpPr>
          <p:cNvPr id="21507" name="Rectangle 3"/>
          <p:cNvSpPr>
            <a:spLocks noGrp="1" noChangeArrowheads="1"/>
          </p:cNvSpPr>
          <p:nvPr>
            <p:ph type="body" idx="1"/>
          </p:nvPr>
        </p:nvSpPr>
        <p:spPr/>
        <p:txBody>
          <a:bodyPr/>
          <a:lstStyle/>
          <a:p>
            <a:pPr eaLnBrk="1" hangingPunct="1"/>
            <a:r>
              <a:rPr lang="en-US" smtClean="0"/>
              <a:t>Following procedures</a:t>
            </a:r>
          </a:p>
          <a:p>
            <a:pPr eaLnBrk="1" hangingPunct="1"/>
            <a:endParaRPr lang="en-US" sz="1500" smtClean="0"/>
          </a:p>
          <a:p>
            <a:pPr eaLnBrk="1" hangingPunct="1"/>
            <a:r>
              <a:rPr lang="en-US" smtClean="0"/>
              <a:t>Impartial treatment</a:t>
            </a:r>
          </a:p>
          <a:p>
            <a:pPr eaLnBrk="1" hangingPunct="1"/>
            <a:endParaRPr lang="en-US" sz="1500" smtClean="0"/>
          </a:p>
          <a:p>
            <a:pPr eaLnBrk="1" hangingPunct="1"/>
            <a:r>
              <a:rPr lang="en-US" smtClean="0"/>
              <a:t>Objective discipline</a:t>
            </a:r>
          </a:p>
          <a:p>
            <a:pPr eaLnBrk="1" hangingPunct="1"/>
            <a:endParaRPr lang="en-US" sz="1500" smtClean="0"/>
          </a:p>
          <a:p>
            <a:pPr eaLnBrk="1" hangingPunct="1"/>
            <a:r>
              <a:rPr lang="en-US" smtClean="0"/>
              <a:t>Equal treatment of each person</a:t>
            </a:r>
          </a:p>
        </p:txBody>
      </p:sp>
      <p:sp>
        <p:nvSpPr>
          <p:cNvPr id="2150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A426B9A2-3B7A-4C08-9CD3-28C781B3C3B6}" type="slidenum">
              <a:rPr lang="en-US" sz="1400" smtClean="0"/>
              <a:pPr eaLnBrk="1" hangingPunct="1"/>
              <a:t>17</a:t>
            </a:fld>
            <a:endParaRPr lang="en-US" sz="1400" smtClean="0"/>
          </a:p>
        </p:txBody>
      </p:sp>
      <p:pic>
        <p:nvPicPr>
          <p:cNvPr id="21509" name="Picture 6" descr="fist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286000"/>
            <a:ext cx="2743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71538" y="862013"/>
            <a:ext cx="8162925" cy="762000"/>
          </a:xfrm>
        </p:spPr>
        <p:txBody>
          <a:bodyPr/>
          <a:lstStyle/>
          <a:p>
            <a:pPr eaLnBrk="1" hangingPunct="1"/>
            <a:r>
              <a:rPr lang="en-US" smtClean="0"/>
              <a:t>Ethical Misconceptions</a:t>
            </a:r>
          </a:p>
        </p:txBody>
      </p:sp>
      <p:sp>
        <p:nvSpPr>
          <p:cNvPr id="22531" name="Rectangle 3"/>
          <p:cNvSpPr>
            <a:spLocks noGrp="1" noChangeArrowheads="1"/>
          </p:cNvSpPr>
          <p:nvPr>
            <p:ph type="body" idx="1"/>
          </p:nvPr>
        </p:nvSpPr>
        <p:spPr/>
        <p:txBody>
          <a:bodyPr/>
          <a:lstStyle/>
          <a:p>
            <a:pPr eaLnBrk="1" hangingPunct="1"/>
            <a:r>
              <a:rPr lang="en-US" smtClean="0"/>
              <a:t>It is a personal opinion or belief</a:t>
            </a:r>
          </a:p>
          <a:p>
            <a:pPr eaLnBrk="1" hangingPunct="1"/>
            <a:endParaRPr lang="en-US" sz="1500" smtClean="0"/>
          </a:p>
          <a:p>
            <a:pPr eaLnBrk="1" hangingPunct="1"/>
            <a:r>
              <a:rPr lang="en-US" smtClean="0"/>
              <a:t>Legal = ethical</a:t>
            </a:r>
          </a:p>
          <a:p>
            <a:pPr eaLnBrk="1" hangingPunct="1"/>
            <a:endParaRPr lang="en-US" sz="1500" smtClean="0"/>
          </a:p>
          <a:p>
            <a:pPr eaLnBrk="1" hangingPunct="1"/>
            <a:r>
              <a:rPr lang="en-US" smtClean="0"/>
              <a:t>It’s okay if not specifically forbidden</a:t>
            </a:r>
          </a:p>
        </p:txBody>
      </p:sp>
      <p:sp>
        <p:nvSpPr>
          <p:cNvPr id="2253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600F96C-C4DF-4B13-9AA7-1B7D599A8B93}" type="slidenum">
              <a:rPr lang="en-US" sz="1400" smtClean="0"/>
              <a:pPr eaLnBrk="1" hangingPunct="1"/>
              <a:t>18</a:t>
            </a:fld>
            <a:endParaRPr lang="en-US" sz="1400" smtClean="0"/>
          </a:p>
        </p:txBody>
      </p:sp>
      <p:pic>
        <p:nvPicPr>
          <p:cNvPr id="22533" name="Picture 6" descr="delet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495800"/>
            <a:ext cx="2514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871538" y="854075"/>
            <a:ext cx="8162925" cy="769938"/>
          </a:xfrm>
        </p:spPr>
        <p:txBody>
          <a:bodyPr/>
          <a:lstStyle/>
          <a:p>
            <a:r>
              <a:rPr lang="en-US" smtClean="0"/>
              <a:t>What is a dilemma?</a:t>
            </a:r>
          </a:p>
        </p:txBody>
      </p:sp>
      <p:sp>
        <p:nvSpPr>
          <p:cNvPr id="23555" name="Content Placeholder 2"/>
          <p:cNvSpPr>
            <a:spLocks noGrp="1"/>
          </p:cNvSpPr>
          <p:nvPr>
            <p:ph idx="1"/>
          </p:nvPr>
        </p:nvSpPr>
        <p:spPr/>
        <p:txBody>
          <a:bodyPr/>
          <a:lstStyle/>
          <a:p>
            <a:r>
              <a:rPr lang="en-US" smtClean="0"/>
              <a:t>Any difficult or perplexing situation or problem.</a:t>
            </a:r>
          </a:p>
        </p:txBody>
      </p:sp>
      <p:sp>
        <p:nvSpPr>
          <p:cNvPr id="2355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482C464-BD9E-4D18-9F08-22F0F2F1243A}" type="slidenum">
              <a:rPr lang="en-US" sz="1400" smtClean="0"/>
              <a:pPr eaLnBrk="1" hangingPunct="1"/>
              <a:t>19</a:t>
            </a:fld>
            <a:endParaRPr lang="en-US" sz="1400" smtClean="0"/>
          </a:p>
        </p:txBody>
      </p:sp>
      <p:pic>
        <p:nvPicPr>
          <p:cNvPr id="23557" name="Picture 6" descr="comp frustrati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200400"/>
            <a:ext cx="4343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D59EF598-AC4D-4E0D-99F7-8D86AB630235}" type="slidenum">
              <a:rPr lang="en-US" sz="1400" smtClean="0"/>
              <a:pPr eaLnBrk="1" hangingPunct="1"/>
              <a:t>2</a:t>
            </a:fld>
            <a:endParaRPr lang="en-US" sz="1400" smtClean="0"/>
          </a:p>
        </p:txBody>
      </p:sp>
      <p:sp>
        <p:nvSpPr>
          <p:cNvPr id="6" name="Content Placeholder 2"/>
          <p:cNvSpPr>
            <a:spLocks noGrp="1"/>
          </p:cNvSpPr>
          <p:nvPr>
            <p:ph idx="1"/>
          </p:nvPr>
        </p:nvSpPr>
        <p:spPr>
          <a:xfrm>
            <a:off x="457200" y="1828800"/>
            <a:ext cx="8229600" cy="4495800"/>
          </a:xfrm>
        </p:spPr>
        <p:txBody>
          <a:bodyPr/>
          <a:lstStyle/>
          <a:p>
            <a:pPr marL="0" indent="0">
              <a:lnSpc>
                <a:spcPct val="80000"/>
              </a:lnSpc>
              <a:spcBef>
                <a:spcPts val="0"/>
              </a:spcBef>
              <a:spcAft>
                <a:spcPts val="0"/>
              </a:spcAft>
              <a:buClr>
                <a:schemeClr val="accent1"/>
              </a:buClr>
              <a:buSzPct val="85000"/>
              <a:buFont typeface="Wingdings 2" pitchFamily="18" charset="2"/>
              <a:buNone/>
              <a:defRPr/>
            </a:pPr>
            <a:r>
              <a:rPr lang="en-US" sz="1400" b="1" dirty="0" smtClean="0"/>
              <a:t>Copyright and Terms of Service</a:t>
            </a:r>
          </a:p>
          <a:p>
            <a:pPr marL="274320" indent="-274320">
              <a:lnSpc>
                <a:spcPct val="80000"/>
              </a:lnSpc>
              <a:spcBef>
                <a:spcPts val="0"/>
              </a:spcBef>
              <a:spcAft>
                <a:spcPts val="0"/>
              </a:spcAft>
              <a:buClr>
                <a:schemeClr val="accent1"/>
              </a:buClr>
              <a:buSzPct val="85000"/>
              <a:defRPr/>
            </a:pPr>
            <a:endParaRPr lang="en-US" sz="1400" dirty="0" smtClean="0"/>
          </a:p>
          <a:p>
            <a:pPr marL="0" indent="0">
              <a:lnSpc>
                <a:spcPct val="80000"/>
              </a:lnSpc>
              <a:spcBef>
                <a:spcPts val="0"/>
              </a:spcBef>
              <a:spcAft>
                <a:spcPts val="0"/>
              </a:spcAft>
              <a:buClr>
                <a:schemeClr val="accent1"/>
              </a:buClr>
              <a:buSzPct val="85000"/>
              <a:buFont typeface="Wingdings 2" pitchFamily="18" charset="2"/>
              <a:buNone/>
              <a:defRPr/>
            </a:pPr>
            <a:r>
              <a:rPr lang="en-US" sz="1400" dirty="0" smtClean="0"/>
              <a:t>Copyright © Texas Education Agency, 2011. </a:t>
            </a:r>
            <a:r>
              <a:rPr lang="en-US" sz="1400" dirty="0"/>
              <a:t>These </a:t>
            </a:r>
            <a:r>
              <a:rPr lang="en-US" sz="1400" dirty="0" smtClean="0"/>
              <a:t>m</a:t>
            </a:r>
            <a:r>
              <a:rPr lang="en-US" sz="1400" dirty="0"/>
              <a:t>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Bef>
                <a:spcPts val="0"/>
              </a:spcBef>
              <a:spcAft>
                <a:spcPts val="0"/>
              </a:spcAft>
              <a:buClr>
                <a:schemeClr val="accent1"/>
              </a:buClr>
              <a:buSzPct val="85000"/>
              <a:buFont typeface="Wingdings 2" pitchFamily="18" charset="2"/>
              <a:buNone/>
              <a:defRPr/>
            </a:pPr>
            <a:endParaRPr lang="en-US" sz="1400" dirty="0"/>
          </a:p>
          <a:p>
            <a:pPr marL="274320" indent="-274320" eaLnBrk="1" fontAlgn="auto" hangingPunct="1">
              <a:lnSpc>
                <a:spcPct val="80000"/>
              </a:lnSpc>
              <a:spcBef>
                <a:spcPts val="0"/>
              </a:spcBef>
              <a:spcAft>
                <a:spcPts val="0"/>
              </a:spcAft>
              <a:buClr>
                <a:schemeClr val="accent1"/>
              </a:buClr>
              <a:buSzPct val="85000"/>
              <a:buFont typeface="Wingdings 2" pitchFamily="18" charset="2"/>
              <a:buNone/>
              <a:defRPr/>
            </a:pPr>
            <a:r>
              <a:rPr lang="en-US" sz="1400" dirty="0"/>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Bef>
                <a:spcPts val="0"/>
              </a:spcBef>
              <a:spcAft>
                <a:spcPts val="0"/>
              </a:spcAft>
              <a:buClr>
                <a:schemeClr val="accent1"/>
              </a:buClr>
              <a:buSzPct val="85000"/>
              <a:buFont typeface="Wingdings 2" pitchFamily="18" charset="2"/>
              <a:buNone/>
              <a:defRPr/>
            </a:pPr>
            <a:r>
              <a:rPr lang="en-US" sz="1400" dirty="0"/>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Bef>
                <a:spcPts val="0"/>
              </a:spcBef>
              <a:spcAft>
                <a:spcPts val="0"/>
              </a:spcAft>
              <a:buClr>
                <a:schemeClr val="accent1"/>
              </a:buClr>
              <a:buSzPct val="85000"/>
              <a:buFont typeface="Wingdings 2" pitchFamily="18" charset="2"/>
              <a:buNone/>
              <a:defRPr/>
            </a:pPr>
            <a:r>
              <a:rPr lang="en-US" sz="1400" dirty="0"/>
              <a:t>3)  Any portion reproduced must be reproduced in its entirety and remain unedited, unaltered and unchanged in any way.</a:t>
            </a:r>
          </a:p>
          <a:p>
            <a:pPr marL="274320" indent="-274320" eaLnBrk="1" fontAlgn="auto" hangingPunct="1">
              <a:lnSpc>
                <a:spcPct val="80000"/>
              </a:lnSpc>
              <a:spcBef>
                <a:spcPts val="0"/>
              </a:spcBef>
              <a:spcAft>
                <a:spcPts val="0"/>
              </a:spcAft>
              <a:buClr>
                <a:schemeClr val="accent1"/>
              </a:buClr>
              <a:buSzPct val="85000"/>
              <a:buFont typeface="Wingdings 2" pitchFamily="18" charset="2"/>
              <a:buNone/>
              <a:defRPr/>
            </a:pPr>
            <a:r>
              <a:rPr lang="en-US" sz="1400" dirty="0"/>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Bef>
                <a:spcPts val="0"/>
              </a:spcBef>
              <a:spcAft>
                <a:spcPts val="0"/>
              </a:spcAft>
              <a:buClr>
                <a:schemeClr val="accent1"/>
              </a:buClr>
              <a:buSzPct val="85000"/>
              <a:buFont typeface="Wingdings 2" pitchFamily="18" charset="2"/>
              <a:buNone/>
              <a:defRPr/>
            </a:pPr>
            <a:endParaRPr lang="en-US" sz="1400" dirty="0"/>
          </a:p>
          <a:p>
            <a:pPr marL="0" indent="0" eaLnBrk="1" fontAlgn="auto" hangingPunct="1">
              <a:lnSpc>
                <a:spcPct val="80000"/>
              </a:lnSpc>
              <a:spcBef>
                <a:spcPts val="0"/>
              </a:spcBef>
              <a:spcAft>
                <a:spcPts val="0"/>
              </a:spcAft>
              <a:buClr>
                <a:schemeClr val="accent1"/>
              </a:buClr>
              <a:buSzPct val="85000"/>
              <a:buFont typeface="Wingdings 2" pitchFamily="18" charset="2"/>
              <a:buNone/>
              <a:defRPr/>
            </a:pPr>
            <a:r>
              <a:rPr lang="en-US" sz="1400" dirty="0"/>
              <a:t>Private entities or persons located in Texas that are </a:t>
            </a:r>
            <a:r>
              <a:rPr lang="en-US" sz="1400" b="1" dirty="0"/>
              <a:t>not</a:t>
            </a:r>
            <a:r>
              <a:rPr lang="en-US" sz="1400" dirty="0"/>
              <a:t> Texas public school districts, Texas Education Service Centers, or Texas charter schools or any entity, whether public or private, educational or non-educational, located </a:t>
            </a:r>
            <a:r>
              <a:rPr lang="en-US" sz="1400" b="1" dirty="0"/>
              <a:t>outside the state of Texas</a:t>
            </a:r>
            <a:r>
              <a:rPr lang="en-US" sz="1400" dirty="0"/>
              <a:t> </a:t>
            </a:r>
            <a:r>
              <a:rPr lang="en-US" sz="1400" i="1" dirty="0"/>
              <a:t>MUST</a:t>
            </a:r>
            <a:r>
              <a:rPr lang="en-US" sz="1400" dirty="0"/>
              <a:t> obtain written approval from TEA and will be required to enter into a license agreement that may involve the payment of a licensing fee or a royalty.</a:t>
            </a:r>
          </a:p>
          <a:p>
            <a:pPr marL="274320" indent="-274320" eaLnBrk="1" fontAlgn="auto" hangingPunct="1">
              <a:lnSpc>
                <a:spcPct val="80000"/>
              </a:lnSpc>
              <a:spcBef>
                <a:spcPts val="0"/>
              </a:spcBef>
              <a:spcAft>
                <a:spcPts val="0"/>
              </a:spcAft>
              <a:buClr>
                <a:schemeClr val="accent1"/>
              </a:buClr>
              <a:buSzPct val="85000"/>
              <a:buFont typeface="Wingdings 2" pitchFamily="18" charset="2"/>
              <a:buNone/>
              <a:defRPr/>
            </a:pPr>
            <a:endParaRPr lang="en-US" sz="1400" dirty="0"/>
          </a:p>
          <a:p>
            <a:pPr marL="0" indent="0">
              <a:spcBef>
                <a:spcPts val="0"/>
              </a:spcBef>
              <a:spcAft>
                <a:spcPts val="0"/>
              </a:spcAft>
              <a:buFont typeface="Wingdings 2" pitchFamily="18" charset="2"/>
              <a:buNone/>
              <a:defRPr/>
            </a:pPr>
            <a:r>
              <a:rPr lang="en-US" sz="1400" dirty="0" smtClean="0"/>
              <a:t>Contact </a:t>
            </a:r>
            <a:r>
              <a:rPr lang="en-US" sz="1400" b="1" dirty="0" smtClean="0">
                <a:hlinkClick r:id="rId2" tooltip="copyrights@tea.state.tx.us"/>
              </a:rPr>
              <a:t>TEA Copyrights</a:t>
            </a:r>
            <a:r>
              <a:rPr lang="en-US" sz="1400" dirty="0" smtClean="0"/>
              <a:t> with any questions you may have.</a:t>
            </a:r>
          </a:p>
          <a:p>
            <a:pPr>
              <a:spcBef>
                <a:spcPts val="0"/>
              </a:spcBef>
              <a:spcAft>
                <a:spcPts val="0"/>
              </a:spcAft>
              <a:defRPr/>
            </a:pPr>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71538" y="854075"/>
            <a:ext cx="8162925" cy="769938"/>
          </a:xfrm>
        </p:spPr>
        <p:txBody>
          <a:bodyPr/>
          <a:lstStyle/>
          <a:p>
            <a:r>
              <a:rPr lang="en-US" smtClean="0"/>
              <a:t>What is an ethical dilemma?</a:t>
            </a:r>
          </a:p>
        </p:txBody>
      </p:sp>
      <p:sp>
        <p:nvSpPr>
          <p:cNvPr id="24579" name="Content Placeholder 2"/>
          <p:cNvSpPr>
            <a:spLocks noGrp="1"/>
          </p:cNvSpPr>
          <p:nvPr>
            <p:ph idx="1"/>
          </p:nvPr>
        </p:nvSpPr>
        <p:spPr/>
        <p:txBody>
          <a:bodyPr/>
          <a:lstStyle/>
          <a:p>
            <a:r>
              <a:rPr lang="en-US" smtClean="0"/>
              <a:t>Any difficult or perplexing situation or problem </a:t>
            </a:r>
            <a:r>
              <a:rPr lang="en-US" b="1" i="1" smtClean="0"/>
              <a:t>of an ethical nature</a:t>
            </a:r>
            <a:r>
              <a:rPr lang="en-US" smtClean="0"/>
              <a:t>.</a:t>
            </a:r>
          </a:p>
          <a:p>
            <a:endParaRPr lang="en-US" smtClean="0"/>
          </a:p>
          <a:p>
            <a:r>
              <a:rPr lang="en-US" smtClean="0"/>
              <a:t>Which is the right choice to make?</a:t>
            </a:r>
          </a:p>
          <a:p>
            <a:endParaRPr lang="en-US" b="1" smtClean="0"/>
          </a:p>
          <a:p>
            <a:r>
              <a:rPr lang="en-US" b="1" smtClean="0"/>
              <a:t>Activity #1</a:t>
            </a:r>
          </a:p>
          <a:p>
            <a:endParaRPr lang="en-US" smtClean="0"/>
          </a:p>
        </p:txBody>
      </p:sp>
      <p:sp>
        <p:nvSpPr>
          <p:cNvPr id="2458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4BEFBC76-C8CC-4F03-9B8E-88B0D8EB13D3}" type="slidenum">
              <a:rPr lang="en-US" sz="1400" smtClean="0"/>
              <a:pPr eaLnBrk="1" hangingPunct="1"/>
              <a:t>20</a:t>
            </a:fld>
            <a:endParaRPr lang="en-US" sz="1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71538" y="862013"/>
            <a:ext cx="8162925" cy="762000"/>
          </a:xfrm>
        </p:spPr>
        <p:txBody>
          <a:bodyPr/>
          <a:lstStyle/>
          <a:p>
            <a:pPr eaLnBrk="1" hangingPunct="1"/>
            <a:r>
              <a:rPr lang="en-US" smtClean="0"/>
              <a:t>Personal Ethics</a:t>
            </a:r>
          </a:p>
        </p:txBody>
      </p:sp>
      <p:sp>
        <p:nvSpPr>
          <p:cNvPr id="25603" name="Rectangle 3"/>
          <p:cNvSpPr>
            <a:spLocks noGrp="1" noChangeArrowheads="1"/>
          </p:cNvSpPr>
          <p:nvPr>
            <p:ph type="body" idx="1"/>
          </p:nvPr>
        </p:nvSpPr>
        <p:spPr/>
        <p:txBody>
          <a:bodyPr/>
          <a:lstStyle/>
          <a:p>
            <a:pPr eaLnBrk="1" hangingPunct="1"/>
            <a:r>
              <a:rPr lang="en-US" smtClean="0"/>
              <a:t>Specific moral choices (I will or I will not it)</a:t>
            </a:r>
          </a:p>
          <a:p>
            <a:pPr eaLnBrk="1" hangingPunct="1"/>
            <a:r>
              <a:rPr lang="en-US" smtClean="0"/>
              <a:t>Formed by cultures, families, communities, religious entities, and morals</a:t>
            </a:r>
          </a:p>
          <a:p>
            <a:pPr lvl="1" eaLnBrk="1" hangingPunct="1"/>
            <a:r>
              <a:rPr lang="en-US" smtClean="0"/>
              <a:t>Lying, cheating, stealing, tardiness, vulgarity, being inconsiderate, etc.</a:t>
            </a:r>
          </a:p>
          <a:p>
            <a:pPr lvl="1" eaLnBrk="1" hangingPunct="1">
              <a:buFont typeface="Wingdings" pitchFamily="2" charset="2"/>
              <a:buNone/>
            </a:pPr>
            <a:endParaRPr lang="en-US" smtClean="0"/>
          </a:p>
        </p:txBody>
      </p:sp>
      <p:sp>
        <p:nvSpPr>
          <p:cNvPr id="2560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DBA7EE5-CCE3-4049-BD28-DF0DBF6AFBFF}" type="slidenum">
              <a:rPr lang="en-US" sz="1400" smtClean="0"/>
              <a:pPr eaLnBrk="1" hangingPunct="1"/>
              <a:t>21</a:t>
            </a:fld>
            <a:endParaRPr lang="en-US" sz="1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71538" y="862013"/>
            <a:ext cx="8162925" cy="762000"/>
          </a:xfrm>
        </p:spPr>
        <p:txBody>
          <a:bodyPr/>
          <a:lstStyle/>
          <a:p>
            <a:pPr eaLnBrk="1" hangingPunct="1"/>
            <a:r>
              <a:rPr lang="en-US" smtClean="0"/>
              <a:t>Professional Ethics	</a:t>
            </a:r>
          </a:p>
        </p:txBody>
      </p:sp>
      <p:sp>
        <p:nvSpPr>
          <p:cNvPr id="26627" name="Rectangle 3"/>
          <p:cNvSpPr>
            <a:spLocks noGrp="1" noChangeArrowheads="1"/>
          </p:cNvSpPr>
          <p:nvPr>
            <p:ph type="body" idx="1"/>
          </p:nvPr>
        </p:nvSpPr>
        <p:spPr/>
        <p:txBody>
          <a:bodyPr/>
          <a:lstStyle/>
          <a:p>
            <a:pPr eaLnBrk="1" hangingPunct="1"/>
            <a:r>
              <a:rPr lang="en-US" smtClean="0"/>
              <a:t>Rules or standards governing a profession</a:t>
            </a:r>
          </a:p>
          <a:p>
            <a:pPr eaLnBrk="1" hangingPunct="1"/>
            <a:r>
              <a:rPr lang="en-US" smtClean="0"/>
              <a:t>“Work ethic”</a:t>
            </a:r>
          </a:p>
          <a:p>
            <a:pPr lvl="1" eaLnBrk="1" hangingPunct="1"/>
            <a:r>
              <a:rPr lang="en-US" smtClean="0"/>
              <a:t>No abuse of sick leave</a:t>
            </a:r>
          </a:p>
          <a:p>
            <a:pPr lvl="1" eaLnBrk="1" hangingPunct="1"/>
            <a:r>
              <a:rPr lang="en-US" smtClean="0"/>
              <a:t>Arriving early (allow time for unforeseen circumstances)</a:t>
            </a:r>
          </a:p>
        </p:txBody>
      </p:sp>
      <p:sp>
        <p:nvSpPr>
          <p:cNvPr id="2662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A1889C5C-3DD7-4738-BCD6-67CF7DEE3D6E}" type="slidenum">
              <a:rPr lang="en-US" sz="1400" smtClean="0"/>
              <a:pPr eaLnBrk="1" hangingPunct="1"/>
              <a:t>22</a:t>
            </a:fld>
            <a:endParaRPr lang="en-US" sz="1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71538" y="177800"/>
            <a:ext cx="8162925" cy="1446213"/>
          </a:xfrm>
        </p:spPr>
        <p:txBody>
          <a:bodyPr/>
          <a:lstStyle/>
          <a:p>
            <a:r>
              <a:rPr lang="en-US" smtClean="0"/>
              <a:t>Workplace Behaviors are Governed by</a:t>
            </a:r>
          </a:p>
        </p:txBody>
      </p:sp>
      <p:sp>
        <p:nvSpPr>
          <p:cNvPr id="27651" name="Content Placeholder 2"/>
          <p:cNvSpPr>
            <a:spLocks noGrp="1"/>
          </p:cNvSpPr>
          <p:nvPr>
            <p:ph idx="1"/>
          </p:nvPr>
        </p:nvSpPr>
        <p:spPr/>
        <p:txBody>
          <a:bodyPr/>
          <a:lstStyle/>
          <a:p>
            <a:r>
              <a:rPr lang="en-US" smtClean="0"/>
              <a:t>Conduct</a:t>
            </a:r>
          </a:p>
          <a:p>
            <a:r>
              <a:rPr lang="en-US" smtClean="0"/>
              <a:t>Laws</a:t>
            </a:r>
          </a:p>
          <a:p>
            <a:r>
              <a:rPr lang="en-US" smtClean="0"/>
              <a:t>Regulations</a:t>
            </a:r>
          </a:p>
          <a:p>
            <a:r>
              <a:rPr lang="en-US" smtClean="0"/>
              <a:t>Policies</a:t>
            </a:r>
          </a:p>
        </p:txBody>
      </p:sp>
      <p:sp>
        <p:nvSpPr>
          <p:cNvPr id="2765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0B28D9A-681F-49F5-A770-C65022AF4A64}" type="slidenum">
              <a:rPr lang="en-US" sz="1400" smtClean="0"/>
              <a:pPr eaLnBrk="1" hangingPunct="1"/>
              <a:t>23</a:t>
            </a:fld>
            <a:endParaRPr lang="en-US" sz="1400" smtClean="0"/>
          </a:p>
        </p:txBody>
      </p:sp>
      <p:pic>
        <p:nvPicPr>
          <p:cNvPr id="27653" name="Picture 6" descr="proper i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057400"/>
            <a:ext cx="35814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871538" y="854075"/>
            <a:ext cx="8162925" cy="769938"/>
          </a:xfrm>
        </p:spPr>
        <p:txBody>
          <a:bodyPr/>
          <a:lstStyle/>
          <a:p>
            <a:r>
              <a:rPr lang="en-US" smtClean="0"/>
              <a:t>Conduct</a:t>
            </a:r>
          </a:p>
        </p:txBody>
      </p:sp>
      <p:sp>
        <p:nvSpPr>
          <p:cNvPr id="28675" name="Content Placeholder 2"/>
          <p:cNvSpPr>
            <a:spLocks noGrp="1"/>
          </p:cNvSpPr>
          <p:nvPr>
            <p:ph idx="1"/>
          </p:nvPr>
        </p:nvSpPr>
        <p:spPr>
          <a:xfrm>
            <a:off x="912813" y="1905000"/>
            <a:ext cx="4573587" cy="4191000"/>
          </a:xfrm>
        </p:spPr>
        <p:txBody>
          <a:bodyPr/>
          <a:lstStyle/>
          <a:p>
            <a:r>
              <a:rPr lang="en-US" smtClean="0"/>
              <a:t>Personal behavior</a:t>
            </a:r>
          </a:p>
          <a:p>
            <a:r>
              <a:rPr lang="en-US" smtClean="0"/>
              <a:t>The way someone acts</a:t>
            </a:r>
          </a:p>
        </p:txBody>
      </p:sp>
      <p:sp>
        <p:nvSpPr>
          <p:cNvPr id="2867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549745BB-24F6-44FB-B9C7-62E6E10820D5}" type="slidenum">
              <a:rPr lang="en-US" sz="1400" smtClean="0"/>
              <a:pPr eaLnBrk="1" hangingPunct="1"/>
              <a:t>24</a:t>
            </a:fld>
            <a:endParaRPr lang="en-US" sz="1400" smtClean="0"/>
          </a:p>
        </p:txBody>
      </p:sp>
      <p:pic>
        <p:nvPicPr>
          <p:cNvPr id="28677" name="Picture 6" descr="man profil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133600"/>
            <a:ext cx="228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871538" y="854075"/>
            <a:ext cx="8162925" cy="769938"/>
          </a:xfrm>
        </p:spPr>
        <p:txBody>
          <a:bodyPr/>
          <a:lstStyle/>
          <a:p>
            <a:r>
              <a:rPr lang="en-US" smtClean="0"/>
              <a:t>Laws</a:t>
            </a:r>
          </a:p>
        </p:txBody>
      </p:sp>
      <p:sp>
        <p:nvSpPr>
          <p:cNvPr id="29699" name="Content Placeholder 2"/>
          <p:cNvSpPr>
            <a:spLocks noGrp="1"/>
          </p:cNvSpPr>
          <p:nvPr>
            <p:ph idx="1"/>
          </p:nvPr>
        </p:nvSpPr>
        <p:spPr/>
        <p:txBody>
          <a:bodyPr/>
          <a:lstStyle/>
          <a:p>
            <a:r>
              <a:rPr lang="en-US" smtClean="0"/>
              <a:t>Authority-established principles and regulations</a:t>
            </a:r>
          </a:p>
          <a:p>
            <a:r>
              <a:rPr lang="en-US" smtClean="0"/>
              <a:t>Established by a community authority </a:t>
            </a:r>
          </a:p>
          <a:p>
            <a:r>
              <a:rPr lang="en-US" smtClean="0"/>
              <a:t>Applicable to its people</a:t>
            </a:r>
          </a:p>
          <a:p>
            <a:r>
              <a:rPr lang="en-US" smtClean="0"/>
              <a:t>Legislation or custom </a:t>
            </a:r>
          </a:p>
          <a:p>
            <a:r>
              <a:rPr lang="en-US" smtClean="0"/>
              <a:t>Recognized and enforced by judicial decision</a:t>
            </a:r>
          </a:p>
        </p:txBody>
      </p:sp>
      <p:sp>
        <p:nvSpPr>
          <p:cNvPr id="2970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ECC0EA2B-40FF-42BB-9F83-87F4472E96C6}" type="slidenum">
              <a:rPr lang="en-US" sz="1400" smtClean="0"/>
              <a:pPr eaLnBrk="1" hangingPunct="1"/>
              <a:t>25</a:t>
            </a:fld>
            <a:endParaRPr lang="en-US" sz="1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71538" y="854075"/>
            <a:ext cx="8162925" cy="769938"/>
          </a:xfrm>
        </p:spPr>
        <p:txBody>
          <a:bodyPr/>
          <a:lstStyle/>
          <a:p>
            <a:r>
              <a:rPr lang="en-US" smtClean="0"/>
              <a:t>Regulations</a:t>
            </a:r>
          </a:p>
        </p:txBody>
      </p:sp>
      <p:sp>
        <p:nvSpPr>
          <p:cNvPr id="30723" name="Content Placeholder 2"/>
          <p:cNvSpPr>
            <a:spLocks noGrp="1"/>
          </p:cNvSpPr>
          <p:nvPr>
            <p:ph idx="1"/>
          </p:nvPr>
        </p:nvSpPr>
        <p:spPr/>
        <p:txBody>
          <a:bodyPr/>
          <a:lstStyle/>
          <a:p>
            <a:r>
              <a:rPr lang="en-US" smtClean="0"/>
              <a:t>Law, rule, or other order prescribed by an authority</a:t>
            </a:r>
          </a:p>
          <a:p>
            <a:r>
              <a:rPr lang="en-US" smtClean="0"/>
              <a:t>Prescribed to regulate conduct</a:t>
            </a:r>
          </a:p>
        </p:txBody>
      </p:sp>
      <p:sp>
        <p:nvSpPr>
          <p:cNvPr id="3072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4DAC33B-875E-46B1-B0A0-7DD7CFAB3D47}" type="slidenum">
              <a:rPr lang="en-US" sz="1400" smtClean="0"/>
              <a:pPr eaLnBrk="1" hangingPunct="1"/>
              <a:t>26</a:t>
            </a:fld>
            <a:endParaRPr lang="en-US" sz="1400" smtClean="0"/>
          </a:p>
        </p:txBody>
      </p:sp>
      <p:pic>
        <p:nvPicPr>
          <p:cNvPr id="30725" name="Picture 6" descr="dont mess tx.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733800"/>
            <a:ext cx="3657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71538" y="854075"/>
            <a:ext cx="8162925" cy="769938"/>
          </a:xfrm>
        </p:spPr>
        <p:txBody>
          <a:bodyPr/>
          <a:lstStyle/>
          <a:p>
            <a:r>
              <a:rPr lang="en-US" smtClean="0"/>
              <a:t>Policies</a:t>
            </a:r>
          </a:p>
        </p:txBody>
      </p:sp>
      <p:sp>
        <p:nvSpPr>
          <p:cNvPr id="31747" name="Content Placeholder 2"/>
          <p:cNvSpPr>
            <a:spLocks noGrp="1"/>
          </p:cNvSpPr>
          <p:nvPr>
            <p:ph idx="1"/>
          </p:nvPr>
        </p:nvSpPr>
        <p:spPr/>
        <p:txBody>
          <a:bodyPr/>
          <a:lstStyle/>
          <a:p>
            <a:r>
              <a:rPr lang="en-US" smtClean="0"/>
              <a:t>A definite course of action adopted by an entity</a:t>
            </a:r>
          </a:p>
          <a:p>
            <a:r>
              <a:rPr lang="en-US" smtClean="0"/>
              <a:t>Promotes expediency</a:t>
            </a:r>
          </a:p>
          <a:p>
            <a:r>
              <a:rPr lang="en-US" smtClean="0"/>
              <a:t>A guiding principle for those associated with the entity</a:t>
            </a:r>
          </a:p>
          <a:p>
            <a:endParaRPr lang="en-US" smtClean="0"/>
          </a:p>
        </p:txBody>
      </p:sp>
      <p:sp>
        <p:nvSpPr>
          <p:cNvPr id="3174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69F02FA-1D52-44C5-93B4-F212889C8616}" type="slidenum">
              <a:rPr lang="en-US" sz="1400" smtClean="0"/>
              <a:pPr eaLnBrk="1" hangingPunct="1"/>
              <a:t>27</a:t>
            </a:fld>
            <a:endParaRPr lang="en-US" sz="14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871538" y="177800"/>
            <a:ext cx="8162925" cy="1446213"/>
          </a:xfrm>
        </p:spPr>
        <p:txBody>
          <a:bodyPr/>
          <a:lstStyle/>
          <a:p>
            <a:r>
              <a:rPr lang="en-US" smtClean="0"/>
              <a:t>Dilemma Solving Techniques</a:t>
            </a:r>
          </a:p>
        </p:txBody>
      </p:sp>
      <p:sp>
        <p:nvSpPr>
          <p:cNvPr id="31747" name="Content Placeholder 2"/>
          <p:cNvSpPr>
            <a:spLocks noGrp="1"/>
          </p:cNvSpPr>
          <p:nvPr>
            <p:ph idx="1"/>
          </p:nvPr>
        </p:nvSpPr>
        <p:spPr/>
        <p:txBody>
          <a:bodyPr/>
          <a:lstStyle/>
          <a:p>
            <a:pPr>
              <a:buFont typeface="Wingdings" pitchFamily="2" charset="2"/>
              <a:buNone/>
              <a:defRPr/>
            </a:pPr>
            <a:r>
              <a:rPr lang="en-US" u="sng" dirty="0" smtClean="0"/>
              <a:t>Five Steps of Principled Reasoning</a:t>
            </a:r>
          </a:p>
          <a:p>
            <a:pPr marL="520700" indent="-520700">
              <a:buFont typeface="+mj-lt"/>
              <a:buAutoNum type="arabicPeriod"/>
              <a:defRPr/>
            </a:pPr>
            <a:r>
              <a:rPr lang="en-US" dirty="0" smtClean="0"/>
              <a:t>Clarify</a:t>
            </a:r>
          </a:p>
          <a:p>
            <a:pPr marL="520700" indent="-520700">
              <a:buFont typeface="+mj-lt"/>
              <a:buAutoNum type="arabicPeriod"/>
              <a:defRPr/>
            </a:pPr>
            <a:r>
              <a:rPr lang="en-US" dirty="0" smtClean="0"/>
              <a:t>Evaluate </a:t>
            </a:r>
          </a:p>
          <a:p>
            <a:pPr marL="520700" indent="-520700">
              <a:buFont typeface="+mj-lt"/>
              <a:buAutoNum type="arabicPeriod"/>
              <a:defRPr/>
            </a:pPr>
            <a:r>
              <a:rPr lang="en-US" dirty="0" smtClean="0"/>
              <a:t>Decide </a:t>
            </a:r>
          </a:p>
          <a:p>
            <a:pPr marL="520700" indent="-520700">
              <a:buFont typeface="+mj-lt"/>
              <a:buAutoNum type="arabicPeriod"/>
              <a:defRPr/>
            </a:pPr>
            <a:r>
              <a:rPr lang="en-US" dirty="0" smtClean="0"/>
              <a:t>Implement </a:t>
            </a:r>
          </a:p>
          <a:p>
            <a:pPr marL="520700" indent="-520700">
              <a:buFont typeface="+mj-lt"/>
              <a:buAutoNum type="arabicPeriod"/>
              <a:defRPr/>
            </a:pPr>
            <a:r>
              <a:rPr lang="en-US" dirty="0" smtClean="0"/>
              <a:t>Monitor and Modify</a:t>
            </a:r>
          </a:p>
        </p:txBody>
      </p:sp>
      <p:sp>
        <p:nvSpPr>
          <p:cNvPr id="3277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4C20942-3210-4425-97B9-D8FA0207F898}" type="slidenum">
              <a:rPr lang="en-US" sz="1400" smtClean="0"/>
              <a:pPr eaLnBrk="1" hangingPunct="1"/>
              <a:t>28</a:t>
            </a:fld>
            <a:endParaRPr lang="en-US" sz="1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71538" y="854075"/>
            <a:ext cx="8162925" cy="769938"/>
          </a:xfrm>
        </p:spPr>
        <p:txBody>
          <a:bodyPr/>
          <a:lstStyle/>
          <a:p>
            <a:r>
              <a:rPr lang="en-US" smtClean="0"/>
              <a:t>Clarify</a:t>
            </a:r>
          </a:p>
        </p:txBody>
      </p:sp>
      <p:sp>
        <p:nvSpPr>
          <p:cNvPr id="33795" name="Content Placeholder 2"/>
          <p:cNvSpPr>
            <a:spLocks noGrp="1"/>
          </p:cNvSpPr>
          <p:nvPr>
            <p:ph idx="1"/>
          </p:nvPr>
        </p:nvSpPr>
        <p:spPr/>
        <p:txBody>
          <a:bodyPr/>
          <a:lstStyle/>
          <a:p>
            <a:r>
              <a:rPr lang="en-US" smtClean="0"/>
              <a:t>Determine precisely what must be decided</a:t>
            </a:r>
          </a:p>
        </p:txBody>
      </p:sp>
      <p:sp>
        <p:nvSpPr>
          <p:cNvPr id="3379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51EE9A5-ABFF-47EF-8FEB-48E86713B87B}" type="slidenum">
              <a:rPr lang="en-US" sz="1400" smtClean="0"/>
              <a:pPr eaLnBrk="1" hangingPunct="1"/>
              <a:t>29</a:t>
            </a:fld>
            <a:endParaRPr lang="en-US" sz="1400" smtClean="0"/>
          </a:p>
        </p:txBody>
      </p:sp>
      <p:pic>
        <p:nvPicPr>
          <p:cNvPr id="33797" name="Picture 6" descr="guy on phon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819400"/>
            <a:ext cx="2133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71538" y="862013"/>
            <a:ext cx="8162925" cy="762000"/>
          </a:xfrm>
        </p:spPr>
        <p:txBody>
          <a:bodyPr/>
          <a:lstStyle/>
          <a:p>
            <a:pPr eaLnBrk="1" hangingPunct="1"/>
            <a:r>
              <a:rPr lang="en-US" b="1" smtClean="0"/>
              <a:t>What is Professionalism?</a:t>
            </a:r>
          </a:p>
        </p:txBody>
      </p:sp>
      <p:sp>
        <p:nvSpPr>
          <p:cNvPr id="7171" name="Rectangle 3"/>
          <p:cNvSpPr>
            <a:spLocks noGrp="1" noChangeArrowheads="1"/>
          </p:cNvSpPr>
          <p:nvPr>
            <p:ph type="body" idx="1"/>
          </p:nvPr>
        </p:nvSpPr>
        <p:spPr>
          <a:solidFill>
            <a:schemeClr val="accent1"/>
          </a:solidFill>
        </p:spPr>
        <p:txBody>
          <a:bodyPr/>
          <a:lstStyle/>
          <a:p>
            <a:pPr eaLnBrk="1" hangingPunct="1">
              <a:buFont typeface="Wingdings" pitchFamily="2" charset="2"/>
              <a:buNone/>
            </a:pPr>
            <a:endParaRPr lang="en-US" sz="4000" smtClean="0">
              <a:solidFill>
                <a:srgbClr val="2F290D"/>
              </a:solidFill>
            </a:endParaRPr>
          </a:p>
          <a:p>
            <a:pPr eaLnBrk="1" hangingPunct="1">
              <a:buFont typeface="Wingdings" pitchFamily="2" charset="2"/>
              <a:buNone/>
            </a:pPr>
            <a:r>
              <a:rPr lang="en-US" smtClean="0">
                <a:solidFill>
                  <a:srgbClr val="2F290D"/>
                </a:solidFill>
              </a:rPr>
              <a:t>Exhibiting a courteous, conscientious, and generally businesslike manner in the workplace</a:t>
            </a:r>
            <a:r>
              <a:rPr lang="en-US" b="1" smtClean="0">
                <a:solidFill>
                  <a:srgbClr val="2F290D"/>
                </a:solidFill>
                <a:latin typeface="Arial" charset="0"/>
              </a:rPr>
              <a:t> </a:t>
            </a:r>
          </a:p>
          <a:p>
            <a:pPr eaLnBrk="1" hangingPunct="1">
              <a:buFont typeface="Wingdings" pitchFamily="2" charset="2"/>
              <a:buNone/>
            </a:pPr>
            <a:endParaRPr lang="en-US" sz="4000" b="1" smtClean="0">
              <a:solidFill>
                <a:srgbClr val="2F290D"/>
              </a:solidFill>
              <a:latin typeface="Arial" charset="0"/>
            </a:endParaRPr>
          </a:p>
        </p:txBody>
      </p:sp>
      <p:sp>
        <p:nvSpPr>
          <p:cNvPr id="717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4A3C5AE1-BD8E-4F15-9C62-674FEEB5CDFE}" type="slidenum">
              <a:rPr lang="en-US" sz="1400" smtClean="0"/>
              <a:pPr eaLnBrk="1" hangingPunct="1"/>
              <a:t>3</a:t>
            </a:fld>
            <a:endParaRPr lang="en-US" sz="1400" smtClean="0"/>
          </a:p>
        </p:txBody>
      </p:sp>
      <p:pic>
        <p:nvPicPr>
          <p:cNvPr id="7173" name="Picture 6" descr="women-com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191000"/>
            <a:ext cx="2819400"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871538" y="854075"/>
            <a:ext cx="8162925" cy="769938"/>
          </a:xfrm>
        </p:spPr>
        <p:txBody>
          <a:bodyPr/>
          <a:lstStyle/>
          <a:p>
            <a:r>
              <a:rPr lang="en-US" smtClean="0"/>
              <a:t>Evaluate</a:t>
            </a:r>
          </a:p>
        </p:txBody>
      </p:sp>
      <p:sp>
        <p:nvSpPr>
          <p:cNvPr id="34819" name="Content Placeholder 2"/>
          <p:cNvSpPr>
            <a:spLocks noGrp="1"/>
          </p:cNvSpPr>
          <p:nvPr>
            <p:ph idx="1"/>
          </p:nvPr>
        </p:nvSpPr>
        <p:spPr/>
        <p:txBody>
          <a:bodyPr/>
          <a:lstStyle/>
          <a:p>
            <a:r>
              <a:rPr lang="en-US" smtClean="0"/>
              <a:t>Distinguish solid facts from beliefs, desires, theories, suppositions, unsupported conclusions, and opinions that might generate rationalizations</a:t>
            </a:r>
          </a:p>
          <a:p>
            <a:endParaRPr lang="en-US" smtClean="0"/>
          </a:p>
        </p:txBody>
      </p:sp>
      <p:sp>
        <p:nvSpPr>
          <p:cNvPr id="3482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40BDA8F9-FE0A-48D6-B69E-B2F215561822}" type="slidenum">
              <a:rPr lang="en-US" sz="1400" smtClean="0"/>
              <a:pPr eaLnBrk="1" hangingPunct="1"/>
              <a:t>30</a:t>
            </a:fld>
            <a:endParaRPr lang="en-US" sz="1400" smtClean="0"/>
          </a:p>
        </p:txBody>
      </p:sp>
      <p:pic>
        <p:nvPicPr>
          <p:cNvPr id="34821" name="Picture 6" descr="woman read char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114800"/>
            <a:ext cx="27432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871538" y="854075"/>
            <a:ext cx="8162925" cy="769938"/>
          </a:xfrm>
        </p:spPr>
        <p:txBody>
          <a:bodyPr/>
          <a:lstStyle/>
          <a:p>
            <a:r>
              <a:rPr lang="en-US" smtClean="0"/>
              <a:t>Decide</a:t>
            </a:r>
          </a:p>
        </p:txBody>
      </p:sp>
      <p:sp>
        <p:nvSpPr>
          <p:cNvPr id="35843" name="Content Placeholder 2"/>
          <p:cNvSpPr>
            <a:spLocks noGrp="1"/>
          </p:cNvSpPr>
          <p:nvPr>
            <p:ph idx="1"/>
          </p:nvPr>
        </p:nvSpPr>
        <p:spPr/>
        <p:txBody>
          <a:bodyPr/>
          <a:lstStyle/>
          <a:p>
            <a:r>
              <a:rPr lang="en-US" smtClean="0"/>
              <a:t>After evaluating the information available, make a judgment about what is or is not true and about what consequences are most likely to occur</a:t>
            </a:r>
          </a:p>
          <a:p>
            <a:endParaRPr lang="en-US" smtClean="0"/>
          </a:p>
        </p:txBody>
      </p:sp>
      <p:sp>
        <p:nvSpPr>
          <p:cNvPr id="3584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A42303C-F012-436A-BC01-277E1D31A3C5}" type="slidenum">
              <a:rPr lang="en-US" sz="1400" smtClean="0"/>
              <a:pPr eaLnBrk="1" hangingPunct="1"/>
              <a:t>31</a:t>
            </a:fld>
            <a:endParaRPr lang="en-US" sz="1400" smtClean="0"/>
          </a:p>
        </p:txBody>
      </p:sp>
      <p:pic>
        <p:nvPicPr>
          <p:cNvPr id="35845" name="Picture 6" descr="man think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038600"/>
            <a:ext cx="1524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71538" y="854075"/>
            <a:ext cx="8162925" cy="769938"/>
          </a:xfrm>
        </p:spPr>
        <p:txBody>
          <a:bodyPr/>
          <a:lstStyle/>
          <a:p>
            <a:r>
              <a:rPr lang="en-US" smtClean="0"/>
              <a:t>Implement</a:t>
            </a:r>
          </a:p>
        </p:txBody>
      </p:sp>
      <p:sp>
        <p:nvSpPr>
          <p:cNvPr id="36867" name="Content Placeholder 2"/>
          <p:cNvSpPr>
            <a:spLocks noGrp="1"/>
          </p:cNvSpPr>
          <p:nvPr>
            <p:ph idx="1"/>
          </p:nvPr>
        </p:nvSpPr>
        <p:spPr/>
        <p:txBody>
          <a:bodyPr/>
          <a:lstStyle/>
          <a:p>
            <a:r>
              <a:rPr lang="en-US" smtClean="0"/>
              <a:t>Once a decision is made about what to do, develop a plan of how to implement the decision in a way that maximizes the benefits and minimizes the costs and risks</a:t>
            </a:r>
          </a:p>
          <a:p>
            <a:endParaRPr lang="en-US" smtClean="0"/>
          </a:p>
        </p:txBody>
      </p:sp>
      <p:sp>
        <p:nvSpPr>
          <p:cNvPr id="3686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B00A5E04-71DD-420C-A5E9-7C38101353CD}" type="slidenum">
              <a:rPr lang="en-US" sz="1400" smtClean="0"/>
              <a:pPr eaLnBrk="1" hangingPunct="1"/>
              <a:t>32</a:t>
            </a:fld>
            <a:endParaRPr lang="en-US" sz="1400" smtClean="0"/>
          </a:p>
        </p:txBody>
      </p:sp>
      <p:pic>
        <p:nvPicPr>
          <p:cNvPr id="36869" name="Picture 6" descr="happy woman writ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419600"/>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71538" y="854075"/>
            <a:ext cx="8162925" cy="769938"/>
          </a:xfrm>
        </p:spPr>
        <p:txBody>
          <a:bodyPr/>
          <a:lstStyle/>
          <a:p>
            <a:r>
              <a:rPr lang="en-US" smtClean="0"/>
              <a:t>Monitor and Modify</a:t>
            </a:r>
          </a:p>
        </p:txBody>
      </p:sp>
      <p:sp>
        <p:nvSpPr>
          <p:cNvPr id="37891" name="Content Placeholder 2"/>
          <p:cNvSpPr>
            <a:spLocks noGrp="1"/>
          </p:cNvSpPr>
          <p:nvPr>
            <p:ph idx="1"/>
          </p:nvPr>
        </p:nvSpPr>
        <p:spPr/>
        <p:txBody>
          <a:bodyPr/>
          <a:lstStyle/>
          <a:p>
            <a:r>
              <a:rPr lang="en-US" smtClean="0"/>
              <a:t>Monitor the effects of the decisions and be prepared and willing to revise a plan, or take a different course of action, based on new information</a:t>
            </a:r>
          </a:p>
          <a:p>
            <a:endParaRPr lang="en-US" smtClean="0"/>
          </a:p>
        </p:txBody>
      </p:sp>
      <p:sp>
        <p:nvSpPr>
          <p:cNvPr id="378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60DDE84-BCBC-40F3-A3B7-5267F5003EFE}" type="slidenum">
              <a:rPr lang="en-US" sz="1400" smtClean="0"/>
              <a:pPr eaLnBrk="1" hangingPunct="1"/>
              <a:t>33</a:t>
            </a:fld>
            <a:endParaRPr lang="en-US" sz="1400" smtClean="0"/>
          </a:p>
        </p:txBody>
      </p:sp>
      <p:pic>
        <p:nvPicPr>
          <p:cNvPr id="37893" name="Picture 6" descr="girl writ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75100" y="4114800"/>
            <a:ext cx="18161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2000" y="153988"/>
            <a:ext cx="8162925" cy="1446212"/>
          </a:xfrm>
        </p:spPr>
        <p:txBody>
          <a:bodyPr/>
          <a:lstStyle/>
          <a:p>
            <a:pPr eaLnBrk="1" hangingPunct="1"/>
            <a:r>
              <a:rPr lang="en-US" smtClean="0"/>
              <a:t>Professionalism in </a:t>
            </a:r>
            <a:br>
              <a:rPr lang="en-US" smtClean="0"/>
            </a:br>
            <a:r>
              <a:rPr lang="en-US" smtClean="0"/>
              <a:t>Law Enforcement Careers</a:t>
            </a:r>
          </a:p>
        </p:txBody>
      </p:sp>
      <p:sp>
        <p:nvSpPr>
          <p:cNvPr id="34819" name="Rectangle 4"/>
          <p:cNvSpPr>
            <a:spLocks noGrp="1" noChangeArrowheads="1"/>
          </p:cNvSpPr>
          <p:nvPr>
            <p:ph type="body" idx="1"/>
          </p:nvPr>
        </p:nvSpPr>
        <p:spPr>
          <a:xfrm>
            <a:off x="912813" y="1905000"/>
            <a:ext cx="8110537" cy="4724400"/>
          </a:xfrm>
        </p:spPr>
        <p:txBody>
          <a:bodyPr/>
          <a:lstStyle/>
          <a:p>
            <a:pPr eaLnBrk="1" hangingPunct="1">
              <a:buFont typeface="Wingdings" pitchFamily="2" charset="2"/>
              <a:buNone/>
              <a:defRPr/>
            </a:pPr>
            <a:r>
              <a:rPr lang="en-US" sz="2400" dirty="0" smtClean="0"/>
              <a:t>Code of Ethics</a:t>
            </a:r>
          </a:p>
          <a:p>
            <a:pPr eaLnBrk="1" hangingPunct="1">
              <a:buFont typeface="Wingdings" pitchFamily="2" charset="2"/>
              <a:buNone/>
              <a:defRPr/>
            </a:pPr>
            <a:r>
              <a:rPr lang="en-US" sz="1050" i="1" dirty="0" smtClean="0"/>
              <a:t>       As a law enforcement officer, my fundamental duty is to serve the community; to safeguard lives and property; to protect the innocent against deception, the weak against oppression or intimidation and the peaceful against violence or disorder; and to respect the constitutional rights of all to liberty, equality and justice.</a:t>
            </a:r>
            <a:br>
              <a:rPr lang="en-US" sz="1050" i="1" dirty="0" smtClean="0"/>
            </a:br>
            <a:r>
              <a:rPr lang="en-US" sz="1050" i="1" dirty="0" smtClean="0"/>
              <a:t/>
            </a:r>
            <a:br>
              <a:rPr lang="en-US" sz="1050" i="1" dirty="0" smtClean="0"/>
            </a:br>
            <a:r>
              <a:rPr lang="en-US" sz="1050" i="1" dirty="0" smtClean="0"/>
              <a:t>I will keep my private life unsullied as an example to all and will behave in a manner that does not bring discredit to me or to my agency. I will maintain courageous calm in the face of danger, scorn or ridicule; develop self-restraint; and be constantly mindful of the welfare of others. Honest in thought and deed both in my personal and official life, I will be exemplary in obeying the law and the regulations of my department. Whatever I see or hear of a confidential nature or that is confided to me in my official capacity will be kept ever secret unless revelation is necessary in the performance of my duty.</a:t>
            </a:r>
            <a:br>
              <a:rPr lang="en-US" sz="1050" i="1" dirty="0" smtClean="0"/>
            </a:br>
            <a:r>
              <a:rPr lang="en-US" sz="1050" i="1" dirty="0" smtClean="0"/>
              <a:t/>
            </a:r>
            <a:br>
              <a:rPr lang="en-US" sz="1050" i="1" dirty="0" smtClean="0"/>
            </a:br>
            <a:r>
              <a:rPr lang="en-US" sz="1050" i="1" dirty="0" smtClean="0"/>
              <a:t>I will never act officiously or permit personal feelings, prejudices, political beliefs, aspirations, animosities or friendships to influence my decisions. With no compromise for crime and with relentless prosecution of criminals, I will enforce the law courteously and appropriately without fear or favor, malice or ill will, never employing unnecessary force or violence and never accepting gratuities.</a:t>
            </a:r>
            <a:br>
              <a:rPr lang="en-US" sz="1050" i="1" dirty="0" smtClean="0"/>
            </a:br>
            <a:r>
              <a:rPr lang="en-US" sz="1050" i="1" dirty="0" smtClean="0"/>
              <a:t/>
            </a:r>
            <a:br>
              <a:rPr lang="en-US" sz="1050" i="1" dirty="0" smtClean="0"/>
            </a:br>
            <a:r>
              <a:rPr lang="en-US" sz="1050" i="1" dirty="0" smtClean="0"/>
              <a:t>I recognize the badge of my office as a symbol of public faith, and I accept it as a public trust to be held so long as I am true to the ethics of police service. I will never engage in acts of corruption or bribery, nor will I condone such acts by other police officers. I will cooperate with all legally authorized agencies and their representatives in the pursuit of justice. I know that I alone am responsible for my own standard of professional performance and will take every reasonable opportunity to enhance and improve my level of knowledge and competence. I will constantly strive to achieve these objectives and ideals, dedicating myself before God to my chosen profession…law enforcement.</a:t>
            </a:r>
            <a:br>
              <a:rPr lang="en-US" sz="1050" i="1" dirty="0" smtClean="0"/>
            </a:br>
            <a:r>
              <a:rPr lang="en-US" sz="1050" i="1" dirty="0" smtClean="0"/>
              <a:t/>
            </a:r>
            <a:br>
              <a:rPr lang="en-US" sz="1050" i="1" dirty="0" smtClean="0"/>
            </a:br>
            <a:r>
              <a:rPr lang="en-US" sz="1050" i="1" dirty="0" smtClean="0"/>
              <a:t>THE INTERNATIONAL ASSOCIATION OF CHIEFS OF POLICE</a:t>
            </a:r>
            <a:endParaRPr lang="en-US" sz="1050" dirty="0" smtClean="0"/>
          </a:p>
        </p:txBody>
      </p:sp>
      <p:sp>
        <p:nvSpPr>
          <p:cNvPr id="3891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2041C1AC-6BE5-4190-91E5-31514CC94577}" type="slidenum">
              <a:rPr lang="en-US" sz="1400" smtClean="0"/>
              <a:pPr eaLnBrk="1" hangingPunct="1"/>
              <a:t>34</a:t>
            </a:fld>
            <a:endParaRPr lang="en-US" sz="1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871538" y="177800"/>
            <a:ext cx="8162925" cy="1446213"/>
          </a:xfrm>
        </p:spPr>
        <p:txBody>
          <a:bodyPr/>
          <a:lstStyle/>
          <a:p>
            <a:r>
              <a:rPr lang="en-US" smtClean="0"/>
              <a:t>Professionalism in </a:t>
            </a:r>
            <a:br>
              <a:rPr lang="en-US" smtClean="0"/>
            </a:br>
            <a:r>
              <a:rPr lang="en-US" smtClean="0"/>
              <a:t>Law Enforcement Careers</a:t>
            </a:r>
          </a:p>
        </p:txBody>
      </p:sp>
      <p:sp>
        <p:nvSpPr>
          <p:cNvPr id="3" name="Content Placeholder 2"/>
          <p:cNvSpPr>
            <a:spLocks noGrp="1"/>
          </p:cNvSpPr>
          <p:nvPr>
            <p:ph idx="1"/>
          </p:nvPr>
        </p:nvSpPr>
        <p:spPr/>
        <p:txBody>
          <a:bodyPr/>
          <a:lstStyle/>
          <a:p>
            <a:pPr>
              <a:defRPr/>
            </a:pPr>
            <a:r>
              <a:rPr lang="en-US" dirty="0" smtClean="0"/>
              <a:t>Hypothetical Situations</a:t>
            </a:r>
          </a:p>
          <a:p>
            <a:pPr marL="457200" indent="-457200">
              <a:buFont typeface="Wingdings" pitchFamily="2" charset="2"/>
              <a:buAutoNum type="arabicPeriod"/>
              <a:defRPr/>
            </a:pPr>
            <a:r>
              <a:rPr lang="en-US" sz="2000" dirty="0" smtClean="0"/>
              <a:t>A police officer pulls over an erratic driver; determines the driver is intoxicated; prior to the arrest, the driver tells the officer that he is a sergeant at a neighboring police agency; the driver “reminds” the officer of “police brotherhood.”  Should the officer arrest the driver?</a:t>
            </a:r>
          </a:p>
          <a:p>
            <a:pPr marL="457200" indent="-457200">
              <a:buFont typeface="Wingdings" pitchFamily="2" charset="2"/>
              <a:buAutoNum type="arabicPeriod"/>
              <a:defRPr/>
            </a:pPr>
            <a:r>
              <a:rPr lang="en-US" sz="2000" dirty="0" smtClean="0"/>
              <a:t>A police officer goes to the movies on his night off; the officer is wearing a training t-shirt identifying his agency; a movie employee says, “Go on in, officer. There is no charge.”  How should the officer respond?</a:t>
            </a:r>
            <a:endParaRPr lang="en-US" sz="2000" dirty="0"/>
          </a:p>
        </p:txBody>
      </p:sp>
      <p:sp>
        <p:nvSpPr>
          <p:cNvPr id="3994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564ABA80-9994-41C7-8A8A-FE3577CD66FB}" type="slidenum">
              <a:rPr lang="en-US" sz="1400" smtClean="0"/>
              <a:pPr eaLnBrk="1" hangingPunct="1"/>
              <a:t>35</a:t>
            </a:fld>
            <a:endParaRPr lang="en-US" sz="14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71538" y="177800"/>
            <a:ext cx="8162925" cy="1446213"/>
          </a:xfrm>
        </p:spPr>
        <p:txBody>
          <a:bodyPr/>
          <a:lstStyle/>
          <a:p>
            <a:r>
              <a:rPr lang="en-US" smtClean="0"/>
              <a:t>Professionalism in </a:t>
            </a:r>
            <a:br>
              <a:rPr lang="en-US" smtClean="0"/>
            </a:br>
            <a:r>
              <a:rPr lang="en-US" smtClean="0"/>
              <a:t>Legal  Careers</a:t>
            </a:r>
          </a:p>
        </p:txBody>
      </p:sp>
      <p:sp>
        <p:nvSpPr>
          <p:cNvPr id="40963" name="Content Placeholder 2"/>
          <p:cNvSpPr>
            <a:spLocks noGrp="1"/>
          </p:cNvSpPr>
          <p:nvPr>
            <p:ph idx="1"/>
          </p:nvPr>
        </p:nvSpPr>
        <p:spPr>
          <a:xfrm>
            <a:off x="912813" y="1905000"/>
            <a:ext cx="8110537" cy="4419600"/>
          </a:xfrm>
        </p:spPr>
        <p:txBody>
          <a:bodyPr/>
          <a:lstStyle/>
          <a:p>
            <a:r>
              <a:rPr lang="en-US" sz="2400" smtClean="0"/>
              <a:t>Observe a fiduciary duty</a:t>
            </a:r>
          </a:p>
          <a:p>
            <a:r>
              <a:rPr lang="en-US" sz="2400" smtClean="0"/>
              <a:t>Protect confidential information</a:t>
            </a:r>
          </a:p>
          <a:p>
            <a:r>
              <a:rPr lang="en-US" sz="2400" smtClean="0"/>
              <a:t>Act competently</a:t>
            </a:r>
          </a:p>
          <a:p>
            <a:r>
              <a:rPr lang="en-US" sz="2400" smtClean="0"/>
              <a:t>Avoid conflicts of interest</a:t>
            </a:r>
          </a:p>
          <a:p>
            <a:r>
              <a:rPr lang="en-US" sz="2400" smtClean="0"/>
              <a:t>Use trust accounts for client money</a:t>
            </a:r>
          </a:p>
          <a:p>
            <a:r>
              <a:rPr lang="en-US" sz="2400" smtClean="0"/>
              <a:t>Avoid sharing attorney fees with non-lawyers</a:t>
            </a:r>
          </a:p>
          <a:p>
            <a:r>
              <a:rPr lang="en-US" sz="2400" smtClean="0"/>
              <a:t>Use due diligence</a:t>
            </a:r>
          </a:p>
          <a:p>
            <a:r>
              <a:rPr lang="en-US" sz="2400" smtClean="0"/>
              <a:t>Refrain from direct communication with an opposing party who has a lawyer</a:t>
            </a:r>
          </a:p>
          <a:p>
            <a:r>
              <a:rPr lang="en-US" sz="2400" smtClean="0"/>
              <a:t>Avoid the unauthorized practice of law</a:t>
            </a:r>
          </a:p>
        </p:txBody>
      </p:sp>
      <p:sp>
        <p:nvSpPr>
          <p:cNvPr id="4096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9C5AA581-689D-4384-BF12-4C6C1BC3AC22}" type="slidenum">
              <a:rPr lang="en-US" sz="1400" smtClean="0"/>
              <a:pPr eaLnBrk="1" hangingPunct="1"/>
              <a:t>36</a:t>
            </a:fld>
            <a:endParaRPr lang="en-US" sz="14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871538" y="177800"/>
            <a:ext cx="8162925" cy="1446213"/>
          </a:xfrm>
        </p:spPr>
        <p:txBody>
          <a:bodyPr/>
          <a:lstStyle/>
          <a:p>
            <a:r>
              <a:rPr lang="en-US" smtClean="0"/>
              <a:t>Professionalism in </a:t>
            </a:r>
            <a:br>
              <a:rPr lang="en-US" smtClean="0"/>
            </a:br>
            <a:r>
              <a:rPr lang="en-US" smtClean="0"/>
              <a:t>Legal  Careers</a:t>
            </a:r>
          </a:p>
        </p:txBody>
      </p:sp>
      <p:sp>
        <p:nvSpPr>
          <p:cNvPr id="41987" name="Content Placeholder 2"/>
          <p:cNvSpPr>
            <a:spLocks noGrp="1"/>
          </p:cNvSpPr>
          <p:nvPr>
            <p:ph idx="1"/>
          </p:nvPr>
        </p:nvSpPr>
        <p:spPr/>
        <p:txBody>
          <a:bodyPr/>
          <a:lstStyle/>
          <a:p>
            <a:r>
              <a:rPr lang="en-US" sz="2400" smtClean="0"/>
              <a:t>Texas Disciplinary Rules of Professional Conduct</a:t>
            </a:r>
          </a:p>
          <a:p>
            <a:pPr lvl="1"/>
            <a:r>
              <a:rPr lang="en-US" sz="1600" smtClean="0">
                <a:hlinkClick r:id="rId3"/>
              </a:rPr>
              <a:t>http://www.law.cornell.edu/ethics/tx/code/TX_CODE.HTM</a:t>
            </a:r>
            <a:r>
              <a:rPr lang="en-US" sz="1600" smtClean="0"/>
              <a:t> </a:t>
            </a:r>
          </a:p>
          <a:p>
            <a:pPr lvl="1"/>
            <a:endParaRPr lang="en-US" sz="1600" smtClean="0"/>
          </a:p>
          <a:p>
            <a:r>
              <a:rPr lang="en-US" sz="2400" smtClean="0"/>
              <a:t>Texas Code of Judicial Conduct</a:t>
            </a:r>
          </a:p>
          <a:p>
            <a:pPr lvl="1"/>
            <a:r>
              <a:rPr lang="en-US" sz="1600" smtClean="0">
                <a:hlinkClick r:id="rId4"/>
              </a:rPr>
              <a:t>http://www.courts.state.tx.us/judethics/canons.asp</a:t>
            </a:r>
            <a:r>
              <a:rPr lang="en-US" sz="1600" smtClean="0"/>
              <a:t> </a:t>
            </a:r>
          </a:p>
          <a:p>
            <a:pPr lvl="1"/>
            <a:endParaRPr lang="en-US" sz="1600" smtClean="0"/>
          </a:p>
          <a:p>
            <a:r>
              <a:rPr lang="en-US" sz="2400" smtClean="0"/>
              <a:t>The Code of Ethics and Professional Responsibility of the Legal Assistants Division of the State Bar of Texas </a:t>
            </a:r>
            <a:endParaRPr lang="en-US" sz="1600" smtClean="0"/>
          </a:p>
          <a:p>
            <a:pPr lvl="1"/>
            <a:r>
              <a:rPr lang="en-US" sz="1600" smtClean="0">
                <a:hlinkClick r:id="rId5"/>
              </a:rPr>
              <a:t>http://txpd.org/tpj/38/column01.asp</a:t>
            </a:r>
            <a:r>
              <a:rPr lang="en-US" sz="1600" smtClean="0"/>
              <a:t> </a:t>
            </a:r>
          </a:p>
        </p:txBody>
      </p:sp>
      <p:sp>
        <p:nvSpPr>
          <p:cNvPr id="4198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D1BAEDAC-1DA4-4BA7-A83D-CDCC30157086}" type="slidenum">
              <a:rPr lang="en-US" sz="1400" smtClean="0"/>
              <a:pPr eaLnBrk="1" hangingPunct="1"/>
              <a:t>37</a:t>
            </a:fld>
            <a:endParaRPr lang="en-US" sz="14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871538" y="177800"/>
            <a:ext cx="8162925" cy="1446213"/>
          </a:xfrm>
        </p:spPr>
        <p:txBody>
          <a:bodyPr/>
          <a:lstStyle/>
          <a:p>
            <a:r>
              <a:rPr lang="en-US" smtClean="0"/>
              <a:t>Professionalism in </a:t>
            </a:r>
            <a:br>
              <a:rPr lang="en-US" smtClean="0"/>
            </a:br>
            <a:r>
              <a:rPr lang="en-US" smtClean="0"/>
              <a:t>Legal  Careers</a:t>
            </a:r>
          </a:p>
        </p:txBody>
      </p:sp>
      <p:sp>
        <p:nvSpPr>
          <p:cNvPr id="3" name="Content Placeholder 2"/>
          <p:cNvSpPr>
            <a:spLocks noGrp="1"/>
          </p:cNvSpPr>
          <p:nvPr>
            <p:ph idx="1"/>
          </p:nvPr>
        </p:nvSpPr>
        <p:spPr>
          <a:xfrm>
            <a:off x="912813" y="1905000"/>
            <a:ext cx="8110537" cy="4572000"/>
          </a:xfrm>
        </p:spPr>
        <p:txBody>
          <a:bodyPr/>
          <a:lstStyle/>
          <a:p>
            <a:pPr>
              <a:defRPr/>
            </a:pPr>
            <a:r>
              <a:rPr lang="en-US" dirty="0" smtClean="0"/>
              <a:t>Hypothetical Situations</a:t>
            </a:r>
          </a:p>
          <a:p>
            <a:pPr marL="457200" indent="-457200">
              <a:buFont typeface="Wingdings" pitchFamily="2" charset="2"/>
              <a:buAutoNum type="arabicPeriod"/>
              <a:defRPr/>
            </a:pPr>
            <a:r>
              <a:rPr lang="en-US" sz="1950" dirty="0" smtClean="0"/>
              <a:t>A prosecuting attorney has filed criminal charges against a defendant; the defendant goes to Defense Firm A to obtain representation; a partner in Defense Firm A is married to the prosecuting attorney.  Should Defense Firm A represent the defendant?</a:t>
            </a:r>
          </a:p>
          <a:p>
            <a:pPr marL="457200" indent="-457200">
              <a:buFont typeface="Wingdings" pitchFamily="2" charset="2"/>
              <a:buAutoNum type="arabicPeriod"/>
              <a:defRPr/>
            </a:pPr>
            <a:r>
              <a:rPr lang="en-US" sz="1950" dirty="0" smtClean="0"/>
              <a:t>Judge Blue plays in a charity golf tournament; Attorney Gray is scheduled to appear before Judge Blue in an upcoming capital murder case; Gray donates a significant amount of money to the charity golf event on the condition that he is paired to play with Judge Blue; while playing golf, Gray starts talking to Blue about the upcoming case.  How should Judge Blue respond?</a:t>
            </a:r>
            <a:endParaRPr lang="en-US" sz="1950" dirty="0"/>
          </a:p>
        </p:txBody>
      </p:sp>
      <p:sp>
        <p:nvSpPr>
          <p:cNvPr id="43012"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76D878B9-8050-4278-83ED-5BCD436BB111}" type="slidenum">
              <a:rPr lang="en-US" sz="1400" smtClean="0"/>
              <a:pPr eaLnBrk="1" hangingPunct="1"/>
              <a:t>38</a:t>
            </a:fld>
            <a:endParaRPr lang="en-US" sz="1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871538" y="177800"/>
            <a:ext cx="8162925" cy="1446213"/>
          </a:xfrm>
        </p:spPr>
        <p:txBody>
          <a:bodyPr/>
          <a:lstStyle/>
          <a:p>
            <a:r>
              <a:rPr lang="en-US" smtClean="0"/>
              <a:t>Professionalism in Correctional Careers</a:t>
            </a:r>
          </a:p>
        </p:txBody>
      </p:sp>
      <p:sp>
        <p:nvSpPr>
          <p:cNvPr id="44035" name="Content Placeholder 2"/>
          <p:cNvSpPr>
            <a:spLocks noGrp="1"/>
          </p:cNvSpPr>
          <p:nvPr>
            <p:ph idx="1"/>
          </p:nvPr>
        </p:nvSpPr>
        <p:spPr/>
        <p:txBody>
          <a:bodyPr/>
          <a:lstStyle/>
          <a:p>
            <a:pPr>
              <a:buFont typeface="Wingdings" pitchFamily="2" charset="2"/>
              <a:buNone/>
            </a:pPr>
            <a:r>
              <a:rPr lang="en-US" sz="2800" smtClean="0"/>
              <a:t>The following are links to the Texas Department of Criminal Justice regulations, policies, and procedures regarding ethics and the conduct of its employees:</a:t>
            </a:r>
            <a:endParaRPr lang="en-US" sz="2800" smtClean="0">
              <a:hlinkClick r:id="rId3"/>
            </a:endParaRPr>
          </a:p>
          <a:p>
            <a:pPr>
              <a:buFont typeface="Wingdings" pitchFamily="2" charset="2"/>
              <a:buNone/>
            </a:pPr>
            <a:endParaRPr lang="en-US" sz="2000" smtClean="0">
              <a:hlinkClick r:id="rId3"/>
            </a:endParaRPr>
          </a:p>
          <a:p>
            <a:r>
              <a:rPr lang="en-US" sz="2000" smtClean="0">
                <a:hlinkClick r:id="rId3"/>
              </a:rPr>
              <a:t>http://www.tdcj.state.tx.us/policy/ED0201.pdf</a:t>
            </a:r>
            <a:r>
              <a:rPr lang="en-US" sz="2000" smtClean="0"/>
              <a:t> </a:t>
            </a:r>
          </a:p>
          <a:p>
            <a:r>
              <a:rPr lang="en-US" sz="2000" smtClean="0">
                <a:hlinkClick r:id="rId4"/>
              </a:rPr>
              <a:t>http://nicic.gov/Library/018456</a:t>
            </a:r>
            <a:r>
              <a:rPr lang="en-US" sz="2000" smtClean="0"/>
              <a:t> </a:t>
            </a:r>
          </a:p>
          <a:p>
            <a:r>
              <a:rPr lang="en-US" sz="2000" smtClean="0">
                <a:hlinkClick r:id="rId5"/>
              </a:rPr>
              <a:t>http://www.tdcj.state.tx.us/vacancy/hr-policy/pd-22.pdf</a:t>
            </a:r>
            <a:r>
              <a:rPr lang="en-US" sz="2000" smtClean="0"/>
              <a:t> </a:t>
            </a:r>
          </a:p>
        </p:txBody>
      </p:sp>
      <p:sp>
        <p:nvSpPr>
          <p:cNvPr id="4403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8E513E6E-0C3E-4241-8CCC-AE5C0B8A1670}" type="slidenum">
              <a:rPr lang="en-US" sz="1400" smtClean="0"/>
              <a:pPr eaLnBrk="1" hangingPunct="1"/>
              <a:t>39</a:t>
            </a:fld>
            <a:endParaRPr lang="en-US"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71538" y="177800"/>
            <a:ext cx="8162925" cy="1446213"/>
          </a:xfrm>
        </p:spPr>
        <p:txBody>
          <a:bodyPr/>
          <a:lstStyle/>
          <a:p>
            <a:pPr eaLnBrk="1" hangingPunct="1"/>
            <a:r>
              <a:rPr lang="en-US" smtClean="0"/>
              <a:t>Ways To Exhibit Professionalism </a:t>
            </a:r>
          </a:p>
        </p:txBody>
      </p:sp>
      <p:sp>
        <p:nvSpPr>
          <p:cNvPr id="8195" name="Rectangle 3"/>
          <p:cNvSpPr>
            <a:spLocks noGrp="1" noChangeArrowheads="1"/>
          </p:cNvSpPr>
          <p:nvPr>
            <p:ph type="body" idx="1"/>
          </p:nvPr>
        </p:nvSpPr>
        <p:spPr/>
        <p:txBody>
          <a:bodyPr/>
          <a:lstStyle/>
          <a:p>
            <a:pPr eaLnBrk="1" hangingPunct="1">
              <a:lnSpc>
                <a:spcPct val="90000"/>
              </a:lnSpc>
            </a:pPr>
            <a:r>
              <a:rPr lang="en-US" smtClean="0"/>
              <a:t>Treat everyone (from all levels) with respect</a:t>
            </a:r>
          </a:p>
          <a:p>
            <a:pPr eaLnBrk="1" hangingPunct="1">
              <a:lnSpc>
                <a:spcPct val="90000"/>
              </a:lnSpc>
            </a:pPr>
            <a:r>
              <a:rPr lang="en-US" smtClean="0"/>
              <a:t>Speak without judging, blaming or demeaning</a:t>
            </a:r>
          </a:p>
          <a:p>
            <a:pPr eaLnBrk="1" hangingPunct="1">
              <a:lnSpc>
                <a:spcPct val="90000"/>
              </a:lnSpc>
            </a:pPr>
            <a:r>
              <a:rPr lang="en-US" smtClean="0"/>
              <a:t>Listen with an open mind</a:t>
            </a:r>
          </a:p>
          <a:p>
            <a:pPr eaLnBrk="1" hangingPunct="1">
              <a:lnSpc>
                <a:spcPct val="90000"/>
              </a:lnSpc>
            </a:pPr>
            <a:r>
              <a:rPr lang="en-US" smtClean="0"/>
              <a:t>Avoid gossiping, name-calling, and offensive humor</a:t>
            </a:r>
          </a:p>
          <a:p>
            <a:pPr eaLnBrk="1" hangingPunct="1">
              <a:lnSpc>
                <a:spcPct val="90000"/>
              </a:lnSpc>
            </a:pPr>
            <a:r>
              <a:rPr lang="en-US" smtClean="0"/>
              <a:t>Take responsibility for your behavior</a:t>
            </a:r>
          </a:p>
        </p:txBody>
      </p:sp>
      <p:sp>
        <p:nvSpPr>
          <p:cNvPr id="819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162284A4-432D-45D7-A1EC-30F9D937073F}" type="slidenum">
              <a:rPr lang="en-US" sz="1400" smtClean="0"/>
              <a:pPr eaLnBrk="1" hangingPunct="1"/>
              <a:t>4</a:t>
            </a:fld>
            <a:endParaRPr lang="en-US" sz="1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71538" y="177800"/>
            <a:ext cx="8162925" cy="1446213"/>
          </a:xfrm>
        </p:spPr>
        <p:txBody>
          <a:bodyPr/>
          <a:lstStyle/>
          <a:p>
            <a:r>
              <a:rPr lang="en-US" smtClean="0"/>
              <a:t>Professionalism in Correctional Careers</a:t>
            </a:r>
          </a:p>
        </p:txBody>
      </p:sp>
      <p:sp>
        <p:nvSpPr>
          <p:cNvPr id="3" name="Content Placeholder 2"/>
          <p:cNvSpPr>
            <a:spLocks noGrp="1"/>
          </p:cNvSpPr>
          <p:nvPr>
            <p:ph idx="1"/>
          </p:nvPr>
        </p:nvSpPr>
        <p:spPr/>
        <p:txBody>
          <a:bodyPr/>
          <a:lstStyle/>
          <a:p>
            <a:pPr>
              <a:defRPr/>
            </a:pPr>
            <a:r>
              <a:rPr lang="en-US" dirty="0" smtClean="0"/>
              <a:t>Hypothetical Situations</a:t>
            </a:r>
          </a:p>
          <a:p>
            <a:pPr marL="457200" indent="-457200">
              <a:buFont typeface="Wingdings" pitchFamily="2" charset="2"/>
              <a:buAutoNum type="arabicPeriod"/>
              <a:defRPr/>
            </a:pPr>
            <a:r>
              <a:rPr lang="en-US" sz="1600" dirty="0" smtClean="0"/>
              <a:t>You are responsible for 15 offenders on a work squad. While out in the field, another officer arrives to transport an offender back to the unit for an appointment with the institutional parole officer. The officer yells out to the offender, “Hey, wetback Hernandez, come here.” The offender says, “Don’t call me a wetback.” The officer replies, “I’ll call you whatever I want to call you, and there’s nothing you can do about it!”  The offender pushes the officer. The two begin to fight. You are armed with a shotgun and tell the offender to lie down.  The offender complies, and there is no further incident. The captain later hears about the fight and asks you what happened. How do you react?</a:t>
            </a:r>
          </a:p>
          <a:p>
            <a:pPr marL="457200" indent="-457200">
              <a:buFont typeface="Wingdings" pitchFamily="2" charset="2"/>
              <a:buAutoNum type="arabicPeriod"/>
              <a:defRPr/>
            </a:pPr>
            <a:r>
              <a:rPr lang="en-US" sz="1600" dirty="0" smtClean="0"/>
              <a:t>You observe one of your friends pulling an offender in the sally port, yelling at him and punching him in the stomach. He tells you that he is under investigation and needs you to back him. He wants you to tell the lieutenant that he did not strike the offender. How do you respond?</a:t>
            </a:r>
            <a:endParaRPr lang="en-US" sz="2000" dirty="0" smtClean="0"/>
          </a:p>
          <a:p>
            <a:pPr>
              <a:defRPr/>
            </a:pPr>
            <a:endParaRPr lang="en-US" sz="2000" dirty="0"/>
          </a:p>
        </p:txBody>
      </p:sp>
      <p:sp>
        <p:nvSpPr>
          <p:cNvPr id="4506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B3374D1D-4574-4C11-8000-93BC56AE0D40}" type="slidenum">
              <a:rPr lang="en-US" sz="1400" smtClean="0"/>
              <a:pPr eaLnBrk="1" hangingPunct="1"/>
              <a:t>40</a:t>
            </a:fld>
            <a:endParaRPr lang="en-US" sz="14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871538" y="854075"/>
            <a:ext cx="8162925" cy="769938"/>
          </a:xfrm>
        </p:spPr>
        <p:txBody>
          <a:bodyPr/>
          <a:lstStyle/>
          <a:p>
            <a:r>
              <a:rPr lang="en-US" smtClean="0"/>
              <a:t>Professionalism Scenarios</a:t>
            </a:r>
          </a:p>
        </p:txBody>
      </p:sp>
      <p:sp>
        <p:nvSpPr>
          <p:cNvPr id="46083" name="Content Placeholder 2"/>
          <p:cNvSpPr>
            <a:spLocks noGrp="1"/>
          </p:cNvSpPr>
          <p:nvPr>
            <p:ph idx="1"/>
          </p:nvPr>
        </p:nvSpPr>
        <p:spPr/>
        <p:txBody>
          <a:bodyPr/>
          <a:lstStyle/>
          <a:p>
            <a:endParaRPr lang="en-US" smtClean="0"/>
          </a:p>
          <a:p>
            <a:endParaRPr lang="en-US" smtClean="0"/>
          </a:p>
          <a:p>
            <a:r>
              <a:rPr lang="en-US" smtClean="0"/>
              <a:t>Activity # 2</a:t>
            </a:r>
          </a:p>
        </p:txBody>
      </p:sp>
      <p:sp>
        <p:nvSpPr>
          <p:cNvPr id="4608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32202556-0CD6-463A-BDFF-6F4AABADD12A}" type="slidenum">
              <a:rPr lang="en-US" sz="1400" smtClean="0"/>
              <a:pPr eaLnBrk="1" hangingPunct="1"/>
              <a:t>41</a:t>
            </a:fld>
            <a:endParaRPr lang="en-US" sz="14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871538" y="854075"/>
            <a:ext cx="8162925" cy="769938"/>
          </a:xfrm>
        </p:spPr>
        <p:txBody>
          <a:bodyPr/>
          <a:lstStyle/>
          <a:p>
            <a:r>
              <a:rPr lang="en-US" smtClean="0"/>
              <a:t>Resources</a:t>
            </a:r>
          </a:p>
        </p:txBody>
      </p:sp>
      <p:sp>
        <p:nvSpPr>
          <p:cNvPr id="47107" name="Content Placeholder 2"/>
          <p:cNvSpPr>
            <a:spLocks noGrp="1"/>
          </p:cNvSpPr>
          <p:nvPr>
            <p:ph idx="1"/>
          </p:nvPr>
        </p:nvSpPr>
        <p:spPr/>
        <p:txBody>
          <a:bodyPr/>
          <a:lstStyle/>
          <a:p>
            <a:r>
              <a:rPr lang="en-US" sz="1800" dirty="0"/>
              <a:t>Texas Disciplinary Rules of Professional Conduct </a:t>
            </a:r>
            <a:r>
              <a:rPr lang="en-US" sz="1800" u="sng" dirty="0">
                <a:hlinkClick r:id="rId2"/>
              </a:rPr>
              <a:t>http://www.law.cornell.edu/ethics/tx/code/TX_CODE.HTM</a:t>
            </a:r>
            <a:r>
              <a:rPr lang="en-US" sz="1800" dirty="0"/>
              <a:t> </a:t>
            </a:r>
          </a:p>
          <a:p>
            <a:r>
              <a:rPr lang="en-US" sz="1800" dirty="0"/>
              <a:t>Texas Code of Judicial Conduct </a:t>
            </a:r>
            <a:r>
              <a:rPr lang="en-US" sz="1800" u="sng" dirty="0">
                <a:hlinkClick r:id="rId3"/>
              </a:rPr>
              <a:t>http://www.courts.state.tx.us/judethics/canons.asp</a:t>
            </a:r>
            <a:r>
              <a:rPr lang="en-US" sz="1800" dirty="0"/>
              <a:t> </a:t>
            </a:r>
          </a:p>
          <a:p>
            <a:r>
              <a:rPr lang="en-US" sz="1800" dirty="0"/>
              <a:t>The Code of Ethics and Professional Responsibility of the Legal Assistants Division of the State Bar of Texas </a:t>
            </a:r>
            <a:br>
              <a:rPr lang="en-US" sz="1800" dirty="0"/>
            </a:br>
            <a:r>
              <a:rPr lang="en-US" sz="1800" u="sng" dirty="0">
                <a:hlinkClick r:id="rId4"/>
              </a:rPr>
              <a:t>http://txpd.org/tpj/38/column01.asp</a:t>
            </a:r>
            <a:r>
              <a:rPr lang="en-US" sz="1800" dirty="0"/>
              <a:t> </a:t>
            </a:r>
          </a:p>
          <a:p>
            <a:r>
              <a:rPr lang="en-US" sz="1800" dirty="0"/>
              <a:t>Texas Department of Criminal Justice</a:t>
            </a:r>
          </a:p>
          <a:p>
            <a:r>
              <a:rPr lang="en-US" sz="1800" u="sng" dirty="0">
                <a:hlinkClick r:id="rId5"/>
              </a:rPr>
              <a:t>http://www.tdcj.state.tx.us/policy/ED0201.pdf</a:t>
            </a:r>
            <a:r>
              <a:rPr lang="en-US" sz="1800" dirty="0"/>
              <a:t> </a:t>
            </a:r>
          </a:p>
          <a:p>
            <a:r>
              <a:rPr lang="en-US" sz="1800" u="sng" dirty="0">
                <a:hlinkClick r:id="rId6"/>
              </a:rPr>
              <a:t>http://www.tdcj.state.tx.us/vacancy/hr-policy/pd-22.pdf</a:t>
            </a:r>
            <a:r>
              <a:rPr lang="en-US" sz="1800" dirty="0"/>
              <a:t> </a:t>
            </a:r>
          </a:p>
          <a:p>
            <a:r>
              <a:rPr lang="en-US" sz="1800" dirty="0"/>
              <a:t>National Institute of Corrections </a:t>
            </a:r>
            <a:br>
              <a:rPr lang="en-US" sz="1800" dirty="0"/>
            </a:br>
            <a:r>
              <a:rPr lang="en-US" sz="1800" u="sng" dirty="0">
                <a:hlinkClick r:id="rId7"/>
              </a:rPr>
              <a:t>http://nicic.gov/Library/018456 </a:t>
            </a:r>
            <a:endParaRPr lang="en-US" sz="1800" dirty="0"/>
          </a:p>
          <a:p>
            <a:r>
              <a:rPr lang="en-US" sz="1800" dirty="0"/>
              <a:t>Do an Internet search for the following: easy fun school Horton Hatches the </a:t>
            </a:r>
            <a:r>
              <a:rPr lang="en-US" sz="1800" dirty="0" smtClean="0"/>
              <a:t>Egg</a:t>
            </a:r>
            <a:endParaRPr lang="en-US" sz="1800" dirty="0"/>
          </a:p>
          <a:p>
            <a:endParaRPr lang="en-US" sz="1400" dirty="0" smtClean="0"/>
          </a:p>
        </p:txBody>
      </p:sp>
      <p:sp>
        <p:nvSpPr>
          <p:cNvPr id="4710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6D06233C-FB1C-4AF5-B65C-2F22CB18F3DF}" type="slidenum">
              <a:rPr lang="en-US" sz="1400" smtClean="0"/>
              <a:pPr eaLnBrk="1" hangingPunct="1"/>
              <a:t>42</a:t>
            </a:fld>
            <a:endParaRPr lang="en-US"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71538" y="177800"/>
            <a:ext cx="8162925" cy="1446213"/>
          </a:xfrm>
        </p:spPr>
        <p:txBody>
          <a:bodyPr/>
          <a:lstStyle/>
          <a:p>
            <a:pPr eaLnBrk="1" hangingPunct="1"/>
            <a:r>
              <a:rPr lang="en-US" smtClean="0"/>
              <a:t>Offensive and Disruptive Workplace Behaviors</a:t>
            </a:r>
          </a:p>
        </p:txBody>
      </p:sp>
      <p:sp>
        <p:nvSpPr>
          <p:cNvPr id="9219" name="Rectangle 3"/>
          <p:cNvSpPr>
            <a:spLocks noGrp="1" noChangeArrowheads="1"/>
          </p:cNvSpPr>
          <p:nvPr>
            <p:ph type="body" idx="1"/>
          </p:nvPr>
        </p:nvSpPr>
        <p:spPr/>
        <p:txBody>
          <a:bodyPr/>
          <a:lstStyle/>
          <a:p>
            <a:pPr eaLnBrk="1" hangingPunct="1"/>
            <a:r>
              <a:rPr lang="en-US" smtClean="0"/>
              <a:t>Intimidation, threats, and bullying</a:t>
            </a:r>
          </a:p>
          <a:p>
            <a:pPr eaLnBrk="1" hangingPunct="1"/>
            <a:r>
              <a:rPr lang="en-US" smtClean="0"/>
              <a:t>Sarcasm</a:t>
            </a:r>
          </a:p>
          <a:p>
            <a:pPr eaLnBrk="1" hangingPunct="1"/>
            <a:r>
              <a:rPr lang="en-US" smtClean="0">
                <a:solidFill>
                  <a:srgbClr val="000000"/>
                </a:solidFill>
                <a:cs typeface="Times New Roman" pitchFamily="18" charset="0"/>
              </a:rPr>
              <a:t>Excessive criticism, complaining, nitpicking, and negativity </a:t>
            </a:r>
          </a:p>
          <a:p>
            <a:pPr eaLnBrk="1" hangingPunct="1"/>
            <a:r>
              <a:rPr lang="en-US" smtClean="0">
                <a:solidFill>
                  <a:srgbClr val="000000"/>
                </a:solidFill>
                <a:cs typeface="Times New Roman" pitchFamily="18" charset="0"/>
              </a:rPr>
              <a:t>Sabotaging other employees or departments </a:t>
            </a:r>
          </a:p>
          <a:p>
            <a:pPr eaLnBrk="1" hangingPunct="1"/>
            <a:r>
              <a:rPr lang="en-US" smtClean="0">
                <a:solidFill>
                  <a:srgbClr val="000000"/>
                </a:solidFill>
                <a:cs typeface="Times New Roman" pitchFamily="18" charset="0"/>
              </a:rPr>
              <a:t>Faultfinding and blaming behaviors</a:t>
            </a:r>
            <a:endParaRPr lang="en-US" smtClean="0">
              <a:cs typeface="Times New Roman" pitchFamily="18" charset="0"/>
            </a:endParaRPr>
          </a:p>
        </p:txBody>
      </p:sp>
      <p:sp>
        <p:nvSpPr>
          <p:cNvPr id="9220"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CEF9EF64-A478-4F25-A4B1-311937AD3ED3}" type="slidenum">
              <a:rPr lang="en-US" sz="1400" smtClean="0"/>
              <a:pPr eaLnBrk="1" hangingPunct="1"/>
              <a:t>5</a:t>
            </a:fld>
            <a:endParaRPr lang="en-US" sz="1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71538" y="177800"/>
            <a:ext cx="8162925" cy="1446213"/>
          </a:xfrm>
        </p:spPr>
        <p:txBody>
          <a:bodyPr/>
          <a:lstStyle/>
          <a:p>
            <a:pPr eaLnBrk="1" hangingPunct="1"/>
            <a:r>
              <a:rPr lang="en-US" smtClean="0"/>
              <a:t>Offensive and Disruptive Workplace Behaviors</a:t>
            </a:r>
          </a:p>
        </p:txBody>
      </p:sp>
      <p:sp>
        <p:nvSpPr>
          <p:cNvPr id="10243" name="Rectangle 3"/>
          <p:cNvSpPr>
            <a:spLocks noGrp="1" noChangeArrowheads="1"/>
          </p:cNvSpPr>
          <p:nvPr>
            <p:ph type="body" idx="1"/>
          </p:nvPr>
        </p:nvSpPr>
        <p:spPr/>
        <p:txBody>
          <a:bodyPr/>
          <a:lstStyle/>
          <a:p>
            <a:pPr eaLnBrk="1" hangingPunct="1">
              <a:lnSpc>
                <a:spcPct val="90000"/>
              </a:lnSpc>
            </a:pPr>
            <a:r>
              <a:rPr lang="en-US" sz="2800" smtClean="0">
                <a:solidFill>
                  <a:srgbClr val="000000"/>
                </a:solidFill>
                <a:cs typeface="Times New Roman" pitchFamily="18" charset="0"/>
              </a:rPr>
              <a:t>Open hostility towards management or other groups</a:t>
            </a:r>
            <a:r>
              <a:rPr lang="en-US" sz="2800" smtClean="0"/>
              <a:t> </a:t>
            </a:r>
          </a:p>
          <a:p>
            <a:pPr eaLnBrk="1" hangingPunct="1">
              <a:lnSpc>
                <a:spcPct val="90000"/>
              </a:lnSpc>
            </a:pPr>
            <a:r>
              <a:rPr lang="en-US" sz="2800" smtClean="0">
                <a:solidFill>
                  <a:srgbClr val="000000"/>
                </a:solidFill>
                <a:cs typeface="Times New Roman" pitchFamily="18" charset="0"/>
              </a:rPr>
              <a:t>Frequent use of obscenities, cursing, and swearing</a:t>
            </a:r>
            <a:r>
              <a:rPr lang="en-US" sz="2800" smtClean="0"/>
              <a:t> </a:t>
            </a:r>
          </a:p>
          <a:p>
            <a:pPr eaLnBrk="1" hangingPunct="1">
              <a:lnSpc>
                <a:spcPct val="90000"/>
              </a:lnSpc>
            </a:pPr>
            <a:r>
              <a:rPr lang="en-US" sz="2800" smtClean="0">
                <a:solidFill>
                  <a:srgbClr val="000000"/>
                </a:solidFill>
                <a:cs typeface="Times New Roman" pitchFamily="18" charset="0"/>
              </a:rPr>
              <a:t>Gossiping and spreading rumors</a:t>
            </a:r>
          </a:p>
          <a:p>
            <a:pPr eaLnBrk="1" hangingPunct="1">
              <a:lnSpc>
                <a:spcPct val="90000"/>
              </a:lnSpc>
            </a:pPr>
            <a:r>
              <a:rPr lang="en-US" sz="2800" smtClean="0">
                <a:solidFill>
                  <a:srgbClr val="000000"/>
                </a:solidFill>
                <a:cs typeface="Times New Roman" pitchFamily="18" charset="0"/>
              </a:rPr>
              <a:t>Language, behaviors, or humor which demeans individuals or groups</a:t>
            </a:r>
          </a:p>
          <a:p>
            <a:pPr eaLnBrk="1" hangingPunct="1">
              <a:lnSpc>
                <a:spcPct val="90000"/>
              </a:lnSpc>
            </a:pPr>
            <a:r>
              <a:rPr lang="en-US" sz="2800" smtClean="0">
                <a:solidFill>
                  <a:srgbClr val="000000"/>
                </a:solidFill>
                <a:cs typeface="Times New Roman" pitchFamily="18" charset="0"/>
              </a:rPr>
              <a:t>Teasing or making others the punch line of a joke</a:t>
            </a:r>
            <a:r>
              <a:rPr lang="en-US" sz="2800" smtClean="0">
                <a:cs typeface="Times New Roman" pitchFamily="18" charset="0"/>
              </a:rPr>
              <a:t> </a:t>
            </a:r>
          </a:p>
        </p:txBody>
      </p:sp>
      <p:sp>
        <p:nvSpPr>
          <p:cNvPr id="1024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EE324DD9-7C55-4BE8-A1F2-B19343FBAAB2}" type="slidenum">
              <a:rPr lang="en-US" sz="1400" smtClean="0"/>
              <a:pPr eaLnBrk="1" hangingPunct="1"/>
              <a:t>6</a:t>
            </a:fld>
            <a:endParaRPr lang="en-US" sz="1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71538" y="862013"/>
            <a:ext cx="8162925" cy="762000"/>
          </a:xfrm>
        </p:spPr>
        <p:txBody>
          <a:bodyPr/>
          <a:lstStyle/>
          <a:p>
            <a:pPr eaLnBrk="1" hangingPunct="1"/>
            <a:r>
              <a:rPr lang="en-US" smtClean="0"/>
              <a:t>Ethics</a:t>
            </a:r>
          </a:p>
        </p:txBody>
      </p:sp>
      <p:sp>
        <p:nvSpPr>
          <p:cNvPr id="11267" name="Rectangle 3"/>
          <p:cNvSpPr>
            <a:spLocks noGrp="1" noChangeArrowheads="1"/>
          </p:cNvSpPr>
          <p:nvPr>
            <p:ph type="body" idx="1"/>
          </p:nvPr>
        </p:nvSpPr>
        <p:spPr/>
        <p:txBody>
          <a:bodyPr/>
          <a:lstStyle/>
          <a:p>
            <a:pPr eaLnBrk="1" hangingPunct="1">
              <a:buFont typeface="Wingdings" pitchFamily="2" charset="2"/>
              <a:buNone/>
            </a:pPr>
            <a:r>
              <a:rPr lang="en-US" smtClean="0"/>
              <a:t>A set of rules and standards that governs individual conduct.  It also establishes right and wrong, and good and bad.</a:t>
            </a:r>
          </a:p>
        </p:txBody>
      </p:sp>
      <p:sp>
        <p:nvSpPr>
          <p:cNvPr id="1126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FF4842B2-5803-4422-905B-E8424B0E8C5A}" type="slidenum">
              <a:rPr lang="en-US" sz="1400" smtClean="0"/>
              <a:pPr eaLnBrk="1" hangingPunct="1"/>
              <a:t>7</a:t>
            </a:fld>
            <a:endParaRPr lang="en-US" sz="1400" smtClean="0"/>
          </a:p>
        </p:txBody>
      </p:sp>
      <p:pic>
        <p:nvPicPr>
          <p:cNvPr id="11269" name="Picture 7" descr="equalit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343400"/>
            <a:ext cx="22860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8" descr="ethic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4343400"/>
            <a:ext cx="2209800"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latin typeface="Elephant" pitchFamily="18" charset="0"/>
              </a:rPr>
              <a:t>Ethical Goals</a:t>
            </a:r>
          </a:p>
        </p:txBody>
      </p:sp>
      <p:sp>
        <p:nvSpPr>
          <p:cNvPr id="12291" name="Rectangle 3"/>
          <p:cNvSpPr>
            <a:spLocks noGrp="1" noChangeArrowheads="1"/>
          </p:cNvSpPr>
          <p:nvPr>
            <p:ph sz="half" idx="1"/>
          </p:nvPr>
        </p:nvSpPr>
        <p:spPr/>
        <p:txBody>
          <a:bodyPr/>
          <a:lstStyle/>
          <a:p>
            <a:pPr eaLnBrk="1" hangingPunct="1"/>
            <a:r>
              <a:rPr lang="en-US" smtClean="0"/>
              <a:t>Integrity</a:t>
            </a:r>
          </a:p>
          <a:p>
            <a:pPr eaLnBrk="1" hangingPunct="1"/>
            <a:r>
              <a:rPr lang="en-US" smtClean="0"/>
              <a:t>Values</a:t>
            </a:r>
          </a:p>
          <a:p>
            <a:pPr eaLnBrk="1" hangingPunct="1"/>
            <a:r>
              <a:rPr lang="en-US" smtClean="0"/>
              <a:t>Morality</a:t>
            </a:r>
          </a:p>
          <a:p>
            <a:pPr eaLnBrk="1" hangingPunct="1"/>
            <a:r>
              <a:rPr lang="en-US" smtClean="0"/>
              <a:t>Trustworthiness</a:t>
            </a:r>
          </a:p>
          <a:p>
            <a:pPr eaLnBrk="1" hangingPunct="1"/>
            <a:r>
              <a:rPr lang="en-US" smtClean="0"/>
              <a:t>Responsibility</a:t>
            </a:r>
          </a:p>
        </p:txBody>
      </p:sp>
      <p:sp>
        <p:nvSpPr>
          <p:cNvPr id="12292" name="Content Placeholder 6"/>
          <p:cNvSpPr>
            <a:spLocks noGrp="1"/>
          </p:cNvSpPr>
          <p:nvPr>
            <p:ph sz="half" idx="2"/>
          </p:nvPr>
        </p:nvSpPr>
        <p:spPr/>
        <p:txBody>
          <a:bodyPr/>
          <a:lstStyle/>
          <a:p>
            <a:pPr eaLnBrk="1" hangingPunct="1"/>
            <a:r>
              <a:rPr lang="en-US" smtClean="0"/>
              <a:t>Respect</a:t>
            </a:r>
          </a:p>
          <a:p>
            <a:pPr eaLnBrk="1" hangingPunct="1"/>
            <a:r>
              <a:rPr lang="en-US" smtClean="0"/>
              <a:t>Caring</a:t>
            </a:r>
          </a:p>
          <a:p>
            <a:pPr eaLnBrk="1" hangingPunct="1"/>
            <a:r>
              <a:rPr lang="en-US" smtClean="0"/>
              <a:t>Citizenship</a:t>
            </a:r>
          </a:p>
          <a:p>
            <a:pPr eaLnBrk="1" hangingPunct="1"/>
            <a:r>
              <a:rPr lang="en-US" smtClean="0"/>
              <a:t>Fairness</a:t>
            </a:r>
          </a:p>
          <a:p>
            <a:endParaRPr lang="en-US" smtClean="0"/>
          </a:p>
        </p:txBody>
      </p:sp>
      <p:sp>
        <p:nvSpPr>
          <p:cNvPr id="122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5E8FACC7-8356-4880-8A40-8ED7A7DA916B}" type="slidenum">
              <a:rPr lang="en-US" sz="1400" smtClean="0"/>
              <a:pPr eaLnBrk="1" hangingPunct="1"/>
              <a:t>8</a:t>
            </a:fld>
            <a:endParaRPr lang="en-US" sz="1400" smtClean="0"/>
          </a:p>
        </p:txBody>
      </p:sp>
      <p:pic>
        <p:nvPicPr>
          <p:cNvPr id="12294" name="Picture 7" descr="trus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4191000"/>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Footer Placeholder 11"/>
          <p:cNvSpPr txBox="1">
            <a:spLocks/>
          </p:cNvSpPr>
          <p:nvPr/>
        </p:nvSpPr>
        <p:spPr bwMode="auto">
          <a:xfrm>
            <a:off x="2667000" y="6507163"/>
            <a:ext cx="42116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sz="1000">
                <a:latin typeface="Times New Roman" pitchFamily="18" charset="0"/>
              </a:rPr>
              <a:t>Copyright © Texas Education Agency 2011. All rights reserved.</a:t>
            </a:r>
          </a:p>
          <a:p>
            <a:pPr algn="ctr" eaLnBrk="1" hangingPunct="1"/>
            <a:r>
              <a:rPr lang="en-US" sz="1000">
                <a:latin typeface="Times New Roman" pitchFamily="18" charset="0"/>
              </a:rPr>
              <a:t>Images and other multimedia content used with permission.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71538" y="862013"/>
            <a:ext cx="8162925" cy="762000"/>
          </a:xfrm>
        </p:spPr>
        <p:txBody>
          <a:bodyPr/>
          <a:lstStyle/>
          <a:p>
            <a:pPr eaLnBrk="1" hangingPunct="1"/>
            <a:r>
              <a:rPr lang="en-US" smtClean="0"/>
              <a:t>Integrity	</a:t>
            </a:r>
          </a:p>
        </p:txBody>
      </p:sp>
      <p:sp>
        <p:nvSpPr>
          <p:cNvPr id="13315" name="Rectangle 3"/>
          <p:cNvSpPr>
            <a:spLocks noGrp="1" noChangeArrowheads="1"/>
          </p:cNvSpPr>
          <p:nvPr>
            <p:ph type="body" idx="1"/>
          </p:nvPr>
        </p:nvSpPr>
        <p:spPr/>
        <p:txBody>
          <a:bodyPr/>
          <a:lstStyle/>
          <a:p>
            <a:pPr eaLnBrk="1" hangingPunct="1">
              <a:buFont typeface="Wingdings" pitchFamily="2" charset="2"/>
              <a:buNone/>
            </a:pPr>
            <a:r>
              <a:rPr lang="en-US" smtClean="0"/>
              <a:t>Moral soundness, honesty, and freedom from corrupting influences or motives</a:t>
            </a:r>
          </a:p>
        </p:txBody>
      </p:sp>
      <p:sp>
        <p:nvSpPr>
          <p:cNvPr id="1331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fld id="{70989541-34D3-41F8-9DF9-410C8E4688B4}" type="slidenum">
              <a:rPr lang="en-US" sz="1400" smtClean="0"/>
              <a:pPr eaLnBrk="1" hangingPunct="1"/>
              <a:t>9</a:t>
            </a:fld>
            <a:endParaRPr lang="en-US" sz="1400" smtClean="0"/>
          </a:p>
        </p:txBody>
      </p:sp>
      <p:pic>
        <p:nvPicPr>
          <p:cNvPr id="13317" name="Picture 6" descr="be tru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429000"/>
            <a:ext cx="1828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2563</TotalTime>
  <Words>1817</Words>
  <Application>Microsoft Office PowerPoint</Application>
  <PresentationFormat>On-screen Show (4:3)</PresentationFormat>
  <Paragraphs>333</Paragraphs>
  <Slides>42</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Verdana</vt:lpstr>
      <vt:lpstr>Arial</vt:lpstr>
      <vt:lpstr>Wingdings</vt:lpstr>
      <vt:lpstr>Times New Roman</vt:lpstr>
      <vt:lpstr>Elephant</vt:lpstr>
      <vt:lpstr>Wingdings 2</vt:lpstr>
      <vt:lpstr>Bold Stripes</vt:lpstr>
      <vt:lpstr>Professionalism &amp; Ethics in LPSCS Careers</vt:lpstr>
      <vt:lpstr>PowerPoint Presentation</vt:lpstr>
      <vt:lpstr>What is Professionalism?</vt:lpstr>
      <vt:lpstr>Ways To Exhibit Professionalism </vt:lpstr>
      <vt:lpstr>Offensive and Disruptive Workplace Behaviors</vt:lpstr>
      <vt:lpstr>Offensive and Disruptive Workplace Behaviors</vt:lpstr>
      <vt:lpstr>Ethics</vt:lpstr>
      <vt:lpstr>Ethical Goals</vt:lpstr>
      <vt:lpstr>Integrity </vt:lpstr>
      <vt:lpstr>Values</vt:lpstr>
      <vt:lpstr>Morals</vt:lpstr>
      <vt:lpstr>Trustworthiness  </vt:lpstr>
      <vt:lpstr>Responsibility </vt:lpstr>
      <vt:lpstr>Respect</vt:lpstr>
      <vt:lpstr>Caring</vt:lpstr>
      <vt:lpstr>Citizenship</vt:lpstr>
      <vt:lpstr>Fairness</vt:lpstr>
      <vt:lpstr>Ethical Misconceptions</vt:lpstr>
      <vt:lpstr>What is a dilemma?</vt:lpstr>
      <vt:lpstr>What is an ethical dilemma?</vt:lpstr>
      <vt:lpstr>Personal Ethics</vt:lpstr>
      <vt:lpstr>Professional Ethics </vt:lpstr>
      <vt:lpstr>Workplace Behaviors are Governed by</vt:lpstr>
      <vt:lpstr>Conduct</vt:lpstr>
      <vt:lpstr>Laws</vt:lpstr>
      <vt:lpstr>Regulations</vt:lpstr>
      <vt:lpstr>Policies</vt:lpstr>
      <vt:lpstr>Dilemma Solving Techniques</vt:lpstr>
      <vt:lpstr>Clarify</vt:lpstr>
      <vt:lpstr>Evaluate</vt:lpstr>
      <vt:lpstr>Decide</vt:lpstr>
      <vt:lpstr>Implement</vt:lpstr>
      <vt:lpstr>Monitor and Modify</vt:lpstr>
      <vt:lpstr>Professionalism in  Law Enforcement Careers</vt:lpstr>
      <vt:lpstr>Professionalism in  Law Enforcement Careers</vt:lpstr>
      <vt:lpstr>Professionalism in  Legal  Careers</vt:lpstr>
      <vt:lpstr>Professionalism in  Legal  Careers</vt:lpstr>
      <vt:lpstr>Professionalism in  Legal  Careers</vt:lpstr>
      <vt:lpstr>Professionalism in Correctional Careers</vt:lpstr>
      <vt:lpstr>Professionalism in Correctional Careers</vt:lpstr>
      <vt:lpstr>Professionalism Scenarios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&amp; Ethics in Corrections</dc:title>
  <dc:creator>Robert Wood</dc:creator>
  <cp:lastModifiedBy>owner</cp:lastModifiedBy>
  <cp:revision>85</cp:revision>
  <cp:lastPrinted>2011-05-27T18:12:47Z</cp:lastPrinted>
  <dcterms:created xsi:type="dcterms:W3CDTF">2009-03-25T01:58:42Z</dcterms:created>
  <dcterms:modified xsi:type="dcterms:W3CDTF">2013-04-01T21:16:53Z</dcterms:modified>
</cp:coreProperties>
</file>