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7" r:id="rId4"/>
  </p:sldMasterIdLst>
  <p:notesMasterIdLst>
    <p:notesMasterId r:id="rId14"/>
  </p:notesMasterIdLst>
  <p:handoutMasterIdLst>
    <p:handoutMasterId r:id="rId15"/>
  </p:handoutMasterIdLst>
  <p:sldIdLst>
    <p:sldId id="438" r:id="rId5"/>
    <p:sldId id="428" r:id="rId6"/>
    <p:sldId id="432" r:id="rId7"/>
    <p:sldId id="431" r:id="rId8"/>
    <p:sldId id="433" r:id="rId9"/>
    <p:sldId id="437" r:id="rId10"/>
    <p:sldId id="435" r:id="rId11"/>
    <p:sldId id="439" r:id="rId12"/>
    <p:sldId id="436" r:id="rId13"/>
  </p:sldIdLst>
  <p:sldSz cx="13011150" cy="9756775"/>
  <p:notesSz cx="7010400" cy="9296400"/>
  <p:custDataLst>
    <p:tags r:id="rId16"/>
  </p:custDataLst>
  <p:defaultTextStyle>
    <a:defPPr>
      <a:defRPr lang="en-US"/>
    </a:defPPr>
    <a:lvl1pPr algn="l" defTabSz="1300091" rtl="0" fontAlgn="base">
      <a:spcBef>
        <a:spcPct val="0"/>
      </a:spcBef>
      <a:spcAft>
        <a:spcPct val="0"/>
      </a:spcAft>
      <a:defRPr sz="2600" kern="1200">
        <a:solidFill>
          <a:schemeClr val="tx1"/>
        </a:solidFill>
        <a:latin typeface="Arial" pitchFamily="34" charset="0"/>
        <a:ea typeface="ヒラギノ角ゴ Pro W3"/>
        <a:cs typeface="ヒラギノ角ゴ Pro W3"/>
      </a:defRPr>
    </a:lvl1pPr>
    <a:lvl2pPr marL="649252" indent="-192077" algn="l" defTabSz="1300091" rtl="0" fontAlgn="base">
      <a:spcBef>
        <a:spcPct val="0"/>
      </a:spcBef>
      <a:spcAft>
        <a:spcPct val="0"/>
      </a:spcAft>
      <a:defRPr sz="2600" kern="1200">
        <a:solidFill>
          <a:schemeClr val="tx1"/>
        </a:solidFill>
        <a:latin typeface="Arial" pitchFamily="34" charset="0"/>
        <a:ea typeface="ヒラギノ角ゴ Pro W3"/>
        <a:cs typeface="ヒラギノ角ゴ Pro W3"/>
      </a:defRPr>
    </a:lvl2pPr>
    <a:lvl3pPr marL="1300091" indent="-385741" algn="l" defTabSz="1300091" rtl="0" fontAlgn="base">
      <a:spcBef>
        <a:spcPct val="0"/>
      </a:spcBef>
      <a:spcAft>
        <a:spcPct val="0"/>
      </a:spcAft>
      <a:defRPr sz="2600" kern="1200">
        <a:solidFill>
          <a:schemeClr val="tx1"/>
        </a:solidFill>
        <a:latin typeface="Arial" pitchFamily="34" charset="0"/>
        <a:ea typeface="ヒラギノ角ゴ Pro W3"/>
        <a:cs typeface="ヒラギノ角ゴ Pro W3"/>
      </a:defRPr>
    </a:lvl3pPr>
    <a:lvl4pPr marL="1950929" indent="-579405" algn="l" defTabSz="1300091" rtl="0" fontAlgn="base">
      <a:spcBef>
        <a:spcPct val="0"/>
      </a:spcBef>
      <a:spcAft>
        <a:spcPct val="0"/>
      </a:spcAft>
      <a:defRPr sz="2600" kern="1200">
        <a:solidFill>
          <a:schemeClr val="tx1"/>
        </a:solidFill>
        <a:latin typeface="Arial" pitchFamily="34" charset="0"/>
        <a:ea typeface="ヒラギノ角ゴ Pro W3"/>
        <a:cs typeface="ヒラギノ角ゴ Pro W3"/>
      </a:defRPr>
    </a:lvl4pPr>
    <a:lvl5pPr marL="2600178" indent="-771482" algn="l" defTabSz="1300091" rtl="0" fontAlgn="base">
      <a:spcBef>
        <a:spcPct val="0"/>
      </a:spcBef>
      <a:spcAft>
        <a:spcPct val="0"/>
      </a:spcAft>
      <a:defRPr sz="2600" kern="1200">
        <a:solidFill>
          <a:schemeClr val="tx1"/>
        </a:solidFill>
        <a:latin typeface="Arial" pitchFamily="34" charset="0"/>
        <a:ea typeface="ヒラギノ角ゴ Pro W3"/>
        <a:cs typeface="ヒラギノ角ゴ Pro W3"/>
      </a:defRPr>
    </a:lvl5pPr>
    <a:lvl6pPr marL="2285872" algn="l" defTabSz="914348" rtl="0" eaLnBrk="1" latinLnBrk="0" hangingPunct="1">
      <a:defRPr sz="2600" kern="1200">
        <a:solidFill>
          <a:schemeClr val="tx1"/>
        </a:solidFill>
        <a:latin typeface="Arial" pitchFamily="34" charset="0"/>
        <a:ea typeface="ヒラギノ角ゴ Pro W3"/>
        <a:cs typeface="ヒラギノ角ゴ Pro W3"/>
      </a:defRPr>
    </a:lvl6pPr>
    <a:lvl7pPr marL="2743046" algn="l" defTabSz="914348" rtl="0" eaLnBrk="1" latinLnBrk="0" hangingPunct="1">
      <a:defRPr sz="2600" kern="1200">
        <a:solidFill>
          <a:schemeClr val="tx1"/>
        </a:solidFill>
        <a:latin typeface="Arial" pitchFamily="34" charset="0"/>
        <a:ea typeface="ヒラギノ角ゴ Pro W3"/>
        <a:cs typeface="ヒラギノ角ゴ Pro W3"/>
      </a:defRPr>
    </a:lvl7pPr>
    <a:lvl8pPr marL="3200220" algn="l" defTabSz="914348" rtl="0" eaLnBrk="1" latinLnBrk="0" hangingPunct="1">
      <a:defRPr sz="2600" kern="1200">
        <a:solidFill>
          <a:schemeClr val="tx1"/>
        </a:solidFill>
        <a:latin typeface="Arial" pitchFamily="34" charset="0"/>
        <a:ea typeface="ヒラギノ角ゴ Pro W3"/>
        <a:cs typeface="ヒラギノ角ゴ Pro W3"/>
      </a:defRPr>
    </a:lvl8pPr>
    <a:lvl9pPr marL="3657394" algn="l" defTabSz="914348" rtl="0" eaLnBrk="1" latinLnBrk="0" hangingPunct="1">
      <a:defRPr sz="2600" kern="1200">
        <a:solidFill>
          <a:schemeClr val="tx1"/>
        </a:solidFill>
        <a:latin typeface="Arial" pitchFamily="3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60"/>
    <a:srgbClr val="001F3E"/>
    <a:srgbClr val="001932"/>
    <a:srgbClr val="006666"/>
    <a:srgbClr val="008080"/>
    <a:srgbClr val="DD0000"/>
    <a:srgbClr val="EE0066"/>
    <a:srgbClr val="118888"/>
    <a:srgbClr val="77BB11"/>
    <a:srgbClr val="0042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73060" autoAdjust="0"/>
  </p:normalViewPr>
  <p:slideViewPr>
    <p:cSldViewPr>
      <p:cViewPr>
        <p:scale>
          <a:sx n="60" d="100"/>
          <a:sy n="60" d="100"/>
        </p:scale>
        <p:origin x="-648" y="-60"/>
      </p:cViewPr>
      <p:guideLst>
        <p:guide orient="horz" pos="3073"/>
        <p:guide pos="409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notesViewPr>
    <p:cSldViewPr>
      <p:cViewPr varScale="1">
        <p:scale>
          <a:sx n="76" d="100"/>
          <a:sy n="76" d="100"/>
        </p:scale>
        <p:origin x="-168" y="-108"/>
      </p:cViewPr>
      <p:guideLst>
        <p:guide orient="horz" pos="2928"/>
        <p:guide pos="2209"/>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510" cy="464765"/>
          </a:xfrm>
          <a:prstGeom prst="rect">
            <a:avLst/>
          </a:prstGeom>
        </p:spPr>
        <p:txBody>
          <a:bodyPr vert="horz" lIns="65233" tIns="32617" rIns="65233" bIns="32617" rtlCol="0"/>
          <a:lstStyle>
            <a:lvl1pPr algn="l" defTabSz="928021" fontAlgn="auto">
              <a:spcBef>
                <a:spcPts val="0"/>
              </a:spcBef>
              <a:spcAft>
                <a:spcPts val="0"/>
              </a:spcAft>
              <a:defRPr sz="9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688" y="1"/>
            <a:ext cx="3038612" cy="464765"/>
          </a:xfrm>
          <a:prstGeom prst="rect">
            <a:avLst/>
          </a:prstGeom>
        </p:spPr>
        <p:txBody>
          <a:bodyPr vert="horz" lIns="65233" tIns="32617" rIns="65233" bIns="32617" rtlCol="0"/>
          <a:lstStyle>
            <a:lvl1pPr algn="r" defTabSz="928021" fontAlgn="auto">
              <a:spcBef>
                <a:spcPts val="0"/>
              </a:spcBef>
              <a:spcAft>
                <a:spcPts val="0"/>
              </a:spcAft>
              <a:defRPr sz="900" smtClean="0">
                <a:latin typeface="+mn-lt"/>
                <a:ea typeface="+mn-ea"/>
                <a:cs typeface="+mn-cs"/>
              </a:defRPr>
            </a:lvl1pPr>
          </a:lstStyle>
          <a:p>
            <a:pPr>
              <a:defRPr/>
            </a:pPr>
            <a:fld id="{C3C292A9-28F1-4369-B452-1C9C6FA9C50D}" type="datetimeFigureOut">
              <a:rPr lang="en-US"/>
              <a:pPr>
                <a:defRPr/>
              </a:pPr>
              <a:t>11/10/2011</a:t>
            </a:fld>
            <a:endParaRPr lang="en-US" dirty="0"/>
          </a:p>
        </p:txBody>
      </p:sp>
      <p:sp>
        <p:nvSpPr>
          <p:cNvPr id="4" name="Footer Placeholder 3"/>
          <p:cNvSpPr>
            <a:spLocks noGrp="1"/>
          </p:cNvSpPr>
          <p:nvPr>
            <p:ph type="ftr" sz="quarter" idx="2"/>
          </p:nvPr>
        </p:nvSpPr>
        <p:spPr>
          <a:xfrm>
            <a:off x="0" y="8829429"/>
            <a:ext cx="3037510" cy="465869"/>
          </a:xfrm>
          <a:prstGeom prst="rect">
            <a:avLst/>
          </a:prstGeom>
        </p:spPr>
        <p:txBody>
          <a:bodyPr vert="horz" lIns="65233" tIns="32617" rIns="65233" bIns="32617" rtlCol="0" anchor="b"/>
          <a:lstStyle>
            <a:lvl1pPr algn="l" defTabSz="928021" fontAlgn="auto">
              <a:spcBef>
                <a:spcPts val="0"/>
              </a:spcBef>
              <a:spcAft>
                <a:spcPts val="0"/>
              </a:spcAft>
              <a:defRPr sz="9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688" y="8829429"/>
            <a:ext cx="3038612" cy="465869"/>
          </a:xfrm>
          <a:prstGeom prst="rect">
            <a:avLst/>
          </a:prstGeom>
        </p:spPr>
        <p:txBody>
          <a:bodyPr vert="horz" lIns="65233" tIns="32617" rIns="65233" bIns="32617" rtlCol="0" anchor="b"/>
          <a:lstStyle>
            <a:lvl1pPr algn="r" defTabSz="928021" fontAlgn="auto">
              <a:spcBef>
                <a:spcPts val="0"/>
              </a:spcBef>
              <a:spcAft>
                <a:spcPts val="0"/>
              </a:spcAft>
              <a:defRPr sz="900" smtClean="0">
                <a:latin typeface="+mn-lt"/>
                <a:ea typeface="+mn-ea"/>
                <a:cs typeface="+mn-cs"/>
              </a:defRPr>
            </a:lvl1pPr>
          </a:lstStyle>
          <a:p>
            <a:pPr>
              <a:defRPr/>
            </a:pPr>
            <a:fld id="{9D28535C-87EB-4B6F-B77A-6E74A575AC4E}" type="slidenum">
              <a:rPr lang="en-US"/>
              <a:pPr>
                <a:defRPr/>
              </a:pPr>
              <a:t>‹#›</a:t>
            </a:fld>
            <a:endParaRPr lang="en-US" dirty="0"/>
          </a:p>
        </p:txBody>
      </p:sp>
    </p:spTree>
    <p:extLst>
      <p:ext uri="{BB962C8B-B14F-4D97-AF65-F5344CB8AC3E}">
        <p14:creationId xmlns:p14="http://schemas.microsoft.com/office/powerpoint/2010/main" val="4270122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510" cy="464765"/>
          </a:xfrm>
          <a:prstGeom prst="rect">
            <a:avLst/>
          </a:prstGeom>
        </p:spPr>
        <p:txBody>
          <a:bodyPr vert="horz" lIns="95662" tIns="47831" rIns="95662" bIns="47831" rtlCol="0"/>
          <a:lstStyle>
            <a:lvl1pPr algn="l" defTabSz="928021"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688" y="1"/>
            <a:ext cx="3038612" cy="464765"/>
          </a:xfrm>
          <a:prstGeom prst="rect">
            <a:avLst/>
          </a:prstGeom>
        </p:spPr>
        <p:txBody>
          <a:bodyPr vert="horz" lIns="95662" tIns="47831" rIns="95662" bIns="47831" rtlCol="0"/>
          <a:lstStyle>
            <a:lvl1pPr algn="r" defTabSz="928021" fontAlgn="auto">
              <a:spcBef>
                <a:spcPts val="0"/>
              </a:spcBef>
              <a:spcAft>
                <a:spcPts val="0"/>
              </a:spcAft>
              <a:defRPr sz="1200" smtClean="0">
                <a:latin typeface="+mn-lt"/>
                <a:ea typeface="+mn-ea"/>
                <a:cs typeface="+mn-cs"/>
              </a:defRPr>
            </a:lvl1pPr>
          </a:lstStyle>
          <a:p>
            <a:pPr>
              <a:defRPr/>
            </a:pPr>
            <a:fld id="{D78600C0-E6F7-432F-A446-8DFADB620EEF}" type="datetimeFigureOut">
              <a:rPr lang="en-US"/>
              <a:pPr>
                <a:defRPr/>
              </a:pPr>
              <a:t>11/10/2011</a:t>
            </a:fld>
            <a:endParaRPr lang="en-US" dirty="0"/>
          </a:p>
        </p:txBody>
      </p:sp>
      <p:sp>
        <p:nvSpPr>
          <p:cNvPr id="4" name="Slide Image Placeholder 3"/>
          <p:cNvSpPr>
            <a:spLocks noGrp="1" noRot="1" noChangeAspect="1"/>
          </p:cNvSpPr>
          <p:nvPr>
            <p:ph type="sldImg" idx="2"/>
          </p:nvPr>
        </p:nvSpPr>
        <p:spPr>
          <a:xfrm>
            <a:off x="1762125" y="774700"/>
            <a:ext cx="3486150" cy="2614613"/>
          </a:xfrm>
          <a:prstGeom prst="rect">
            <a:avLst/>
          </a:prstGeom>
          <a:noFill/>
          <a:ln w="12700">
            <a:solidFill>
              <a:prstClr val="black"/>
            </a:solidFill>
          </a:ln>
        </p:spPr>
        <p:txBody>
          <a:bodyPr vert="horz" lIns="95662" tIns="47831" rIns="95662" bIns="47831" rtlCol="0" anchor="ctr"/>
          <a:lstStyle/>
          <a:p>
            <a:pPr lvl="0"/>
            <a:endParaRPr lang="en-US" noProof="0" dirty="0"/>
          </a:p>
        </p:txBody>
      </p:sp>
      <p:sp>
        <p:nvSpPr>
          <p:cNvPr id="5" name="Notes Placeholder 4"/>
          <p:cNvSpPr>
            <a:spLocks noGrp="1"/>
          </p:cNvSpPr>
          <p:nvPr>
            <p:ph type="body" sz="quarter" idx="3"/>
          </p:nvPr>
        </p:nvSpPr>
        <p:spPr>
          <a:xfrm>
            <a:off x="700711" y="3718119"/>
            <a:ext cx="5608981" cy="4880582"/>
          </a:xfrm>
          <a:prstGeom prst="rect">
            <a:avLst/>
          </a:prstGeom>
        </p:spPr>
        <p:txBody>
          <a:bodyPr vert="horz" lIns="95662" tIns="47831" rIns="95662" bIns="47831"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829429"/>
            <a:ext cx="3037510" cy="465869"/>
          </a:xfrm>
          <a:prstGeom prst="rect">
            <a:avLst/>
          </a:prstGeom>
        </p:spPr>
        <p:txBody>
          <a:bodyPr vert="horz" lIns="95662" tIns="47831" rIns="95662" bIns="47831" rtlCol="0" anchor="b"/>
          <a:lstStyle>
            <a:lvl1pPr algn="l" defTabSz="928021"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688" y="8829429"/>
            <a:ext cx="3038612" cy="465869"/>
          </a:xfrm>
          <a:prstGeom prst="rect">
            <a:avLst/>
          </a:prstGeom>
        </p:spPr>
        <p:txBody>
          <a:bodyPr vert="horz" lIns="95662" tIns="47831" rIns="95662" bIns="47831" rtlCol="0" anchor="b"/>
          <a:lstStyle>
            <a:lvl1pPr algn="r" defTabSz="928021" fontAlgn="auto">
              <a:spcBef>
                <a:spcPts val="0"/>
              </a:spcBef>
              <a:spcAft>
                <a:spcPts val="0"/>
              </a:spcAft>
              <a:defRPr sz="1200" smtClean="0">
                <a:latin typeface="+mn-lt"/>
                <a:ea typeface="+mn-ea"/>
                <a:cs typeface="+mn-cs"/>
              </a:defRPr>
            </a:lvl1pPr>
          </a:lstStyle>
          <a:p>
            <a:pPr>
              <a:defRPr/>
            </a:pPr>
            <a:fld id="{9EC167E1-C60E-45A7-B40D-9629AC64C384}" type="slidenum">
              <a:rPr lang="en-US"/>
              <a:pPr>
                <a:defRPr/>
              </a:pPr>
              <a:t>‹#›</a:t>
            </a:fld>
            <a:endParaRPr lang="en-US" dirty="0"/>
          </a:p>
        </p:txBody>
      </p:sp>
    </p:spTree>
    <p:extLst>
      <p:ext uri="{BB962C8B-B14F-4D97-AF65-F5344CB8AC3E}">
        <p14:creationId xmlns:p14="http://schemas.microsoft.com/office/powerpoint/2010/main" val="1011342082"/>
      </p:ext>
    </p:extLst>
  </p:cSld>
  <p:clrMap bg1="lt1" tx1="dk1" bg2="lt2" tx2="dk2" accent1="accent1" accent2="accent2" accent3="accent3" accent4="accent4" accent5="accent5" accent6="accent6" hlink="hlink" folHlink="folHlink"/>
  <p:notesStyle>
    <a:lvl1pPr algn="l" defTabSz="1300091" rtl="0" fontAlgn="base">
      <a:spcBef>
        <a:spcPct val="30000"/>
      </a:spcBef>
      <a:spcAft>
        <a:spcPct val="0"/>
      </a:spcAft>
      <a:defRPr sz="1400" kern="1200">
        <a:solidFill>
          <a:schemeClr val="tx1"/>
        </a:solidFill>
        <a:latin typeface="+mn-lt"/>
        <a:ea typeface="+mn-ea"/>
        <a:cs typeface="+mn-cs"/>
      </a:defRPr>
    </a:lvl1pPr>
    <a:lvl2pPr marL="273035" algn="l" defTabSz="1300091" rtl="0" fontAlgn="base">
      <a:spcBef>
        <a:spcPct val="30000"/>
      </a:spcBef>
      <a:spcAft>
        <a:spcPct val="0"/>
      </a:spcAft>
      <a:defRPr sz="1400" kern="1200">
        <a:solidFill>
          <a:schemeClr val="tx1"/>
        </a:solidFill>
        <a:latin typeface="+mn-lt"/>
        <a:ea typeface="+mn-ea"/>
        <a:cs typeface="+mn-cs"/>
      </a:defRPr>
    </a:lvl2pPr>
    <a:lvl3pPr marL="547657" algn="l" defTabSz="1300091" rtl="0" fontAlgn="base">
      <a:spcBef>
        <a:spcPct val="30000"/>
      </a:spcBef>
      <a:spcAft>
        <a:spcPct val="0"/>
      </a:spcAft>
      <a:defRPr sz="1400" kern="1200">
        <a:solidFill>
          <a:schemeClr val="tx1"/>
        </a:solidFill>
        <a:latin typeface="+mn-lt"/>
        <a:ea typeface="+mn-ea"/>
        <a:cs typeface="+mn-cs"/>
      </a:defRPr>
    </a:lvl3pPr>
    <a:lvl4pPr marL="822279" algn="l" defTabSz="1300091" rtl="0" fontAlgn="base">
      <a:spcBef>
        <a:spcPct val="30000"/>
      </a:spcBef>
      <a:spcAft>
        <a:spcPct val="0"/>
      </a:spcAft>
      <a:defRPr sz="1400" kern="1200">
        <a:solidFill>
          <a:schemeClr val="tx1"/>
        </a:solidFill>
        <a:latin typeface="+mn-lt"/>
        <a:ea typeface="+mn-ea"/>
        <a:cs typeface="+mn-cs"/>
      </a:defRPr>
    </a:lvl4pPr>
    <a:lvl5pPr marL="1096902" algn="l" defTabSz="1300091" rtl="0" fontAlgn="base">
      <a:spcBef>
        <a:spcPct val="30000"/>
      </a:spcBef>
      <a:spcAft>
        <a:spcPct val="0"/>
      </a:spcAft>
      <a:defRPr sz="1400" kern="1200">
        <a:solidFill>
          <a:schemeClr val="tx1"/>
        </a:solidFill>
        <a:latin typeface="+mn-lt"/>
        <a:ea typeface="+mn-ea"/>
        <a:cs typeface="+mn-cs"/>
      </a:defRPr>
    </a:lvl5pPr>
    <a:lvl6pPr marL="3251926" algn="l" defTabSz="1300769" rtl="0" eaLnBrk="1" latinLnBrk="0" hangingPunct="1">
      <a:defRPr sz="1700" kern="1200">
        <a:solidFill>
          <a:schemeClr val="tx1"/>
        </a:solidFill>
        <a:latin typeface="+mn-lt"/>
        <a:ea typeface="+mn-ea"/>
        <a:cs typeface="+mn-cs"/>
      </a:defRPr>
    </a:lvl6pPr>
    <a:lvl7pPr marL="3902311" algn="l" defTabSz="1300769" rtl="0" eaLnBrk="1" latinLnBrk="0" hangingPunct="1">
      <a:defRPr sz="1700" kern="1200">
        <a:solidFill>
          <a:schemeClr val="tx1"/>
        </a:solidFill>
        <a:latin typeface="+mn-lt"/>
        <a:ea typeface="+mn-ea"/>
        <a:cs typeface="+mn-cs"/>
      </a:defRPr>
    </a:lvl7pPr>
    <a:lvl8pPr marL="4552697" algn="l" defTabSz="1300769" rtl="0" eaLnBrk="1" latinLnBrk="0" hangingPunct="1">
      <a:defRPr sz="1700" kern="1200">
        <a:solidFill>
          <a:schemeClr val="tx1"/>
        </a:solidFill>
        <a:latin typeface="+mn-lt"/>
        <a:ea typeface="+mn-ea"/>
        <a:cs typeface="+mn-cs"/>
      </a:defRPr>
    </a:lvl8pPr>
    <a:lvl9pPr marL="5203081" algn="l" defTabSz="1300769"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r>
              <a:rPr lang="en-US" dirty="0" smtClean="0"/>
              <a:t>Discuss the principles of model meshing</a:t>
            </a:r>
          </a:p>
          <a:p>
            <a:pPr marL="285750" indent="-285750">
              <a:buFont typeface="Arial" pitchFamily="34" charset="0"/>
              <a:buChar char="•"/>
            </a:pPr>
            <a:r>
              <a:rPr lang="en-US" dirty="0" smtClean="0"/>
              <a:t>Overview on the types of elements and the advantages and disadvantages of each</a:t>
            </a:r>
          </a:p>
          <a:p>
            <a:pPr marL="285750" indent="-285750">
              <a:buFont typeface="Arial" pitchFamily="34" charset="0"/>
              <a:buChar char="•"/>
            </a:pPr>
            <a:r>
              <a:rPr lang="en-US" dirty="0" smtClean="0"/>
              <a:t>Reasons for locally refining a mesh</a:t>
            </a:r>
          </a:p>
          <a:p>
            <a:pPr marL="285750" indent="-285750">
              <a:buFont typeface="Arial" pitchFamily="34" charset="0"/>
              <a:buChar char="•"/>
            </a:pPr>
            <a:r>
              <a:rPr lang="en-US" dirty="0" smtClean="0"/>
              <a:t>Stress resolution and its dependency on mesh density</a:t>
            </a:r>
          </a:p>
          <a:p>
            <a:pPr marL="285750" indent="-285750">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1</a:t>
            </a:fld>
            <a:endParaRPr lang="en-US" dirty="0"/>
          </a:p>
        </p:txBody>
      </p:sp>
    </p:spTree>
    <p:extLst>
      <p:ext uri="{BB962C8B-B14F-4D97-AF65-F5344CB8AC3E}">
        <p14:creationId xmlns:p14="http://schemas.microsoft.com/office/powerpoint/2010/main" val="1687269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itchFamily="34" charset="0"/>
              <a:buChar char="•"/>
            </a:pPr>
            <a:r>
              <a:rPr lang="en-US" dirty="0" smtClean="0"/>
              <a:t>In order to determine the displacements, stresses, and strains in a component or assembly using FEA, the model must first be broken down into what are called “finite elements.”</a:t>
            </a:r>
          </a:p>
          <a:p>
            <a:pPr marL="285750" indent="-285750">
              <a:buFont typeface="Arial" pitchFamily="34" charset="0"/>
              <a:buChar char="•"/>
            </a:pPr>
            <a:r>
              <a:rPr lang="en-US" dirty="0" smtClean="0"/>
              <a:t>A default mesh is often sufficient, but occasionally refinement is necessary:</a:t>
            </a:r>
          </a:p>
          <a:p>
            <a:pPr marL="558785" lvl="1" indent="-285750">
              <a:buFont typeface="Arial" pitchFamily="34" charset="0"/>
              <a:buChar char="•"/>
            </a:pPr>
            <a:r>
              <a:rPr lang="en-US" dirty="0" smtClean="0"/>
              <a:t>Small features or holes in </a:t>
            </a:r>
            <a:br>
              <a:rPr lang="en-US" dirty="0" smtClean="0"/>
            </a:br>
            <a:r>
              <a:rPr lang="en-US" dirty="0" smtClean="0"/>
              <a:t>areas of high stress</a:t>
            </a:r>
          </a:p>
          <a:p>
            <a:pPr marL="558785" lvl="1" indent="-285750">
              <a:buFont typeface="Arial" pitchFamily="34" charset="0"/>
              <a:buChar char="•"/>
            </a:pPr>
            <a:r>
              <a:rPr lang="en-US" dirty="0" smtClean="0"/>
              <a:t>Thin-walled geometry</a:t>
            </a:r>
          </a:p>
          <a:p>
            <a:pPr marL="558785" lvl="1" indent="-285750">
              <a:buFont typeface="Arial" pitchFamily="34" charset="0"/>
              <a:buChar char="•"/>
            </a:pPr>
            <a:r>
              <a:rPr lang="en-US" dirty="0" smtClean="0"/>
              <a:t>High aspect ratios</a:t>
            </a:r>
          </a:p>
          <a:p>
            <a:endParaRPr lang="en-US" dirty="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itchFamily="34" charset="0"/>
              <a:buChar char="•"/>
            </a:pPr>
            <a:r>
              <a:rPr lang="en-US" dirty="0" smtClean="0"/>
              <a:t>Small features, like fillets, chamfers, and small holes (as shown in upper image in purple), automatically increase the mesh density, so these features can be deleted if they are in low stress areas (fillets and chamfers in this model).</a:t>
            </a:r>
          </a:p>
          <a:p>
            <a:pPr marL="285750" indent="-285750">
              <a:buFont typeface="Arial" pitchFamily="34" charset="0"/>
              <a:buChar char="•"/>
            </a:pPr>
            <a:r>
              <a:rPr lang="en-US" dirty="0" smtClean="0"/>
              <a:t>Around the hole, however, the mesh density is too low, and only a few nodes are involved in determining the maximum stress around the small hole (shown in red in the lower image).</a:t>
            </a:r>
          </a:p>
          <a:p>
            <a:pPr marL="285750" indent="-285750">
              <a:buFont typeface="Arial" pitchFamily="34" charset="0"/>
              <a:buChar char="•"/>
            </a:pPr>
            <a:r>
              <a:rPr lang="en-US" dirty="0" smtClean="0"/>
              <a:t>Localized mesh refinement is needed around the small hole</a:t>
            </a:r>
            <a:endParaRPr lang="en-US" dirty="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itchFamily="34" charset="0"/>
              <a:buChar char="•"/>
            </a:pPr>
            <a:r>
              <a:rPr lang="en-US" dirty="0" smtClean="0"/>
              <a:t>It is always possible to simply increase the mesh density of the entire part, but this significantly increases the number of nodes and will make the analysis take much longer or even exceed the number of nodes available.</a:t>
            </a:r>
          </a:p>
          <a:p>
            <a:pPr marL="285750" indent="-285750">
              <a:buFont typeface="Arial" pitchFamily="34" charset="0"/>
              <a:buChar char="•"/>
            </a:pPr>
            <a:r>
              <a:rPr lang="en-US" dirty="0" smtClean="0"/>
              <a:t>Alternatively, a refinement only </a:t>
            </a:r>
            <a:r>
              <a:rPr lang="en-US" dirty="0" smtClean="0"/>
              <a:t>increases</a:t>
            </a:r>
            <a:r>
              <a:rPr lang="en-US" baseline="0" dirty="0" smtClean="0"/>
              <a:t> </a:t>
            </a:r>
            <a:r>
              <a:rPr lang="en-US" dirty="0" smtClean="0"/>
              <a:t>the </a:t>
            </a:r>
            <a:r>
              <a:rPr lang="en-US" dirty="0" smtClean="0"/>
              <a:t>node density in targeted regions</a:t>
            </a:r>
          </a:p>
          <a:p>
            <a:endParaRPr lang="en-US" dirty="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itchFamily="34" charset="0"/>
              <a:buChar char="•"/>
            </a:pPr>
            <a:r>
              <a:rPr lang="en-US" dirty="0" smtClean="0"/>
              <a:t>In FEA software, the displacement values stabilize and resolve to their final maximums with even a very coarse mesh, but stress values DO NOT!</a:t>
            </a:r>
          </a:p>
          <a:p>
            <a:pPr marL="285750" indent="-285750">
              <a:buFont typeface="Arial" pitchFamily="34" charset="0"/>
              <a:buChar char="•"/>
            </a:pPr>
            <a:r>
              <a:rPr lang="en-US" dirty="0" smtClean="0"/>
              <a:t>It may take several iterations of mesh refinement around a region of high stress until the stress values plateau at their maximum. This is because the element size is just too large to detect the variation in stress between neighboring nodes, and the peak stress may be in between.</a:t>
            </a:r>
          </a:p>
          <a:p>
            <a:pPr marL="285750" indent="-285750">
              <a:buFont typeface="Arial" pitchFamily="34" charset="0"/>
              <a:buChar char="•"/>
            </a:pPr>
            <a:r>
              <a:rPr lang="en-US" dirty="0" smtClean="0"/>
              <a:t>The maximum stress reported around the hole in the yoke at the right is 18,000 psi</a:t>
            </a:r>
          </a:p>
          <a:p>
            <a:pPr marL="285750" indent="-285750">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itchFamily="34" charset="0"/>
              <a:buChar char="•"/>
            </a:pPr>
            <a:r>
              <a:rPr lang="en-US" dirty="0" smtClean="0"/>
              <a:t>Using a circular selection tool, all the nodes around the small hole were selected and refinement points were added. The black dots show where the node vertices used to be.</a:t>
            </a:r>
          </a:p>
          <a:p>
            <a:pPr marL="285750" indent="-285750">
              <a:buFont typeface="Arial" pitchFamily="34" charset="0"/>
              <a:buChar char="•"/>
            </a:pPr>
            <a:r>
              <a:rPr lang="en-US" dirty="0" smtClean="0"/>
              <a:t>The overall mesh density of the part is identical to the previous slide, but the FEA software has automatically created a transition zone to the region of higher mesh density.</a:t>
            </a:r>
          </a:p>
          <a:p>
            <a:pPr marL="285750" indent="-285750">
              <a:buFont typeface="Arial" pitchFamily="34" charset="0"/>
              <a:buChar char="•"/>
            </a:pPr>
            <a:r>
              <a:rPr lang="en-US" dirty="0" smtClean="0"/>
              <a:t>Upon analysis, the peak stress is now reported as 25,000 psi, and the area of peak stress has been reduced.</a:t>
            </a:r>
          </a:p>
          <a:p>
            <a:endParaRPr lang="en-US" dirty="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itchFamily="34" charset="0"/>
              <a:buChar char="•"/>
            </a:pPr>
            <a:r>
              <a:rPr lang="en-US" dirty="0" smtClean="0"/>
              <a:t>To successfully analyze a part or assembly, it is imperative that the analyst iterate on the stress values by locally refining the mesh around stress concentrations.</a:t>
            </a:r>
          </a:p>
          <a:p>
            <a:pPr marL="285750" indent="-285750">
              <a:buFont typeface="Arial" pitchFamily="34" charset="0"/>
              <a:buChar char="•"/>
            </a:pPr>
            <a:r>
              <a:rPr lang="en-US" dirty="0" smtClean="0"/>
              <a:t>For complex geometry with many regions of high stress, it may be easier to increase the overall mesh density.</a:t>
            </a:r>
          </a:p>
          <a:p>
            <a:endParaRPr lang="en-US" dirty="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itchFamily="34" charset="0"/>
              <a:buChar char="•"/>
            </a:pPr>
            <a:r>
              <a:rPr lang="en-US" dirty="0" smtClean="0"/>
              <a:t>NOTE: Brick elements are “higher order” elements and will resolve to the maximum stress values more quickly than tetrahedral elements. However, in highly complex geometry, brick elements become distorted, and only tetrahedral elements can be used.</a:t>
            </a:r>
          </a:p>
          <a:p>
            <a:pPr marL="285750" indent="-285750">
              <a:buFont typeface="Arial" pitchFamily="34" charset="0"/>
              <a:buChar char="•"/>
            </a:pPr>
            <a:r>
              <a:rPr lang="en-US" dirty="0" smtClean="0"/>
              <a:t>Stress values will always vary slightly with each iteration, so the goal is to see the values plateau, with only a small percentage change from the previous iteration.</a:t>
            </a:r>
          </a:p>
          <a:p>
            <a:endParaRPr lang="en-US" dirty="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itchFamily="34" charset="0"/>
              <a:buChar char="•"/>
            </a:pPr>
            <a:r>
              <a:rPr lang="en-US" dirty="0" smtClean="0"/>
              <a:t>Discuss the principles of model meshing</a:t>
            </a:r>
          </a:p>
          <a:p>
            <a:pPr marL="285750" indent="-285750">
              <a:buFont typeface="Arial" pitchFamily="34" charset="0"/>
              <a:buChar char="•"/>
            </a:pPr>
            <a:r>
              <a:rPr lang="en-US" dirty="0" smtClean="0"/>
              <a:t>Overview on the types of elements and the advantages and disadvantages of each</a:t>
            </a:r>
          </a:p>
          <a:p>
            <a:pPr marL="285750" indent="-285750">
              <a:buFont typeface="Arial" pitchFamily="34" charset="0"/>
              <a:buChar char="•"/>
            </a:pPr>
            <a:r>
              <a:rPr lang="en-US" dirty="0" smtClean="0"/>
              <a:t>Reasons for locally refining a mesh</a:t>
            </a:r>
          </a:p>
          <a:p>
            <a:pPr marL="285750" indent="-285750">
              <a:buFont typeface="Arial" pitchFamily="34" charset="0"/>
              <a:buChar char="•"/>
            </a:pPr>
            <a:r>
              <a:rPr lang="en-US" dirty="0" smtClean="0"/>
              <a:t>Stress resolution and its dependency on mesh density</a:t>
            </a:r>
          </a:p>
          <a:p>
            <a:pPr marL="285750" indent="-285750">
              <a:buFont typeface="Arial" pitchFamily="34" charset="0"/>
              <a:buChar char="•"/>
            </a:pPr>
            <a:endParaRPr lang="en-US" dirty="0" smtClean="0"/>
          </a:p>
          <a:p>
            <a:pPr marL="285750" indent="-285750">
              <a:buFont typeface="Arial" pitchFamily="34" charset="0"/>
              <a:buChar char="•"/>
            </a:pPr>
            <a:r>
              <a:rPr lang="en-US" dirty="0" smtClean="0"/>
              <a:t>The video will demonstrate how to mesh a CAD model in Autodesk® Simulation </a:t>
            </a:r>
            <a:r>
              <a:rPr lang="en-US" dirty="0" err="1" smtClean="0"/>
              <a:t>Multiphysics</a:t>
            </a:r>
            <a:r>
              <a:rPr lang="en-US" dirty="0" smtClean="0"/>
              <a:t>.</a:t>
            </a:r>
          </a:p>
          <a:p>
            <a:pPr marL="285750" indent="-285750">
              <a:buFont typeface="Arial" pitchFamily="34" charset="0"/>
              <a:buChar char="•"/>
            </a:pPr>
            <a:r>
              <a:rPr lang="en-US" dirty="0" smtClean="0"/>
              <a:t>After running a first analysis, the mesh will be refined around a region of high stress, and the analysis will be run a second time to demonstrate how the stresses change</a:t>
            </a:r>
            <a:endParaRPr lang="en-US" dirty="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93725" y="3611882"/>
            <a:ext cx="11762080" cy="1417320"/>
          </a:xfrm>
        </p:spPr>
        <p:txBody>
          <a:bodyPr/>
          <a:lstStyle/>
          <a:p>
            <a:r>
              <a:rPr lang="en-US" dirty="0" smtClean="0"/>
              <a:t>Click to edit Master title style</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Full Screen">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
            <a:ext cx="13011150" cy="8993187"/>
          </a:xfrm>
        </p:spPr>
        <p:txBody>
          <a:body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8"/>
          <p:cNvSpPr>
            <a:spLocks noGrp="1"/>
          </p:cNvSpPr>
          <p:nvPr>
            <p:ph sz="quarter" idx="10"/>
          </p:nvPr>
        </p:nvSpPr>
        <p:spPr>
          <a:xfrm>
            <a:off x="603505" y="2148840"/>
            <a:ext cx="5788152" cy="670255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10"/>
          <p:cNvSpPr>
            <a:spLocks noGrp="1"/>
          </p:cNvSpPr>
          <p:nvPr>
            <p:ph sz="quarter" idx="11"/>
          </p:nvPr>
        </p:nvSpPr>
        <p:spPr>
          <a:xfrm>
            <a:off x="6581775" y="2148840"/>
            <a:ext cx="5791200" cy="670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93725" y="364254"/>
            <a:ext cx="7664450" cy="1417320"/>
          </a:xfrm>
          <a:prstGeom prst="rect">
            <a:avLst/>
          </a:prstGeom>
          <a:noFill/>
          <a:ln w="12700">
            <a:noFill/>
            <a:miter lim="800000"/>
            <a:headEnd/>
            <a:tailEnd/>
          </a:ln>
        </p:spPr>
        <p:txBody>
          <a:bodyPr vert="horz" wrap="square" lIns="0" tIns="0" rIns="0" bIns="0" numCol="1" anchor="ctr" anchorCtr="0" compatLnSpc="1">
            <a:prstTxWarp prst="textNoShape">
              <a:avLst/>
            </a:prstTxWarp>
          </a:bodyPr>
          <a:lstStyle/>
          <a:p>
            <a:pPr lvl="0"/>
            <a:r>
              <a:rPr lang="en-US" dirty="0" smtClean="0">
                <a:sym typeface="Arial" pitchFamily="34" charset="0"/>
              </a:rPr>
              <a:t>Click to edit Master title style</a:t>
            </a:r>
          </a:p>
        </p:txBody>
      </p:sp>
      <p:sp>
        <p:nvSpPr>
          <p:cNvPr id="1027" name="Rectangle 2"/>
          <p:cNvSpPr>
            <a:spLocks noGrp="1" noChangeArrowheads="1"/>
          </p:cNvSpPr>
          <p:nvPr>
            <p:ph type="body" idx="1"/>
          </p:nvPr>
        </p:nvSpPr>
        <p:spPr bwMode="auto">
          <a:xfrm>
            <a:off x="593725" y="2146491"/>
            <a:ext cx="11762080" cy="6699652"/>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pPr lvl="0"/>
            <a:r>
              <a:rPr lang="en-US" dirty="0" smtClean="0">
                <a:sym typeface="Arial" pitchFamily="34" charset="0"/>
              </a:rPr>
              <a:t>Click to edit Master text styles</a:t>
            </a:r>
          </a:p>
          <a:p>
            <a:pPr lvl="1"/>
            <a:r>
              <a:rPr lang="en-US" dirty="0" smtClean="0">
                <a:sym typeface="Arial" pitchFamily="34" charset="0"/>
              </a:rPr>
              <a:t>Second level</a:t>
            </a:r>
          </a:p>
          <a:p>
            <a:pPr lvl="2"/>
            <a:r>
              <a:rPr lang="en-US" dirty="0" smtClean="0">
                <a:sym typeface="Arial" pitchFamily="34" charset="0"/>
              </a:rPr>
              <a:t>Third level</a:t>
            </a:r>
          </a:p>
          <a:p>
            <a:pPr lvl="3"/>
            <a:r>
              <a:rPr lang="en-US" dirty="0" smtClean="0">
                <a:sym typeface="Arial" pitchFamily="34" charset="0"/>
              </a:rPr>
              <a:t>Fourth level</a:t>
            </a:r>
          </a:p>
          <a:p>
            <a:pPr lvl="4"/>
            <a:r>
              <a:rPr lang="en-US" dirty="0" smtClean="0">
                <a:sym typeface="Arial" pitchFamily="34" charset="0"/>
              </a:rPr>
              <a:t>Fifth level</a:t>
            </a:r>
          </a:p>
        </p:txBody>
      </p:sp>
      <p:pic>
        <p:nvPicPr>
          <p:cNvPr id="4" name="Picture 2"/>
          <p:cNvPicPr>
            <a:picLocks noChangeAspect="1" noChangeArrowheads="1"/>
          </p:cNvPicPr>
          <p:nvPr/>
        </p:nvPicPr>
        <p:blipFill>
          <a:blip r:embed="rId6" cstate="email"/>
          <a:srcRect/>
          <a:stretch>
            <a:fillRect/>
          </a:stretch>
        </p:blipFill>
        <p:spPr bwMode="auto">
          <a:xfrm>
            <a:off x="1" y="8994775"/>
            <a:ext cx="13017500" cy="765176"/>
          </a:xfrm>
          <a:prstGeom prst="rect">
            <a:avLst/>
          </a:prstGeom>
          <a:noFill/>
          <a:ln w="12700">
            <a:noFill/>
            <a:miter lim="800000"/>
            <a:headEnd/>
            <a:tailEnd/>
          </a:ln>
        </p:spPr>
      </p:pic>
      <p:sp>
        <p:nvSpPr>
          <p:cNvPr id="5" name="Text Box 76"/>
          <p:cNvSpPr txBox="1">
            <a:spLocks noChangeArrowheads="1"/>
          </p:cNvSpPr>
          <p:nvPr/>
        </p:nvSpPr>
        <p:spPr bwMode="white">
          <a:xfrm>
            <a:off x="590550" y="9269414"/>
            <a:ext cx="2898774" cy="200025"/>
          </a:xfrm>
          <a:prstGeom prst="rect">
            <a:avLst/>
          </a:prstGeom>
          <a:noFill/>
          <a:ln w="9525">
            <a:noFill/>
            <a:miter lim="800000"/>
            <a:headEnd/>
            <a:tailEnd/>
          </a:ln>
          <a:effectLst/>
        </p:spPr>
        <p:txBody>
          <a:bodyPr lIns="0" tIns="0" rIns="0" bIns="0" anchor="ctr"/>
          <a:lstStyle/>
          <a:p>
            <a:pPr defTabSz="1300091" eaLnBrk="0" hangingPunct="0">
              <a:defRPr/>
            </a:pPr>
            <a:r>
              <a:rPr lang="en-US" sz="900" baseline="0" dirty="0" smtClean="0">
                <a:solidFill>
                  <a:srgbClr val="969696"/>
                </a:solidFill>
              </a:rPr>
              <a:t>© 2011 Autodesk </a:t>
            </a:r>
            <a:endParaRPr lang="en-US" sz="900" baseline="0" dirty="0">
              <a:solidFill>
                <a:srgbClr val="969696"/>
              </a:solidFill>
            </a:endParaRPr>
          </a:p>
        </p:txBody>
      </p:sp>
      <p:sp>
        <p:nvSpPr>
          <p:cNvPr id="13" name="TextBox 12"/>
          <p:cNvSpPr txBox="1"/>
          <p:nvPr userDrawn="1"/>
        </p:nvSpPr>
        <p:spPr>
          <a:xfrm>
            <a:off x="1704975" y="9141122"/>
            <a:ext cx="6248400" cy="461665"/>
          </a:xfrm>
          <a:prstGeom prst="rect">
            <a:avLst/>
          </a:prstGeom>
          <a:noFill/>
        </p:spPr>
        <p:txBody>
          <a:bodyPr wrap="square" rtlCol="0">
            <a:spAutoFit/>
          </a:bodyPr>
          <a:lstStyle/>
          <a:p>
            <a:r>
              <a:rPr lang="en-US" sz="1200" dirty="0" smtClean="0">
                <a:solidFill>
                  <a:schemeClr val="bg1"/>
                </a:solidFill>
                <a:latin typeface="Calibri" pitchFamily="34" charset="0"/>
                <a:cs typeface="Calibri" pitchFamily="34" charset="0"/>
              </a:rPr>
              <a:t>Freely licensed</a:t>
            </a:r>
            <a:r>
              <a:rPr lang="en-US" sz="1200" baseline="0" dirty="0" smtClean="0">
                <a:solidFill>
                  <a:schemeClr val="bg1"/>
                </a:solidFill>
                <a:latin typeface="Calibri" pitchFamily="34" charset="0"/>
                <a:cs typeface="Calibri" pitchFamily="34" charset="0"/>
              </a:rPr>
              <a:t> for use by educational institutions. Reuse and changes require a note indicating that content has been modified from the original, and must attribute source content to Autodesk.</a:t>
            </a:r>
            <a:endParaRPr lang="en-US" sz="1200" dirty="0">
              <a:solidFill>
                <a:schemeClr val="bg1"/>
              </a:solidFill>
              <a:latin typeface="Calibri" pitchFamily="34" charset="0"/>
              <a:cs typeface="Calibri" pitchFamily="34" charset="0"/>
            </a:endParaRPr>
          </a:p>
        </p:txBody>
      </p:sp>
      <p:sp>
        <p:nvSpPr>
          <p:cNvPr id="14" name="Rectangle 13"/>
          <p:cNvSpPr/>
          <p:nvPr userDrawn="1"/>
        </p:nvSpPr>
        <p:spPr>
          <a:xfrm>
            <a:off x="7953375" y="9228374"/>
            <a:ext cx="3774134" cy="30777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AA00"/>
                </a:solidFill>
                <a:effectLst/>
                <a:uLnTx/>
                <a:uFillTx/>
                <a:latin typeface="Calibri" pitchFamily="34" charset="0"/>
                <a:cs typeface="Calibri" pitchFamily="34" charset="0"/>
              </a:rPr>
              <a:t>www.autodesk.com/edcommunity</a:t>
            </a:r>
          </a:p>
        </p:txBody>
      </p:sp>
      <p:pic>
        <p:nvPicPr>
          <p:cNvPr id="15" name="Picture 2"/>
          <p:cNvPicPr>
            <a:picLocks noChangeAspect="1" noChangeArrowheads="1"/>
          </p:cNvPicPr>
          <p:nvPr userDrawn="1"/>
        </p:nvPicPr>
        <p:blipFill>
          <a:blip r:embed="rId7"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0978963" y="9060422"/>
            <a:ext cx="1796883" cy="456927"/>
          </a:xfrm>
          <a:prstGeom prst="rect">
            <a:avLst/>
          </a:prstGeom>
          <a:solidFill>
            <a:srgbClr val="000000"/>
          </a:solidFill>
          <a:ln>
            <a:noFill/>
          </a:ln>
          <a:effectLst/>
          <a:extLst/>
        </p:spPr>
      </p:pic>
      <p:sp>
        <p:nvSpPr>
          <p:cNvPr id="16" name="TextBox 15"/>
          <p:cNvSpPr txBox="1"/>
          <p:nvPr userDrawn="1"/>
        </p:nvSpPr>
        <p:spPr>
          <a:xfrm>
            <a:off x="10962715" y="9385855"/>
            <a:ext cx="1830437"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AA00"/>
                </a:solidFill>
                <a:effectLst/>
                <a:uLnTx/>
                <a:uFillTx/>
                <a:latin typeface="Calibri" pitchFamily="34" charset="0"/>
                <a:ea typeface="Arial Unicode MS" pitchFamily="34" charset="-128"/>
                <a:cs typeface="Calibri" pitchFamily="34" charset="0"/>
              </a:rPr>
              <a:t>Education Community</a:t>
            </a:r>
            <a:endParaRPr kumimoji="0" lang="en-US" sz="1400" b="1" i="0" u="none" strike="noStrike" kern="0" cap="none" spc="0" normalizeH="0" baseline="0" noProof="0" dirty="0">
              <a:ln>
                <a:noFill/>
              </a:ln>
              <a:solidFill>
                <a:srgbClr val="FFAA00"/>
              </a:solidFill>
              <a:effectLst/>
              <a:uLnTx/>
              <a:uFillTx/>
              <a:latin typeface="Calibri" pitchFamily="34" charset="0"/>
              <a:ea typeface="Arial Unicode MS" pitchFamily="34" charset="-128"/>
              <a:cs typeface="Calibri" pitchFamily="34" charset="0"/>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Lst>
  <p:transition/>
  <p:txStyles>
    <p:titleStyle>
      <a:lvl1pPr algn="l" rtl="0" eaLnBrk="1" fontAlgn="base" hangingPunct="1">
        <a:spcBef>
          <a:spcPct val="0"/>
        </a:spcBef>
        <a:spcAft>
          <a:spcPct val="0"/>
        </a:spcAft>
        <a:defRPr sz="3200" b="1" baseline="0">
          <a:solidFill>
            <a:schemeClr val="tx1"/>
          </a:solidFill>
          <a:latin typeface="Calibri" pitchFamily="34" charset="0"/>
          <a:ea typeface="+mj-ea"/>
          <a:cs typeface="Calibri" pitchFamily="34" charset="0"/>
          <a:sym typeface="Arial" pitchFamily="34" charset="0"/>
        </a:defRPr>
      </a:lvl1pPr>
      <a:lvl2pPr algn="l" rtl="0" eaLnBrk="1" fontAlgn="base" hangingPunct="1">
        <a:spcBef>
          <a:spcPct val="0"/>
        </a:spcBef>
        <a:spcAft>
          <a:spcPct val="0"/>
        </a:spcAft>
        <a:defRPr sz="4000" b="1">
          <a:solidFill>
            <a:srgbClr val="FFFFFF"/>
          </a:solidFill>
          <a:latin typeface="Arial" charset="0"/>
          <a:ea typeface="ヒラギノ角ゴ Pro W6" charset="0"/>
          <a:cs typeface="ヒラギノ角ゴ Pro W6" charset="0"/>
          <a:sym typeface="Arial" pitchFamily="34" charset="0"/>
        </a:defRPr>
      </a:lvl2pPr>
      <a:lvl3pPr algn="l" rtl="0" eaLnBrk="1" fontAlgn="base" hangingPunct="1">
        <a:spcBef>
          <a:spcPct val="0"/>
        </a:spcBef>
        <a:spcAft>
          <a:spcPct val="0"/>
        </a:spcAft>
        <a:defRPr sz="4000" b="1">
          <a:solidFill>
            <a:srgbClr val="FFFFFF"/>
          </a:solidFill>
          <a:latin typeface="Arial" charset="0"/>
          <a:ea typeface="ヒラギノ角ゴ Pro W6" charset="0"/>
          <a:cs typeface="ヒラギノ角ゴ Pro W6" charset="0"/>
          <a:sym typeface="Arial" pitchFamily="34" charset="0"/>
        </a:defRPr>
      </a:lvl3pPr>
      <a:lvl4pPr algn="l" rtl="0" eaLnBrk="1" fontAlgn="base" hangingPunct="1">
        <a:spcBef>
          <a:spcPct val="0"/>
        </a:spcBef>
        <a:spcAft>
          <a:spcPct val="0"/>
        </a:spcAft>
        <a:defRPr sz="4000" b="1">
          <a:solidFill>
            <a:srgbClr val="FFFFFF"/>
          </a:solidFill>
          <a:latin typeface="Arial" charset="0"/>
          <a:ea typeface="ヒラギノ角ゴ Pro W6" charset="0"/>
          <a:cs typeface="ヒラギノ角ゴ Pro W6" charset="0"/>
          <a:sym typeface="Arial" pitchFamily="34" charset="0"/>
        </a:defRPr>
      </a:lvl4pPr>
      <a:lvl5pPr algn="l" rtl="0" eaLnBrk="1" fontAlgn="base" hangingPunct="1">
        <a:spcBef>
          <a:spcPct val="0"/>
        </a:spcBef>
        <a:spcAft>
          <a:spcPct val="0"/>
        </a:spcAft>
        <a:defRPr sz="4000" b="1">
          <a:solidFill>
            <a:srgbClr val="FFFFFF"/>
          </a:solidFill>
          <a:latin typeface="Arial" charset="0"/>
          <a:ea typeface="ヒラギノ角ゴ Pro W6" charset="0"/>
          <a:cs typeface="ヒラギノ角ゴ Pro W6" charset="0"/>
          <a:sym typeface="Arial" pitchFamily="34" charset="0"/>
        </a:defRPr>
      </a:lvl5pPr>
      <a:lvl6pPr marL="457358" algn="l" rtl="0" eaLnBrk="1" fontAlgn="base" hangingPunct="1">
        <a:spcBef>
          <a:spcPct val="0"/>
        </a:spcBef>
        <a:spcAft>
          <a:spcPct val="0"/>
        </a:spcAft>
        <a:defRPr sz="4000" b="1">
          <a:solidFill>
            <a:srgbClr val="FFFFFF"/>
          </a:solidFill>
          <a:latin typeface="Arial" charset="0"/>
          <a:ea typeface="ヒラギノ角ゴ Pro W6" charset="0"/>
          <a:cs typeface="ヒラギノ角ゴ Pro W6" charset="0"/>
          <a:sym typeface="Arial" charset="0"/>
        </a:defRPr>
      </a:lvl6pPr>
      <a:lvl7pPr marL="914715" algn="l" rtl="0" eaLnBrk="1" fontAlgn="base" hangingPunct="1">
        <a:spcBef>
          <a:spcPct val="0"/>
        </a:spcBef>
        <a:spcAft>
          <a:spcPct val="0"/>
        </a:spcAft>
        <a:defRPr sz="4000" b="1">
          <a:solidFill>
            <a:srgbClr val="FFFFFF"/>
          </a:solidFill>
          <a:latin typeface="Arial" charset="0"/>
          <a:ea typeface="ヒラギノ角ゴ Pro W6" charset="0"/>
          <a:cs typeface="ヒラギノ角ゴ Pro W6" charset="0"/>
          <a:sym typeface="Arial" charset="0"/>
        </a:defRPr>
      </a:lvl7pPr>
      <a:lvl8pPr marL="1372071" algn="l" rtl="0" eaLnBrk="1" fontAlgn="base" hangingPunct="1">
        <a:spcBef>
          <a:spcPct val="0"/>
        </a:spcBef>
        <a:spcAft>
          <a:spcPct val="0"/>
        </a:spcAft>
        <a:defRPr sz="4000" b="1">
          <a:solidFill>
            <a:srgbClr val="FFFFFF"/>
          </a:solidFill>
          <a:latin typeface="Arial" charset="0"/>
          <a:ea typeface="ヒラギノ角ゴ Pro W6" charset="0"/>
          <a:cs typeface="ヒラギノ角ゴ Pro W6" charset="0"/>
          <a:sym typeface="Arial" charset="0"/>
        </a:defRPr>
      </a:lvl8pPr>
      <a:lvl9pPr marL="1829429" algn="l" rtl="0" eaLnBrk="1" fontAlgn="base" hangingPunct="1">
        <a:spcBef>
          <a:spcPct val="0"/>
        </a:spcBef>
        <a:spcAft>
          <a:spcPct val="0"/>
        </a:spcAft>
        <a:defRPr sz="4000" b="1">
          <a:solidFill>
            <a:srgbClr val="FFFFFF"/>
          </a:solidFill>
          <a:latin typeface="Arial" charset="0"/>
          <a:ea typeface="ヒラギノ角ゴ Pro W6" charset="0"/>
          <a:cs typeface="ヒラギノ角ゴ Pro W6" charset="0"/>
          <a:sym typeface="Arial" charset="0"/>
        </a:defRPr>
      </a:lvl9pPr>
    </p:titleStyle>
    <p:bodyStyle>
      <a:lvl1pPr marL="284147" indent="-284147" algn="l" rtl="0" eaLnBrk="1" fontAlgn="base" hangingPunct="1">
        <a:spcBef>
          <a:spcPts val="499"/>
        </a:spcBef>
        <a:spcAft>
          <a:spcPct val="0"/>
        </a:spcAft>
        <a:buClr>
          <a:schemeClr val="tx2"/>
        </a:buClr>
        <a:buSzPct val="80000"/>
        <a:buFont typeface="Wingdings" pitchFamily="2" charset="2"/>
        <a:buChar char="§"/>
        <a:defRPr sz="3200">
          <a:solidFill>
            <a:schemeClr val="tx1"/>
          </a:solidFill>
          <a:latin typeface="Calibri" pitchFamily="34" charset="0"/>
          <a:ea typeface="+mn-ea"/>
          <a:cs typeface="Calibri" pitchFamily="34" charset="0"/>
          <a:sym typeface="Arial" pitchFamily="34" charset="0"/>
        </a:defRPr>
      </a:lvl1pPr>
      <a:lvl2pPr marL="568293" indent="-284147" algn="l" rtl="0" eaLnBrk="1" fontAlgn="base" hangingPunct="1">
        <a:spcBef>
          <a:spcPts val="499"/>
        </a:spcBef>
        <a:spcAft>
          <a:spcPct val="0"/>
        </a:spcAft>
        <a:buClr>
          <a:schemeClr val="tx2"/>
        </a:buClr>
        <a:buSzPct val="80000"/>
        <a:buFont typeface="Wingdings" pitchFamily="2" charset="2"/>
        <a:buChar char="§"/>
        <a:defRPr sz="2800">
          <a:solidFill>
            <a:schemeClr val="tx1"/>
          </a:solidFill>
          <a:latin typeface="Calibri" pitchFamily="34" charset="0"/>
          <a:ea typeface="+mn-ea"/>
          <a:cs typeface="Calibri" pitchFamily="34" charset="0"/>
          <a:sym typeface="Arial" pitchFamily="34" charset="0"/>
        </a:defRPr>
      </a:lvl2pPr>
      <a:lvl3pPr marL="909588" indent="-255573" algn="l" rtl="0" eaLnBrk="1" fontAlgn="base" hangingPunct="1">
        <a:spcBef>
          <a:spcPts val="400"/>
        </a:spcBef>
        <a:spcAft>
          <a:spcPct val="0"/>
        </a:spcAft>
        <a:buClr>
          <a:schemeClr val="tx2"/>
        </a:buClr>
        <a:buSzPct val="80000"/>
        <a:buFont typeface="Wingdings" pitchFamily="2" charset="2"/>
        <a:buChar char="§"/>
        <a:defRPr sz="2400">
          <a:solidFill>
            <a:schemeClr val="tx1"/>
          </a:solidFill>
          <a:latin typeface="Calibri" pitchFamily="34" charset="0"/>
          <a:ea typeface="+mn-ea"/>
          <a:cs typeface="Calibri" pitchFamily="34" charset="0"/>
          <a:sym typeface="Arial" pitchFamily="34" charset="0"/>
        </a:defRPr>
      </a:lvl3pPr>
      <a:lvl4pPr marL="1422321" indent="-228587" algn="l" rtl="0" eaLnBrk="1" fontAlgn="base" hangingPunct="1">
        <a:spcBef>
          <a:spcPts val="300"/>
        </a:spcBef>
        <a:spcAft>
          <a:spcPct val="0"/>
        </a:spcAft>
        <a:buClr>
          <a:schemeClr val="tx2"/>
        </a:buClr>
        <a:buSzPct val="80000"/>
        <a:buFont typeface="Wingdings" pitchFamily="2" charset="2"/>
        <a:buChar char="§"/>
        <a:defRPr sz="2100">
          <a:solidFill>
            <a:schemeClr val="tx1"/>
          </a:solidFill>
          <a:latin typeface="Calibri" pitchFamily="34" charset="0"/>
          <a:ea typeface="+mn-ea"/>
          <a:cs typeface="Calibri" pitchFamily="34" charset="0"/>
          <a:sym typeface="Arial" pitchFamily="34" charset="0"/>
        </a:defRPr>
      </a:lvl4pPr>
      <a:lvl5pPr marL="1877908" indent="-206363" algn="l" rtl="0" eaLnBrk="1" fontAlgn="base" hangingPunct="1">
        <a:spcBef>
          <a:spcPts val="300"/>
        </a:spcBef>
        <a:spcAft>
          <a:spcPct val="0"/>
        </a:spcAft>
        <a:buClr>
          <a:schemeClr val="tx2"/>
        </a:buClr>
        <a:buSzPct val="80000"/>
        <a:buFont typeface="Wingdings" pitchFamily="2" charset="2"/>
        <a:buChar char="§"/>
        <a:defRPr sz="2000">
          <a:solidFill>
            <a:schemeClr val="tx1"/>
          </a:solidFill>
          <a:latin typeface="Calibri" pitchFamily="34" charset="0"/>
          <a:ea typeface="+mn-ea"/>
          <a:cs typeface="Calibri" pitchFamily="34" charset="0"/>
          <a:sym typeface="Arial" pitchFamily="34" charset="0"/>
        </a:defRPr>
      </a:lvl5pPr>
      <a:lvl6pPr marL="2336016" indent="-206447" algn="l" rtl="0" eaLnBrk="1" fontAlgn="base" hangingPunct="1">
        <a:spcBef>
          <a:spcPts val="300"/>
        </a:spcBef>
        <a:spcAft>
          <a:spcPct val="0"/>
        </a:spcAft>
        <a:buClr>
          <a:srgbClr val="FFFFFF"/>
        </a:buClr>
        <a:buSzPct val="80000"/>
        <a:buFont typeface="Lucida Grande" charset="0"/>
        <a:buChar char="§"/>
        <a:defRPr sz="2000">
          <a:solidFill>
            <a:srgbClr val="FFFFFF"/>
          </a:solidFill>
          <a:latin typeface="+mn-lt"/>
          <a:ea typeface="+mn-ea"/>
          <a:cs typeface="+mn-cs"/>
          <a:sym typeface="Arial" charset="0"/>
        </a:defRPr>
      </a:lvl6pPr>
      <a:lvl7pPr marL="2793373" indent="-206447" algn="l" rtl="0" eaLnBrk="1" fontAlgn="base" hangingPunct="1">
        <a:spcBef>
          <a:spcPts val="300"/>
        </a:spcBef>
        <a:spcAft>
          <a:spcPct val="0"/>
        </a:spcAft>
        <a:buClr>
          <a:srgbClr val="FFFFFF"/>
        </a:buClr>
        <a:buSzPct val="80000"/>
        <a:buFont typeface="Lucida Grande" charset="0"/>
        <a:buChar char="§"/>
        <a:defRPr sz="2000">
          <a:solidFill>
            <a:srgbClr val="FFFFFF"/>
          </a:solidFill>
          <a:latin typeface="+mn-lt"/>
          <a:ea typeface="+mn-ea"/>
          <a:cs typeface="+mn-cs"/>
          <a:sym typeface="Arial" charset="0"/>
        </a:defRPr>
      </a:lvl7pPr>
      <a:lvl8pPr marL="3250731" indent="-206447" algn="l" rtl="0" eaLnBrk="1" fontAlgn="base" hangingPunct="1">
        <a:spcBef>
          <a:spcPts val="300"/>
        </a:spcBef>
        <a:spcAft>
          <a:spcPct val="0"/>
        </a:spcAft>
        <a:buClr>
          <a:srgbClr val="FFFFFF"/>
        </a:buClr>
        <a:buSzPct val="80000"/>
        <a:buFont typeface="Lucida Grande" charset="0"/>
        <a:buChar char="§"/>
        <a:defRPr sz="2000">
          <a:solidFill>
            <a:srgbClr val="FFFFFF"/>
          </a:solidFill>
          <a:latin typeface="+mn-lt"/>
          <a:ea typeface="+mn-ea"/>
          <a:cs typeface="+mn-cs"/>
          <a:sym typeface="Arial" charset="0"/>
        </a:defRPr>
      </a:lvl8pPr>
      <a:lvl9pPr marL="3708087" indent="-206447" algn="l" rtl="0" eaLnBrk="1" fontAlgn="base" hangingPunct="1">
        <a:spcBef>
          <a:spcPts val="300"/>
        </a:spcBef>
        <a:spcAft>
          <a:spcPct val="0"/>
        </a:spcAft>
        <a:buClr>
          <a:srgbClr val="FFFFFF"/>
        </a:buClr>
        <a:buSzPct val="80000"/>
        <a:buFont typeface="Lucida Grande" charset="0"/>
        <a:buChar char="§"/>
        <a:defRPr sz="2000">
          <a:solidFill>
            <a:srgbClr val="FFFFFF"/>
          </a:solidFill>
          <a:latin typeface="+mn-lt"/>
          <a:ea typeface="+mn-ea"/>
          <a:cs typeface="+mn-cs"/>
          <a:sym typeface="Arial" charset="0"/>
        </a:defRPr>
      </a:lvl9pPr>
    </p:bodyStyle>
    <p:otherStyle>
      <a:defPPr>
        <a:defRPr lang="en-US"/>
      </a:defPPr>
      <a:lvl1pPr marL="0" algn="l" defTabSz="914715" rtl="0" eaLnBrk="1" latinLnBrk="0" hangingPunct="1">
        <a:defRPr sz="1800" kern="1200">
          <a:solidFill>
            <a:schemeClr val="tx1"/>
          </a:solidFill>
          <a:latin typeface="+mn-lt"/>
          <a:ea typeface="+mn-ea"/>
          <a:cs typeface="+mn-cs"/>
        </a:defRPr>
      </a:lvl1pPr>
      <a:lvl2pPr marL="457358" algn="l" defTabSz="914715" rtl="0" eaLnBrk="1" latinLnBrk="0" hangingPunct="1">
        <a:defRPr sz="1800" kern="1200">
          <a:solidFill>
            <a:schemeClr val="tx1"/>
          </a:solidFill>
          <a:latin typeface="+mn-lt"/>
          <a:ea typeface="+mn-ea"/>
          <a:cs typeface="+mn-cs"/>
        </a:defRPr>
      </a:lvl2pPr>
      <a:lvl3pPr marL="914715" algn="l" defTabSz="914715" rtl="0" eaLnBrk="1" latinLnBrk="0" hangingPunct="1">
        <a:defRPr sz="1800" kern="1200">
          <a:solidFill>
            <a:schemeClr val="tx1"/>
          </a:solidFill>
          <a:latin typeface="+mn-lt"/>
          <a:ea typeface="+mn-ea"/>
          <a:cs typeface="+mn-cs"/>
        </a:defRPr>
      </a:lvl3pPr>
      <a:lvl4pPr marL="1372071" algn="l" defTabSz="914715" rtl="0" eaLnBrk="1" latinLnBrk="0" hangingPunct="1">
        <a:defRPr sz="1800" kern="1200">
          <a:solidFill>
            <a:schemeClr val="tx1"/>
          </a:solidFill>
          <a:latin typeface="+mn-lt"/>
          <a:ea typeface="+mn-ea"/>
          <a:cs typeface="+mn-cs"/>
        </a:defRPr>
      </a:lvl4pPr>
      <a:lvl5pPr marL="1829429" algn="l" defTabSz="914715" rtl="0" eaLnBrk="1" latinLnBrk="0" hangingPunct="1">
        <a:defRPr sz="1800" kern="1200">
          <a:solidFill>
            <a:schemeClr val="tx1"/>
          </a:solidFill>
          <a:latin typeface="+mn-lt"/>
          <a:ea typeface="+mn-ea"/>
          <a:cs typeface="+mn-cs"/>
        </a:defRPr>
      </a:lvl5pPr>
      <a:lvl6pPr marL="2286785" algn="l" defTabSz="914715" rtl="0" eaLnBrk="1" latinLnBrk="0" hangingPunct="1">
        <a:defRPr sz="1800" kern="1200">
          <a:solidFill>
            <a:schemeClr val="tx1"/>
          </a:solidFill>
          <a:latin typeface="+mn-lt"/>
          <a:ea typeface="+mn-ea"/>
          <a:cs typeface="+mn-cs"/>
        </a:defRPr>
      </a:lvl6pPr>
      <a:lvl7pPr marL="2744143" algn="l" defTabSz="914715" rtl="0" eaLnBrk="1" latinLnBrk="0" hangingPunct="1">
        <a:defRPr sz="1800" kern="1200">
          <a:solidFill>
            <a:schemeClr val="tx1"/>
          </a:solidFill>
          <a:latin typeface="+mn-lt"/>
          <a:ea typeface="+mn-ea"/>
          <a:cs typeface="+mn-cs"/>
        </a:defRPr>
      </a:lvl7pPr>
      <a:lvl8pPr marL="3201501" algn="l" defTabSz="914715" rtl="0" eaLnBrk="1" latinLnBrk="0" hangingPunct="1">
        <a:defRPr sz="1800" kern="1200">
          <a:solidFill>
            <a:schemeClr val="tx1"/>
          </a:solidFill>
          <a:latin typeface="+mn-lt"/>
          <a:ea typeface="+mn-ea"/>
          <a:cs typeface="+mn-cs"/>
        </a:defRPr>
      </a:lvl8pPr>
      <a:lvl9pPr marL="3658857" algn="l" defTabSz="91471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847975" y="904874"/>
            <a:ext cx="7772400" cy="2286000"/>
          </a:xfrm>
          <a:prstGeom prst="roundRect">
            <a:avLst>
              <a:gd name="adj" fmla="val 7408"/>
            </a:avLst>
          </a:prstGeom>
          <a:solidFill>
            <a:schemeClr val="accent3"/>
          </a:solid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dirty="0" smtClean="0">
              <a:ln>
                <a:noFill/>
              </a:ln>
              <a:solidFill>
                <a:srgbClr val="000000"/>
              </a:solidFill>
              <a:effectLst/>
              <a:latin typeface="Gill Sans" charset="0"/>
              <a:ea typeface="ヒラギノ角ゴ Pro W3" charset="0"/>
              <a:cs typeface="ヒラギノ角ゴ Pro W3" charset="0"/>
              <a:sym typeface="Gill Sans"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sz="3200" b="1" baseline="0" dirty="0" smtClean="0">
                <a:solidFill>
                  <a:srgbClr val="000000"/>
                </a:solidFill>
                <a:latin typeface="Calibri" pitchFamily="34" charset="0"/>
                <a:ea typeface="ヒラギノ角ゴ Pro W3" charset="0"/>
                <a:cs typeface="Calibri" pitchFamily="34" charset="0"/>
                <a:sym typeface="Gill Sans" charset="0"/>
              </a:rPr>
              <a:t>Working With Imported Geometry:</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dirty="0" smtClean="0">
                <a:ln>
                  <a:noFill/>
                </a:ln>
                <a:solidFill>
                  <a:srgbClr val="000000"/>
                </a:solidFill>
                <a:effectLst/>
                <a:latin typeface="Calibri" pitchFamily="34" charset="0"/>
                <a:ea typeface="ヒラギノ角ゴ Pro W3" charset="0"/>
                <a:cs typeface="Calibri" pitchFamily="34" charset="0"/>
                <a:sym typeface="Gill Sans" charset="0"/>
              </a:rPr>
              <a:t>Principles of Model Meshing for Simulation</a:t>
            </a:r>
            <a:endParaRPr kumimoji="0" lang="en-US" sz="3200" b="1" i="0" u="none" strike="noStrike" cap="none" normalizeH="0" baseline="0" dirty="0" smtClean="0">
              <a:ln>
                <a:noFill/>
              </a:ln>
              <a:solidFill>
                <a:srgbClr val="000000"/>
              </a:solidFill>
              <a:effectLst/>
              <a:latin typeface="Calibri" pitchFamily="34" charset="0"/>
              <a:ea typeface="ヒラギノ角ゴ Pro W3" charset="0"/>
              <a:cs typeface="Calibri" pitchFamily="34" charset="0"/>
              <a:sym typeface="Gill Sans" charset="0"/>
            </a:endParaRPr>
          </a:p>
        </p:txBody>
      </p:sp>
      <p:sp>
        <p:nvSpPr>
          <p:cNvPr id="4" name="Content Placeholder 3"/>
          <p:cNvSpPr>
            <a:spLocks noGrp="1"/>
          </p:cNvSpPr>
          <p:nvPr>
            <p:ph idx="1"/>
          </p:nvPr>
        </p:nvSpPr>
        <p:spPr>
          <a:xfrm>
            <a:off x="593725" y="3963987"/>
            <a:ext cx="11855450" cy="4882156"/>
          </a:xfrm>
        </p:spPr>
        <p:txBody>
          <a:bodyPr/>
          <a:lstStyle/>
          <a:p>
            <a:r>
              <a:rPr lang="en-US" dirty="0" smtClean="0"/>
              <a:t>Discuss the principles of model meshing</a:t>
            </a:r>
          </a:p>
          <a:p>
            <a:r>
              <a:rPr lang="en-US" dirty="0" smtClean="0"/>
              <a:t>Overview on the types of elements and the advantages and disadvantages of each</a:t>
            </a:r>
          </a:p>
          <a:p>
            <a:r>
              <a:rPr lang="en-US" dirty="0" smtClean="0"/>
              <a:t>Reasons for locally refining a mesh</a:t>
            </a:r>
          </a:p>
          <a:p>
            <a:r>
              <a:rPr lang="en-US" dirty="0" smtClean="0"/>
              <a:t>Stress resolution and its dependency on mesh density</a:t>
            </a:r>
          </a:p>
          <a:p>
            <a:endParaRPr lang="en-US" dirty="0"/>
          </a:p>
        </p:txBody>
      </p:sp>
    </p:spTree>
    <p:extLst>
      <p:ext uri="{BB962C8B-B14F-4D97-AF65-F5344CB8AC3E}">
        <p14:creationId xmlns:p14="http://schemas.microsoft.com/office/powerpoint/2010/main" val="425833063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725" y="364254"/>
            <a:ext cx="9112250" cy="1417320"/>
          </a:xfrm>
        </p:spPr>
        <p:txBody>
          <a:bodyPr/>
          <a:lstStyle/>
          <a:p>
            <a:r>
              <a:rPr lang="en-US" dirty="0" smtClean="0">
                <a:solidFill>
                  <a:srgbClr val="000000"/>
                </a:solidFill>
                <a:ea typeface="ヒラギノ角ゴ Pro W3" charset="0"/>
                <a:sym typeface="Gill Sans" charset="0"/>
              </a:rPr>
              <a:t>Working With Imported Geometry </a:t>
            </a:r>
            <a:r>
              <a:rPr lang="en-US" dirty="0" smtClean="0"/>
              <a:t/>
            </a:r>
            <a:br>
              <a:rPr lang="en-US" dirty="0" smtClean="0"/>
            </a:br>
            <a:r>
              <a:rPr lang="en-US" sz="2400" dirty="0" smtClean="0">
                <a:solidFill>
                  <a:srgbClr val="000000"/>
                </a:solidFill>
                <a:ea typeface="ヒラギノ角ゴ Pro W3" charset="0"/>
                <a:sym typeface="Gill Sans" charset="0"/>
              </a:rPr>
              <a:t>Principles of Model Meshing for Simulation</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Overview</a:t>
            </a:r>
            <a:br>
              <a:rPr lang="en-US" sz="2400" dirty="0" smtClean="0">
                <a:solidFill>
                  <a:srgbClr val="000000"/>
                </a:solidFill>
                <a:ea typeface="ヒラギノ角ゴ Pro W3" charset="0"/>
                <a:sym typeface="Gill Sans" charset="0"/>
              </a:rPr>
            </a:br>
            <a:endParaRPr lang="en-US" sz="2400" b="0" dirty="0"/>
          </a:p>
        </p:txBody>
      </p:sp>
      <p:sp>
        <p:nvSpPr>
          <p:cNvPr id="6" name="Content Placeholder 5"/>
          <p:cNvSpPr>
            <a:spLocks noGrp="1"/>
          </p:cNvSpPr>
          <p:nvPr>
            <p:ph idx="1"/>
          </p:nvPr>
        </p:nvSpPr>
        <p:spPr/>
        <p:txBody>
          <a:bodyPr/>
          <a:lstStyle/>
          <a:p>
            <a:r>
              <a:rPr lang="en-US" dirty="0" smtClean="0"/>
              <a:t>In order to determine the displacements, stresses, and strains in a component or assembly using FEA, the model must first be broken down into what are called “finite elements.”</a:t>
            </a:r>
          </a:p>
          <a:p>
            <a:r>
              <a:rPr lang="en-US" dirty="0" smtClean="0"/>
              <a:t>A default mesh is often sufficient, but occasionally refinement is necessary due to:</a:t>
            </a:r>
          </a:p>
          <a:p>
            <a:pPr lvl="1"/>
            <a:r>
              <a:rPr lang="en-US" dirty="0" smtClean="0"/>
              <a:t>Small features or holes in </a:t>
            </a:r>
            <a:br>
              <a:rPr lang="en-US" dirty="0" smtClean="0"/>
            </a:br>
            <a:r>
              <a:rPr lang="en-US" dirty="0" smtClean="0"/>
              <a:t>areas of high stress</a:t>
            </a:r>
          </a:p>
          <a:p>
            <a:pPr lvl="1"/>
            <a:r>
              <a:rPr lang="en-US" dirty="0" smtClean="0"/>
              <a:t>Thin-walled geometry</a:t>
            </a:r>
          </a:p>
          <a:p>
            <a:pPr lvl="1"/>
            <a:r>
              <a:rPr lang="en-US" dirty="0" smtClean="0"/>
              <a:t>High aspect ratios</a:t>
            </a:r>
          </a:p>
          <a:p>
            <a:pPr lvl="1"/>
            <a:endParaRPr lang="en-US" dirty="0" smtClean="0"/>
          </a:p>
          <a:p>
            <a:pPr lvl="1"/>
            <a:endParaRPr lang="en-US" dirty="0"/>
          </a:p>
        </p:txBody>
      </p:sp>
      <p:sp>
        <p:nvSpPr>
          <p:cNvPr id="5" name="Rectangle 4"/>
          <p:cNvSpPr/>
          <p:nvPr/>
        </p:nvSpPr>
        <p:spPr bwMode="auto">
          <a:xfrm>
            <a:off x="10620375" y="306387"/>
            <a:ext cx="1676400" cy="1398990"/>
          </a:xfrm>
          <a:prstGeom prst="rect">
            <a:avLst/>
          </a:prstGeom>
          <a:solidFill>
            <a:srgbClr val="FFFFFF">
              <a:lumMod val="85000"/>
            </a:srgbClr>
          </a:solidFill>
          <a:ln w="12700">
            <a:solidFill>
              <a:srgbClr val="000000">
                <a:lumMod val="50000"/>
                <a:lumOff val="50000"/>
              </a:srgbClr>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Section 1</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Module 7</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Page 1</a:t>
            </a:r>
            <a:endParaRPr kumimoji="0" lang="en-US" sz="1800" b="0" i="0" u="none" strike="noStrike" kern="0" cap="none" spc="0" normalizeH="0" baseline="0" noProof="0" dirty="0">
              <a:ln>
                <a:noFill/>
              </a:ln>
              <a:solidFill>
                <a:srgbClr val="000000"/>
              </a:solidFill>
              <a:effectLst/>
              <a:uLnTx/>
              <a:uFillTx/>
              <a:latin typeface="Calibri" pitchFamily="34" charset="0"/>
              <a:ea typeface="+mj-ea"/>
              <a:cs typeface="Calibri" pitchFamily="34" charset="0"/>
              <a:sym typeface="Gill Sans" charset="0"/>
            </a:endParaRPr>
          </a:p>
        </p:txBody>
      </p:sp>
      <p:pic>
        <p:nvPicPr>
          <p:cNvPr id="1026" name="Picture 2"/>
          <p:cNvPicPr>
            <a:picLocks noChangeAspect="1" noChangeArrowheads="1"/>
          </p:cNvPicPr>
          <p:nvPr/>
        </p:nvPicPr>
        <p:blipFill>
          <a:blip r:embed="rId3" cstate="print"/>
          <a:srcRect/>
          <a:stretch>
            <a:fillRect/>
          </a:stretch>
        </p:blipFill>
        <p:spPr bwMode="auto">
          <a:xfrm>
            <a:off x="5591447" y="4421187"/>
            <a:ext cx="5652468" cy="4229867"/>
          </a:xfrm>
          <a:prstGeom prst="rect">
            <a:avLst/>
          </a:prstGeom>
          <a:noFill/>
          <a:ln w="9525">
            <a:noFill/>
            <a:miter lim="800000"/>
            <a:headEnd/>
            <a:tailEnd/>
          </a:ln>
        </p:spPr>
      </p:pic>
    </p:spTree>
    <p:extLst>
      <p:ext uri="{BB962C8B-B14F-4D97-AF65-F5344CB8AC3E}">
        <p14:creationId xmlns:p14="http://schemas.microsoft.com/office/powerpoint/2010/main" val="421523493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725" y="364254"/>
            <a:ext cx="9112250" cy="1417320"/>
          </a:xfrm>
        </p:spPr>
        <p:txBody>
          <a:bodyPr/>
          <a:lstStyle/>
          <a:p>
            <a:r>
              <a:rPr lang="en-US" dirty="0" smtClean="0">
                <a:solidFill>
                  <a:srgbClr val="000000"/>
                </a:solidFill>
                <a:ea typeface="ヒラギノ角ゴ Pro W3" charset="0"/>
                <a:sym typeface="Gill Sans" charset="0"/>
              </a:rPr>
              <a:t>Working With Imported Geometry </a:t>
            </a:r>
            <a:r>
              <a:rPr lang="en-US" dirty="0" smtClean="0"/>
              <a:t/>
            </a:r>
            <a:br>
              <a:rPr lang="en-US" dirty="0" smtClean="0"/>
            </a:br>
            <a:r>
              <a:rPr lang="en-US" sz="2400" dirty="0" smtClean="0">
                <a:solidFill>
                  <a:srgbClr val="000000"/>
                </a:solidFill>
                <a:ea typeface="ヒラギノ角ゴ Pro W3" charset="0"/>
                <a:sym typeface="Gill Sans" charset="0"/>
              </a:rPr>
              <a:t> Principles of Model Meshing for Simulation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Location of mesh refinements</a:t>
            </a:r>
            <a:br>
              <a:rPr lang="en-US" sz="2400" dirty="0" smtClean="0">
                <a:solidFill>
                  <a:srgbClr val="000000"/>
                </a:solidFill>
                <a:ea typeface="ヒラギノ角ゴ Pro W3" charset="0"/>
                <a:sym typeface="Gill Sans" charset="0"/>
              </a:rPr>
            </a:br>
            <a:endParaRPr lang="en-US" sz="2400" b="0" dirty="0"/>
          </a:p>
        </p:txBody>
      </p:sp>
      <p:sp>
        <p:nvSpPr>
          <p:cNvPr id="6" name="Content Placeholder 5"/>
          <p:cNvSpPr>
            <a:spLocks noGrp="1"/>
          </p:cNvSpPr>
          <p:nvPr>
            <p:ph idx="1"/>
          </p:nvPr>
        </p:nvSpPr>
        <p:spPr>
          <a:xfrm>
            <a:off x="561975" y="1677987"/>
            <a:ext cx="6858000" cy="6699652"/>
          </a:xfrm>
        </p:spPr>
        <p:txBody>
          <a:bodyPr/>
          <a:lstStyle/>
          <a:p>
            <a:r>
              <a:rPr lang="en-US" dirty="0" smtClean="0"/>
              <a:t>Small features, like fillets, chamfers, and small holes (as shown in upper image in purple), automatically increase the mesh density, so these features can be deleted if they are in low stress areas (fillets and chamfers in this model).</a:t>
            </a:r>
          </a:p>
          <a:p>
            <a:r>
              <a:rPr lang="en-US" dirty="0" smtClean="0"/>
              <a:t>Around the hole, however, the mesh density is too low, and only a few nodes are involved in determining the maximum stress around the small hole (shown in red in the lower image).</a:t>
            </a:r>
          </a:p>
          <a:p>
            <a:r>
              <a:rPr lang="en-US" dirty="0" smtClean="0"/>
              <a:t>Localized mesh refinement is needed around the small hole.</a:t>
            </a:r>
            <a:endParaRPr lang="en-US" dirty="0"/>
          </a:p>
        </p:txBody>
      </p:sp>
      <p:sp>
        <p:nvSpPr>
          <p:cNvPr id="5" name="Rectangle 4"/>
          <p:cNvSpPr/>
          <p:nvPr/>
        </p:nvSpPr>
        <p:spPr bwMode="auto">
          <a:xfrm>
            <a:off x="10620375" y="306387"/>
            <a:ext cx="1676400" cy="1398990"/>
          </a:xfrm>
          <a:prstGeom prst="rect">
            <a:avLst/>
          </a:prstGeom>
          <a:solidFill>
            <a:srgbClr val="FFFFFF">
              <a:lumMod val="85000"/>
            </a:srgbClr>
          </a:solidFill>
          <a:ln w="12700">
            <a:solidFill>
              <a:srgbClr val="000000">
                <a:lumMod val="50000"/>
                <a:lumOff val="50000"/>
              </a:srgbClr>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Section 1</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Module 7</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Page 2</a:t>
            </a:r>
            <a:endParaRPr kumimoji="0" lang="en-US" sz="1800" b="0" i="0" u="none" strike="noStrike" kern="0" cap="none" spc="0" normalizeH="0" baseline="0" noProof="0" dirty="0">
              <a:ln>
                <a:noFill/>
              </a:ln>
              <a:solidFill>
                <a:srgbClr val="000000"/>
              </a:solidFill>
              <a:effectLst/>
              <a:uLnTx/>
              <a:uFillTx/>
              <a:latin typeface="Calibri" pitchFamily="34" charset="0"/>
              <a:ea typeface="+mj-ea"/>
              <a:cs typeface="Calibri" pitchFamily="34" charset="0"/>
              <a:sym typeface="Gill Sans" charset="0"/>
            </a:endParaRPr>
          </a:p>
        </p:txBody>
      </p:sp>
      <p:pic>
        <p:nvPicPr>
          <p:cNvPr id="6145" name="Picture 1"/>
          <p:cNvPicPr>
            <a:picLocks noChangeAspect="1" noChangeArrowheads="1"/>
          </p:cNvPicPr>
          <p:nvPr/>
        </p:nvPicPr>
        <p:blipFill>
          <a:blip r:embed="rId3" cstate="print"/>
          <a:srcRect/>
          <a:stretch>
            <a:fillRect/>
          </a:stretch>
        </p:blipFill>
        <p:spPr bwMode="auto">
          <a:xfrm>
            <a:off x="7877175" y="2007141"/>
            <a:ext cx="4676775" cy="3366970"/>
          </a:xfrm>
          <a:prstGeom prst="rect">
            <a:avLst/>
          </a:prstGeom>
          <a:noFill/>
          <a:ln w="9525">
            <a:noFill/>
            <a:miter lim="800000"/>
            <a:headEnd/>
            <a:tailEnd/>
          </a:ln>
        </p:spPr>
      </p:pic>
      <p:pic>
        <p:nvPicPr>
          <p:cNvPr id="6146" name="Picture 2"/>
          <p:cNvPicPr>
            <a:picLocks noChangeAspect="1" noChangeArrowheads="1"/>
          </p:cNvPicPr>
          <p:nvPr/>
        </p:nvPicPr>
        <p:blipFill>
          <a:blip r:embed="rId4" cstate="print"/>
          <a:srcRect/>
          <a:stretch>
            <a:fillRect/>
          </a:stretch>
        </p:blipFill>
        <p:spPr bwMode="auto">
          <a:xfrm>
            <a:off x="7877175" y="5335587"/>
            <a:ext cx="4801372" cy="3339595"/>
          </a:xfrm>
          <a:prstGeom prst="rect">
            <a:avLst/>
          </a:prstGeom>
          <a:noFill/>
          <a:ln w="9525">
            <a:noFill/>
            <a:miter lim="800000"/>
            <a:headEnd/>
            <a:tailEnd/>
          </a:ln>
        </p:spPr>
      </p:pic>
    </p:spTree>
    <p:extLst>
      <p:ext uri="{BB962C8B-B14F-4D97-AF65-F5344CB8AC3E}">
        <p14:creationId xmlns:p14="http://schemas.microsoft.com/office/powerpoint/2010/main" val="421523493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725" y="364254"/>
            <a:ext cx="9569450" cy="1417320"/>
          </a:xfrm>
        </p:spPr>
        <p:txBody>
          <a:bodyPr/>
          <a:lstStyle/>
          <a:p>
            <a:r>
              <a:rPr lang="en-US" dirty="0" smtClean="0">
                <a:solidFill>
                  <a:srgbClr val="000000"/>
                </a:solidFill>
                <a:ea typeface="ヒラギノ角ゴ Pro W3" charset="0"/>
                <a:sym typeface="Gill Sans" charset="0"/>
              </a:rPr>
              <a:t>Working With Imported Geometry </a:t>
            </a:r>
            <a:r>
              <a:rPr lang="en-US" dirty="0" smtClean="0"/>
              <a:t/>
            </a:r>
            <a:br>
              <a:rPr lang="en-US" dirty="0" smtClean="0"/>
            </a:br>
            <a:r>
              <a:rPr lang="en-US" sz="2400" dirty="0" smtClean="0">
                <a:solidFill>
                  <a:srgbClr val="000000"/>
                </a:solidFill>
                <a:ea typeface="ヒラギノ角ゴ Pro W3" charset="0"/>
                <a:sym typeface="Gill Sans" charset="0"/>
              </a:rPr>
              <a:t> Principles of Model Meshing for Simulation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Mesh generation</a:t>
            </a:r>
            <a:br>
              <a:rPr lang="en-US" sz="2400" dirty="0" smtClean="0">
                <a:solidFill>
                  <a:srgbClr val="000000"/>
                </a:solidFill>
                <a:ea typeface="ヒラギノ角ゴ Pro W3" charset="0"/>
                <a:sym typeface="Gill Sans" charset="0"/>
              </a:rPr>
            </a:br>
            <a:endParaRPr lang="en-US" sz="2400" b="0" dirty="0"/>
          </a:p>
        </p:txBody>
      </p:sp>
      <p:sp>
        <p:nvSpPr>
          <p:cNvPr id="5" name="Rectangle 4"/>
          <p:cNvSpPr/>
          <p:nvPr/>
        </p:nvSpPr>
        <p:spPr bwMode="auto">
          <a:xfrm>
            <a:off x="10620375" y="306387"/>
            <a:ext cx="1676400" cy="1398990"/>
          </a:xfrm>
          <a:prstGeom prst="rect">
            <a:avLst/>
          </a:prstGeom>
          <a:solidFill>
            <a:srgbClr val="FFFFFF">
              <a:lumMod val="85000"/>
            </a:srgbClr>
          </a:solidFill>
          <a:ln w="12700">
            <a:solidFill>
              <a:srgbClr val="000000">
                <a:lumMod val="50000"/>
                <a:lumOff val="50000"/>
              </a:srgbClr>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Section 1</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Module 7</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Page 3</a:t>
            </a:r>
            <a:endParaRPr kumimoji="0" lang="en-US" sz="1800" b="0" i="0" u="none" strike="noStrike" kern="0" cap="none" spc="0" normalizeH="0" baseline="0" noProof="0" dirty="0">
              <a:ln>
                <a:noFill/>
              </a:ln>
              <a:solidFill>
                <a:srgbClr val="000000"/>
              </a:solidFill>
              <a:effectLst/>
              <a:uLnTx/>
              <a:uFillTx/>
              <a:latin typeface="Calibri" pitchFamily="34" charset="0"/>
              <a:ea typeface="+mj-ea"/>
              <a:cs typeface="Calibri" pitchFamily="34" charset="0"/>
              <a:sym typeface="Gill Sans" charset="0"/>
            </a:endParaRPr>
          </a:p>
        </p:txBody>
      </p:sp>
      <p:sp>
        <p:nvSpPr>
          <p:cNvPr id="6" name="Content Placeholder 5"/>
          <p:cNvSpPr>
            <a:spLocks noGrp="1"/>
          </p:cNvSpPr>
          <p:nvPr>
            <p:ph idx="1"/>
          </p:nvPr>
        </p:nvSpPr>
        <p:spPr>
          <a:xfrm>
            <a:off x="593725" y="2146491"/>
            <a:ext cx="11855450" cy="6699652"/>
          </a:xfrm>
        </p:spPr>
        <p:txBody>
          <a:bodyPr/>
          <a:lstStyle/>
          <a:p>
            <a:r>
              <a:rPr lang="en-US" dirty="0" smtClean="0"/>
              <a:t>It is always possible to simply increase the mesh density of the entire part, but this significantly increases the number of nodes and will make the analysis take much longer or even exceed the number of nodes available.</a:t>
            </a:r>
          </a:p>
          <a:p>
            <a:r>
              <a:rPr lang="en-US" dirty="0" smtClean="0"/>
              <a:t>Alternatively, a refinement only increases</a:t>
            </a:r>
            <a:br>
              <a:rPr lang="en-US" dirty="0" smtClean="0"/>
            </a:br>
            <a:r>
              <a:rPr lang="en-US" dirty="0" smtClean="0"/>
              <a:t>the node density in targeted regions.</a:t>
            </a:r>
          </a:p>
          <a:p>
            <a:pPr lvl="1"/>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561975" y="5335587"/>
            <a:ext cx="3903378" cy="3200400"/>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4755424" y="5335587"/>
            <a:ext cx="2876309" cy="3200400"/>
          </a:xfrm>
          <a:prstGeom prst="rect">
            <a:avLst/>
          </a:prstGeom>
          <a:noFill/>
          <a:ln w="9525">
            <a:noFill/>
            <a:miter lim="800000"/>
            <a:headEnd/>
            <a:tailEnd/>
          </a:ln>
        </p:spPr>
      </p:pic>
      <p:pic>
        <p:nvPicPr>
          <p:cNvPr id="2052" name="Picture 4"/>
          <p:cNvPicPr>
            <a:picLocks noChangeAspect="1" noChangeArrowheads="1"/>
          </p:cNvPicPr>
          <p:nvPr/>
        </p:nvPicPr>
        <p:blipFill>
          <a:blip r:embed="rId5" cstate="print"/>
          <a:srcRect/>
          <a:stretch>
            <a:fillRect/>
          </a:stretch>
        </p:blipFill>
        <p:spPr bwMode="auto">
          <a:xfrm>
            <a:off x="8099516" y="4326462"/>
            <a:ext cx="4676774" cy="4306906"/>
          </a:xfrm>
          <a:prstGeom prst="rect">
            <a:avLst/>
          </a:prstGeom>
          <a:noFill/>
          <a:ln w="9525">
            <a:noFill/>
            <a:miter lim="800000"/>
            <a:headEnd/>
            <a:tailEnd/>
          </a:ln>
        </p:spPr>
      </p:pic>
    </p:spTree>
    <p:extLst>
      <p:ext uri="{BB962C8B-B14F-4D97-AF65-F5344CB8AC3E}">
        <p14:creationId xmlns:p14="http://schemas.microsoft.com/office/powerpoint/2010/main" val="421523493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725" y="364254"/>
            <a:ext cx="9112250" cy="1417320"/>
          </a:xfrm>
        </p:spPr>
        <p:txBody>
          <a:bodyPr/>
          <a:lstStyle/>
          <a:p>
            <a:r>
              <a:rPr lang="en-US" dirty="0" smtClean="0">
                <a:solidFill>
                  <a:srgbClr val="000000"/>
                </a:solidFill>
                <a:ea typeface="ヒラギノ角ゴ Pro W3" charset="0"/>
                <a:sym typeface="Gill Sans" charset="0"/>
              </a:rPr>
              <a:t>Working With Imported Geometry </a:t>
            </a:r>
            <a:r>
              <a:rPr lang="en-US" dirty="0" smtClean="0"/>
              <a:t/>
            </a:r>
            <a:br>
              <a:rPr lang="en-US" dirty="0" smtClean="0"/>
            </a:br>
            <a:r>
              <a:rPr lang="en-US" sz="2400" dirty="0" smtClean="0">
                <a:solidFill>
                  <a:srgbClr val="000000"/>
                </a:solidFill>
                <a:ea typeface="ヒラギノ角ゴ Pro W3" charset="0"/>
                <a:sym typeface="Gill Sans" charset="0"/>
              </a:rPr>
              <a:t> Principles of Model Meshing for Simulation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Resolving stress using mesh refinement</a:t>
            </a:r>
            <a:br>
              <a:rPr lang="en-US" sz="2400" dirty="0" smtClean="0">
                <a:solidFill>
                  <a:srgbClr val="000000"/>
                </a:solidFill>
                <a:ea typeface="ヒラギノ角ゴ Pro W3" charset="0"/>
                <a:sym typeface="Gill Sans" charset="0"/>
              </a:rPr>
            </a:br>
            <a:endParaRPr lang="en-US" sz="2400" b="0" dirty="0"/>
          </a:p>
        </p:txBody>
      </p:sp>
      <p:sp>
        <p:nvSpPr>
          <p:cNvPr id="5" name="Rectangle 4"/>
          <p:cNvSpPr/>
          <p:nvPr/>
        </p:nvSpPr>
        <p:spPr bwMode="auto">
          <a:xfrm>
            <a:off x="10620375" y="306387"/>
            <a:ext cx="1676400" cy="1398990"/>
          </a:xfrm>
          <a:prstGeom prst="rect">
            <a:avLst/>
          </a:prstGeom>
          <a:solidFill>
            <a:srgbClr val="FFFFFF">
              <a:lumMod val="85000"/>
            </a:srgbClr>
          </a:solidFill>
          <a:ln w="12700">
            <a:solidFill>
              <a:srgbClr val="000000">
                <a:lumMod val="50000"/>
                <a:lumOff val="50000"/>
              </a:srgbClr>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Section 1</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Module 7</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Page 4</a:t>
            </a:r>
            <a:endParaRPr kumimoji="0" lang="en-US" sz="1800" b="0" i="0" u="none" strike="noStrike" kern="0" cap="none" spc="0" normalizeH="0" baseline="0" noProof="0" dirty="0">
              <a:ln>
                <a:noFill/>
              </a:ln>
              <a:solidFill>
                <a:srgbClr val="000000"/>
              </a:solidFill>
              <a:effectLst/>
              <a:uLnTx/>
              <a:uFillTx/>
              <a:latin typeface="Calibri" pitchFamily="34" charset="0"/>
              <a:ea typeface="+mj-ea"/>
              <a:cs typeface="Calibri" pitchFamily="34" charset="0"/>
              <a:sym typeface="Gill Sans" charset="0"/>
            </a:endParaRPr>
          </a:p>
        </p:txBody>
      </p:sp>
      <p:sp>
        <p:nvSpPr>
          <p:cNvPr id="10" name="Content Placeholder 9"/>
          <p:cNvSpPr>
            <a:spLocks noGrp="1"/>
          </p:cNvSpPr>
          <p:nvPr>
            <p:ph idx="1"/>
          </p:nvPr>
        </p:nvSpPr>
        <p:spPr>
          <a:xfrm>
            <a:off x="561975" y="2135187"/>
            <a:ext cx="8686800" cy="6699652"/>
          </a:xfrm>
        </p:spPr>
        <p:txBody>
          <a:bodyPr/>
          <a:lstStyle/>
          <a:p>
            <a:r>
              <a:rPr lang="en-US" dirty="0" smtClean="0"/>
              <a:t>In FEA software, the displacement values stabilize and resolve to their final maximums with even a very coarse mesh, but stress values DO NOT!</a:t>
            </a:r>
          </a:p>
          <a:p>
            <a:r>
              <a:rPr lang="en-US" dirty="0" smtClean="0"/>
              <a:t>It may take several iterations of mesh refinement around a region of high stress until the stress values plateau at their maximum. This is because the element size is just too large to detect the variation in stress between neighboring nodes, and the peak stress may be in between.</a:t>
            </a:r>
          </a:p>
          <a:p>
            <a:r>
              <a:rPr lang="en-US" dirty="0" smtClean="0"/>
              <a:t>The maximum stress reported around the hole in the yoke at the right is 18,000 psi.</a:t>
            </a:r>
          </a:p>
          <a:p>
            <a:pPr>
              <a:buNone/>
            </a:pPr>
            <a:endParaRPr lang="en-US" dirty="0" smtClean="0"/>
          </a:p>
          <a:p>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9705975" y="2135187"/>
            <a:ext cx="2733675" cy="3143250"/>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9705975" y="5335587"/>
            <a:ext cx="2743200" cy="3040380"/>
          </a:xfrm>
          <a:prstGeom prst="rect">
            <a:avLst/>
          </a:prstGeom>
          <a:noFill/>
          <a:ln w="9525">
            <a:noFill/>
            <a:miter lim="800000"/>
            <a:headEnd/>
            <a:tailEnd/>
          </a:ln>
        </p:spPr>
      </p:pic>
    </p:spTree>
    <p:extLst>
      <p:ext uri="{BB962C8B-B14F-4D97-AF65-F5344CB8AC3E}">
        <p14:creationId xmlns:p14="http://schemas.microsoft.com/office/powerpoint/2010/main" val="421523493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725" y="364254"/>
            <a:ext cx="9112250" cy="1417320"/>
          </a:xfrm>
        </p:spPr>
        <p:txBody>
          <a:bodyPr/>
          <a:lstStyle/>
          <a:p>
            <a:r>
              <a:rPr lang="en-US" dirty="0" smtClean="0">
                <a:solidFill>
                  <a:srgbClr val="000000"/>
                </a:solidFill>
                <a:ea typeface="ヒラギノ角ゴ Pro W3" charset="0"/>
                <a:sym typeface="Gill Sans" charset="0"/>
              </a:rPr>
              <a:t>Working With Imported Geometry </a:t>
            </a:r>
            <a:r>
              <a:rPr lang="en-US" dirty="0" smtClean="0"/>
              <a:t/>
            </a:r>
            <a:br>
              <a:rPr lang="en-US" dirty="0" smtClean="0"/>
            </a:br>
            <a:r>
              <a:rPr lang="en-US" sz="2400" dirty="0" smtClean="0">
                <a:solidFill>
                  <a:srgbClr val="000000"/>
                </a:solidFill>
                <a:ea typeface="ヒラギノ角ゴ Pro W3" charset="0"/>
                <a:sym typeface="Gill Sans" charset="0"/>
              </a:rPr>
              <a:t> Principles of Model Meshing for Simulation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Results of mesh refinement on stress</a:t>
            </a:r>
            <a:br>
              <a:rPr lang="en-US" sz="2400" dirty="0" smtClean="0">
                <a:solidFill>
                  <a:srgbClr val="000000"/>
                </a:solidFill>
                <a:ea typeface="ヒラギノ角ゴ Pro W3" charset="0"/>
                <a:sym typeface="Gill Sans" charset="0"/>
              </a:rPr>
            </a:br>
            <a:endParaRPr lang="en-US" sz="2400" b="0" dirty="0"/>
          </a:p>
        </p:txBody>
      </p:sp>
      <p:sp>
        <p:nvSpPr>
          <p:cNvPr id="5" name="Rectangle 4"/>
          <p:cNvSpPr/>
          <p:nvPr/>
        </p:nvSpPr>
        <p:spPr bwMode="auto">
          <a:xfrm>
            <a:off x="10620375" y="306387"/>
            <a:ext cx="1676400" cy="1398990"/>
          </a:xfrm>
          <a:prstGeom prst="rect">
            <a:avLst/>
          </a:prstGeom>
          <a:solidFill>
            <a:srgbClr val="FFFFFF">
              <a:lumMod val="85000"/>
            </a:srgbClr>
          </a:solidFill>
          <a:ln w="12700">
            <a:solidFill>
              <a:srgbClr val="000000">
                <a:lumMod val="50000"/>
                <a:lumOff val="50000"/>
              </a:srgbClr>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Section 1</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Module 7</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Page 5</a:t>
            </a:r>
            <a:endParaRPr kumimoji="0" lang="en-US" sz="1800" b="0" i="0" u="none" strike="noStrike" kern="0" cap="none" spc="0" normalizeH="0" baseline="0" noProof="0" dirty="0">
              <a:ln>
                <a:noFill/>
              </a:ln>
              <a:solidFill>
                <a:srgbClr val="000000"/>
              </a:solidFill>
              <a:effectLst/>
              <a:uLnTx/>
              <a:uFillTx/>
              <a:latin typeface="Calibri" pitchFamily="34" charset="0"/>
              <a:ea typeface="+mj-ea"/>
              <a:cs typeface="Calibri" pitchFamily="34" charset="0"/>
              <a:sym typeface="Gill Sans" charset="0"/>
            </a:endParaRPr>
          </a:p>
        </p:txBody>
      </p:sp>
      <p:sp>
        <p:nvSpPr>
          <p:cNvPr id="10" name="Content Placeholder 9"/>
          <p:cNvSpPr>
            <a:spLocks noGrp="1"/>
          </p:cNvSpPr>
          <p:nvPr>
            <p:ph idx="1"/>
          </p:nvPr>
        </p:nvSpPr>
        <p:spPr>
          <a:xfrm>
            <a:off x="561975" y="2135187"/>
            <a:ext cx="6858000" cy="6699652"/>
          </a:xfrm>
        </p:spPr>
        <p:txBody>
          <a:bodyPr/>
          <a:lstStyle/>
          <a:p>
            <a:r>
              <a:rPr lang="en-US" dirty="0" smtClean="0"/>
              <a:t>Using a circular selection tool, all the nodes around the small hole were selected and refinement points were added. The black dots show where the node vertices used to be.</a:t>
            </a:r>
          </a:p>
          <a:p>
            <a:r>
              <a:rPr lang="en-US" dirty="0" smtClean="0"/>
              <a:t>The overall mesh density of the part is identical to the previous slide, but the FEA software has automatically created a transition zone to the region of higher mesh density.</a:t>
            </a:r>
          </a:p>
          <a:p>
            <a:r>
              <a:rPr lang="en-US" dirty="0" smtClean="0"/>
              <a:t>Upon analysis, the peak stress is now reported as 25,000 psi, and the area of peak stress has been reduced.</a:t>
            </a:r>
          </a:p>
          <a:p>
            <a:endParaRPr lang="en-US" dirty="0"/>
          </a:p>
        </p:txBody>
      </p:sp>
      <p:pic>
        <p:nvPicPr>
          <p:cNvPr id="7" name="Picture 3"/>
          <p:cNvPicPr>
            <a:picLocks noChangeAspect="1" noChangeArrowheads="1"/>
          </p:cNvPicPr>
          <p:nvPr/>
        </p:nvPicPr>
        <p:blipFill>
          <a:blip r:embed="rId3" cstate="print"/>
          <a:srcRect/>
          <a:stretch>
            <a:fillRect/>
          </a:stretch>
        </p:blipFill>
        <p:spPr bwMode="auto">
          <a:xfrm>
            <a:off x="8791575" y="2135187"/>
            <a:ext cx="3185339" cy="3200400"/>
          </a:xfrm>
          <a:prstGeom prst="rect">
            <a:avLst/>
          </a:prstGeom>
          <a:noFill/>
          <a:ln w="9525">
            <a:noFill/>
            <a:miter lim="800000"/>
            <a:headEnd/>
            <a:tailEnd/>
          </a:ln>
        </p:spPr>
      </p:pic>
      <p:pic>
        <p:nvPicPr>
          <p:cNvPr id="8" name="Picture 4"/>
          <p:cNvPicPr>
            <a:picLocks noChangeAspect="1" noChangeArrowheads="1"/>
          </p:cNvPicPr>
          <p:nvPr/>
        </p:nvPicPr>
        <p:blipFill>
          <a:blip r:embed="rId4" cstate="print"/>
          <a:srcRect/>
          <a:stretch>
            <a:fillRect/>
          </a:stretch>
        </p:blipFill>
        <p:spPr bwMode="auto">
          <a:xfrm>
            <a:off x="8791575" y="5335587"/>
            <a:ext cx="3399545" cy="3360737"/>
          </a:xfrm>
          <a:prstGeom prst="rect">
            <a:avLst/>
          </a:prstGeom>
          <a:noFill/>
          <a:ln w="9525">
            <a:noFill/>
            <a:miter lim="800000"/>
            <a:headEnd/>
            <a:tailEnd/>
          </a:ln>
        </p:spPr>
      </p:pic>
    </p:spTree>
    <p:extLst>
      <p:ext uri="{BB962C8B-B14F-4D97-AF65-F5344CB8AC3E}">
        <p14:creationId xmlns:p14="http://schemas.microsoft.com/office/powerpoint/2010/main" val="421523493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725" y="364254"/>
            <a:ext cx="9569450" cy="1417320"/>
          </a:xfrm>
        </p:spPr>
        <p:txBody>
          <a:bodyPr/>
          <a:lstStyle/>
          <a:p>
            <a:r>
              <a:rPr lang="en-US" dirty="0" smtClean="0">
                <a:solidFill>
                  <a:srgbClr val="000000"/>
                </a:solidFill>
                <a:ea typeface="ヒラギノ角ゴ Pro W3" charset="0"/>
                <a:sym typeface="Gill Sans" charset="0"/>
              </a:rPr>
              <a:t>Working With Imported Geometry </a:t>
            </a:r>
            <a:r>
              <a:rPr lang="en-US" dirty="0" smtClean="0"/>
              <a:t/>
            </a:r>
            <a:br>
              <a:rPr lang="en-US" dirty="0" smtClean="0"/>
            </a:br>
            <a:r>
              <a:rPr lang="en-US" sz="2400" dirty="0" smtClean="0">
                <a:solidFill>
                  <a:srgbClr val="000000"/>
                </a:solidFill>
                <a:ea typeface="ヒラギノ角ゴ Pro W3" charset="0"/>
                <a:sym typeface="Gill Sans" charset="0"/>
              </a:rPr>
              <a:t> Principles of Model Meshing for Simulation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Iteration and other pitfalls</a:t>
            </a:r>
            <a:br>
              <a:rPr lang="en-US" sz="2400" dirty="0" smtClean="0">
                <a:solidFill>
                  <a:srgbClr val="000000"/>
                </a:solidFill>
                <a:ea typeface="ヒラギノ角ゴ Pro W3" charset="0"/>
                <a:sym typeface="Gill Sans" charset="0"/>
              </a:rPr>
            </a:br>
            <a:endParaRPr lang="en-US" sz="2400" b="0" dirty="0"/>
          </a:p>
        </p:txBody>
      </p:sp>
      <p:sp>
        <p:nvSpPr>
          <p:cNvPr id="5" name="Rectangle 4"/>
          <p:cNvSpPr/>
          <p:nvPr/>
        </p:nvSpPr>
        <p:spPr bwMode="auto">
          <a:xfrm>
            <a:off x="10620375" y="306387"/>
            <a:ext cx="1676400" cy="1398990"/>
          </a:xfrm>
          <a:prstGeom prst="rect">
            <a:avLst/>
          </a:prstGeom>
          <a:solidFill>
            <a:srgbClr val="FFFFFF">
              <a:lumMod val="85000"/>
            </a:srgbClr>
          </a:solidFill>
          <a:ln w="12700">
            <a:solidFill>
              <a:srgbClr val="000000">
                <a:lumMod val="50000"/>
                <a:lumOff val="50000"/>
              </a:srgbClr>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Section 1</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Module</a:t>
            </a:r>
            <a:r>
              <a:rPr kumimoji="0" lang="en-US" sz="1800" b="0" i="0" u="none" strike="noStrike" kern="0" cap="none" spc="0" normalizeH="0" noProof="0" dirty="0" smtClean="0">
                <a:ln>
                  <a:noFill/>
                </a:ln>
                <a:solidFill>
                  <a:srgbClr val="000000"/>
                </a:solidFill>
                <a:effectLst/>
                <a:uLnTx/>
                <a:uFillTx/>
                <a:latin typeface="Calibri" pitchFamily="34" charset="0"/>
                <a:ea typeface="+mj-ea"/>
                <a:cs typeface="Calibri" pitchFamily="34" charset="0"/>
                <a:sym typeface="Gill Sans" charset="0"/>
              </a:rPr>
              <a:t> 7</a:t>
            </a:r>
            <a:endPar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endParaRP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Page 6</a:t>
            </a:r>
            <a:endParaRPr kumimoji="0" lang="en-US" sz="1800" b="0" i="0" u="none" strike="noStrike" kern="0" cap="none" spc="0" normalizeH="0" baseline="0" noProof="0" dirty="0">
              <a:ln>
                <a:noFill/>
              </a:ln>
              <a:solidFill>
                <a:srgbClr val="000000"/>
              </a:solidFill>
              <a:effectLst/>
              <a:uLnTx/>
              <a:uFillTx/>
              <a:latin typeface="Calibri" pitchFamily="34" charset="0"/>
              <a:ea typeface="+mj-ea"/>
              <a:cs typeface="Calibri" pitchFamily="34" charset="0"/>
              <a:sym typeface="Gill Sans" charset="0"/>
            </a:endParaRPr>
          </a:p>
        </p:txBody>
      </p:sp>
      <p:sp>
        <p:nvSpPr>
          <p:cNvPr id="7" name="Content Placeholder 6"/>
          <p:cNvSpPr>
            <a:spLocks noGrp="1"/>
          </p:cNvSpPr>
          <p:nvPr>
            <p:ph sz="quarter" idx="10"/>
          </p:nvPr>
        </p:nvSpPr>
        <p:spPr>
          <a:xfrm>
            <a:off x="603505" y="2148840"/>
            <a:ext cx="11388470" cy="6702552"/>
          </a:xfrm>
        </p:spPr>
        <p:txBody>
          <a:bodyPr/>
          <a:lstStyle/>
          <a:p>
            <a:r>
              <a:rPr lang="en-US" dirty="0" smtClean="0"/>
              <a:t>To successfully analyze a part or assembly, it is imperative that the analyst iterate on the stress values by locally refining the mesh around stress concentrations.</a:t>
            </a:r>
          </a:p>
          <a:p>
            <a:r>
              <a:rPr lang="en-US" dirty="0" smtClean="0"/>
              <a:t>For complex geometry with many regions of high stress, it may be easier to increase the overall mesh density.</a:t>
            </a:r>
          </a:p>
        </p:txBody>
      </p:sp>
    </p:spTree>
    <p:extLst>
      <p:ext uri="{BB962C8B-B14F-4D97-AF65-F5344CB8AC3E}">
        <p14:creationId xmlns:p14="http://schemas.microsoft.com/office/powerpoint/2010/main" val="421523493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725" y="364254"/>
            <a:ext cx="9569450" cy="1417320"/>
          </a:xfrm>
        </p:spPr>
        <p:txBody>
          <a:bodyPr/>
          <a:lstStyle/>
          <a:p>
            <a:r>
              <a:rPr lang="en-US" dirty="0" smtClean="0">
                <a:solidFill>
                  <a:srgbClr val="000000"/>
                </a:solidFill>
                <a:ea typeface="ヒラギノ角ゴ Pro W3" charset="0"/>
                <a:sym typeface="Gill Sans" charset="0"/>
              </a:rPr>
              <a:t>Working With Imported Geometry </a:t>
            </a:r>
            <a:r>
              <a:rPr lang="en-US" dirty="0" smtClean="0"/>
              <a:t/>
            </a:r>
            <a:br>
              <a:rPr lang="en-US" dirty="0" smtClean="0"/>
            </a:br>
            <a:r>
              <a:rPr lang="en-US" sz="2400" dirty="0" smtClean="0">
                <a:solidFill>
                  <a:srgbClr val="000000"/>
                </a:solidFill>
                <a:ea typeface="ヒラギノ角ゴ Pro W3" charset="0"/>
                <a:sym typeface="Gill Sans" charset="0"/>
              </a:rPr>
              <a:t> Principles of Model Meshing for Simulation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Iteration and other pitfalls</a:t>
            </a:r>
            <a:br>
              <a:rPr lang="en-US" sz="2400" dirty="0" smtClean="0">
                <a:solidFill>
                  <a:srgbClr val="000000"/>
                </a:solidFill>
                <a:ea typeface="ヒラギノ角ゴ Pro W3" charset="0"/>
                <a:sym typeface="Gill Sans" charset="0"/>
              </a:rPr>
            </a:br>
            <a:endParaRPr lang="en-US" sz="2400" b="0" dirty="0"/>
          </a:p>
        </p:txBody>
      </p:sp>
      <p:sp>
        <p:nvSpPr>
          <p:cNvPr id="5" name="Rectangle 4"/>
          <p:cNvSpPr/>
          <p:nvPr/>
        </p:nvSpPr>
        <p:spPr bwMode="auto">
          <a:xfrm>
            <a:off x="10620375" y="306387"/>
            <a:ext cx="1676400" cy="1398990"/>
          </a:xfrm>
          <a:prstGeom prst="rect">
            <a:avLst/>
          </a:prstGeom>
          <a:solidFill>
            <a:srgbClr val="FFFFFF">
              <a:lumMod val="85000"/>
            </a:srgbClr>
          </a:solidFill>
          <a:ln w="12700">
            <a:solidFill>
              <a:srgbClr val="000000">
                <a:lumMod val="50000"/>
                <a:lumOff val="50000"/>
              </a:srgbClr>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Section 1</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Module</a:t>
            </a:r>
            <a:r>
              <a:rPr kumimoji="0" lang="en-US" sz="1800" b="0" i="0" u="none" strike="noStrike" kern="0" cap="none" spc="0" normalizeH="0" noProof="0" dirty="0" smtClean="0">
                <a:ln>
                  <a:noFill/>
                </a:ln>
                <a:solidFill>
                  <a:srgbClr val="000000"/>
                </a:solidFill>
                <a:effectLst/>
                <a:uLnTx/>
                <a:uFillTx/>
                <a:latin typeface="Calibri" pitchFamily="34" charset="0"/>
                <a:ea typeface="+mj-ea"/>
                <a:cs typeface="Calibri" pitchFamily="34" charset="0"/>
                <a:sym typeface="Gill Sans" charset="0"/>
              </a:rPr>
              <a:t> 7</a:t>
            </a:r>
            <a:endPar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endParaRP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Page 7</a:t>
            </a:r>
            <a:endParaRPr kumimoji="0" lang="en-US" sz="1800" b="0" i="0" u="none" strike="noStrike" kern="0" cap="none" spc="0" normalizeH="0" baseline="0" noProof="0" dirty="0">
              <a:ln>
                <a:noFill/>
              </a:ln>
              <a:solidFill>
                <a:srgbClr val="000000"/>
              </a:solidFill>
              <a:effectLst/>
              <a:uLnTx/>
              <a:uFillTx/>
              <a:latin typeface="Calibri" pitchFamily="34" charset="0"/>
              <a:ea typeface="+mj-ea"/>
              <a:cs typeface="Calibri" pitchFamily="34" charset="0"/>
              <a:sym typeface="Gill Sans" charset="0"/>
            </a:endParaRPr>
          </a:p>
        </p:txBody>
      </p:sp>
      <p:sp>
        <p:nvSpPr>
          <p:cNvPr id="7" name="Content Placeholder 6"/>
          <p:cNvSpPr>
            <a:spLocks noGrp="1"/>
          </p:cNvSpPr>
          <p:nvPr>
            <p:ph sz="quarter" idx="10"/>
          </p:nvPr>
        </p:nvSpPr>
        <p:spPr>
          <a:xfrm>
            <a:off x="603505" y="2148840"/>
            <a:ext cx="11388470" cy="6702552"/>
          </a:xfrm>
        </p:spPr>
        <p:txBody>
          <a:bodyPr/>
          <a:lstStyle/>
          <a:p>
            <a:r>
              <a:rPr lang="en-US" dirty="0" smtClean="0"/>
              <a:t>NOTE: Brick elements are “higher order” elements and will resolve to the maximum stress values more quickly than tetrahedral elements. However, in highly complex geometry, brick elements become distorted, and only tetrahedral elements can be used.</a:t>
            </a:r>
          </a:p>
          <a:p>
            <a:r>
              <a:rPr lang="en-US" dirty="0" smtClean="0"/>
              <a:t>Stress values will always vary slightly with each iteration, so the goal is to see the values plateau, with only a small percentage change from the previous iteration.</a:t>
            </a:r>
            <a:endParaRPr lang="en-US" dirty="0"/>
          </a:p>
        </p:txBody>
      </p:sp>
    </p:spTree>
    <p:extLst>
      <p:ext uri="{BB962C8B-B14F-4D97-AF65-F5344CB8AC3E}">
        <p14:creationId xmlns:p14="http://schemas.microsoft.com/office/powerpoint/2010/main" val="421523493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725" y="364254"/>
            <a:ext cx="9112250" cy="1417320"/>
          </a:xfrm>
        </p:spPr>
        <p:txBody>
          <a:bodyPr/>
          <a:lstStyle/>
          <a:p>
            <a:r>
              <a:rPr lang="en-US" dirty="0" smtClean="0">
                <a:solidFill>
                  <a:srgbClr val="000000"/>
                </a:solidFill>
                <a:ea typeface="ヒラギノ角ゴ Pro W3" charset="0"/>
                <a:sym typeface="Gill Sans" charset="0"/>
              </a:rPr>
              <a:t>Working With Imported Geometry </a:t>
            </a:r>
            <a:r>
              <a:rPr lang="en-US" dirty="0" smtClean="0"/>
              <a:t/>
            </a:r>
            <a:br>
              <a:rPr lang="en-US" dirty="0" smtClean="0"/>
            </a:br>
            <a:r>
              <a:rPr lang="en-US" sz="2400" dirty="0" smtClean="0">
                <a:solidFill>
                  <a:srgbClr val="000000"/>
                </a:solidFill>
                <a:ea typeface="ヒラギノ角ゴ Pro W3" charset="0"/>
                <a:sym typeface="Gill Sans" charset="0"/>
              </a:rPr>
              <a:t> Principles of Model Meshing for Simulation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Summary</a:t>
            </a:r>
            <a:endParaRPr lang="en-US" sz="2400" b="0" dirty="0"/>
          </a:p>
        </p:txBody>
      </p:sp>
      <p:sp>
        <p:nvSpPr>
          <p:cNvPr id="5" name="Rectangle 4"/>
          <p:cNvSpPr/>
          <p:nvPr/>
        </p:nvSpPr>
        <p:spPr bwMode="auto">
          <a:xfrm>
            <a:off x="10620375" y="306387"/>
            <a:ext cx="1676400" cy="1398990"/>
          </a:xfrm>
          <a:prstGeom prst="rect">
            <a:avLst/>
          </a:prstGeom>
          <a:solidFill>
            <a:srgbClr val="FFFFFF">
              <a:lumMod val="85000"/>
            </a:srgbClr>
          </a:solidFill>
          <a:ln w="12700">
            <a:solidFill>
              <a:srgbClr val="000000">
                <a:lumMod val="50000"/>
                <a:lumOff val="50000"/>
              </a:srgbClr>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Section 1</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Module 7</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Page 8</a:t>
            </a:r>
            <a:endParaRPr kumimoji="0" lang="en-US" sz="1800" b="0" i="0" u="none" strike="noStrike" kern="0" cap="none" spc="0" normalizeH="0" baseline="0" noProof="0" dirty="0">
              <a:ln>
                <a:noFill/>
              </a:ln>
              <a:solidFill>
                <a:srgbClr val="000000"/>
              </a:solidFill>
              <a:effectLst/>
              <a:uLnTx/>
              <a:uFillTx/>
              <a:latin typeface="Calibri" pitchFamily="34" charset="0"/>
              <a:ea typeface="+mj-ea"/>
              <a:cs typeface="Calibri" pitchFamily="34" charset="0"/>
              <a:sym typeface="Gill Sans" charset="0"/>
            </a:endParaRPr>
          </a:p>
        </p:txBody>
      </p:sp>
      <p:sp>
        <p:nvSpPr>
          <p:cNvPr id="10" name="Content Placeholder 9"/>
          <p:cNvSpPr>
            <a:spLocks noGrp="1"/>
          </p:cNvSpPr>
          <p:nvPr>
            <p:ph idx="1"/>
          </p:nvPr>
        </p:nvSpPr>
        <p:spPr/>
        <p:txBody>
          <a:bodyPr/>
          <a:lstStyle/>
          <a:p>
            <a:r>
              <a:rPr lang="en-US" dirty="0" smtClean="0"/>
              <a:t>Discuss the principles of model meshing</a:t>
            </a:r>
          </a:p>
          <a:p>
            <a:r>
              <a:rPr lang="en-US" dirty="0" smtClean="0"/>
              <a:t>Overview on the types of elements and the advantages and disadvantages of each</a:t>
            </a:r>
          </a:p>
          <a:p>
            <a:r>
              <a:rPr lang="en-US" dirty="0" smtClean="0"/>
              <a:t>Reasons for locally refining a mesh</a:t>
            </a:r>
          </a:p>
          <a:p>
            <a:r>
              <a:rPr lang="en-US" dirty="0" smtClean="0"/>
              <a:t>Stress resolution and its dependency on mesh density</a:t>
            </a:r>
          </a:p>
          <a:p>
            <a:endParaRPr lang="en-US" dirty="0" smtClean="0"/>
          </a:p>
          <a:p>
            <a:r>
              <a:rPr lang="en-US" dirty="0" smtClean="0"/>
              <a:t>The video will demonstrate how to mesh a CAD model in Autodesk® Simulation </a:t>
            </a:r>
            <a:r>
              <a:rPr lang="en-US" dirty="0" err="1" smtClean="0"/>
              <a:t>Multiphysics</a:t>
            </a:r>
            <a:r>
              <a:rPr lang="en-US" dirty="0" smtClean="0"/>
              <a:t>.</a:t>
            </a:r>
          </a:p>
          <a:p>
            <a:r>
              <a:rPr lang="en-US" dirty="0" smtClean="0"/>
              <a:t>After running a first analysis, the mesh will be refined around a region of high stress, and the analysis will be run a second time to demonstrate how the stresses change.</a:t>
            </a:r>
            <a:endParaRPr lang="en-US" dirty="0"/>
          </a:p>
        </p:txBody>
      </p:sp>
    </p:spTree>
    <p:extLst>
      <p:ext uri="{BB962C8B-B14F-4D97-AF65-F5344CB8AC3E}">
        <p14:creationId xmlns:p14="http://schemas.microsoft.com/office/powerpoint/2010/main" val="4215234934"/>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ADSK_White">
  <a:themeElements>
    <a:clrScheme name="ADSK_COLORS">
      <a:dk1>
        <a:srgbClr val="000000"/>
      </a:dk1>
      <a:lt1>
        <a:srgbClr val="FFFFFF"/>
      </a:lt1>
      <a:dk2>
        <a:srgbClr val="000000"/>
      </a:dk2>
      <a:lt2>
        <a:srgbClr val="FFFFFF"/>
      </a:lt2>
      <a:accent1>
        <a:srgbClr val="DD0000"/>
      </a:accent1>
      <a:accent2>
        <a:srgbClr val="EE5500"/>
      </a:accent2>
      <a:accent3>
        <a:srgbClr val="FFAA00"/>
      </a:accent3>
      <a:accent4>
        <a:srgbClr val="004282"/>
      </a:accent4>
      <a:accent5>
        <a:srgbClr val="993388"/>
      </a:accent5>
      <a:accent6>
        <a:srgbClr val="118888"/>
      </a:accent6>
      <a:hlink>
        <a:srgbClr val="00B0F0"/>
      </a:hlink>
      <a:folHlink>
        <a:srgbClr val="993388"/>
      </a:folHlink>
    </a:clrScheme>
    <a:fontScheme name="ADSK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Gill Sans" charset="0"/>
            <a:ea typeface="ヒラギノ角ゴ Pro W3" charset="0"/>
            <a:cs typeface="ヒラギノ角ゴ Pro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Gill Sans" charset="0"/>
            <a:ea typeface="ヒラギノ角ゴ Pro W3" charset="0"/>
            <a:cs typeface="ヒラギノ角ゴ Pro W3" charset="0"/>
            <a:sym typeface="Gill Sans" charset="0"/>
          </a:defRPr>
        </a:defPPr>
      </a:lstStyle>
    </a:lnDef>
  </a:objectDefaults>
  <a:extraClrSchemeLst>
    <a:extraClrScheme>
      <a:clrScheme name="Default - 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DCB929A95AEB46A959698FDAAB4FD6" ma:contentTypeVersion="11" ma:contentTypeDescription="Create a new document." ma:contentTypeScope="" ma:versionID="cad40527ccbcac0a765c1f34cea4e7c1">
  <xsd:schema xmlns:xsd="http://www.w3.org/2001/XMLSchema" xmlns:xs="http://www.w3.org/2001/XMLSchema" xmlns:p="http://schemas.microsoft.com/office/2006/metadata/properties" xmlns:ns2="8fccf947-bbfe-4cc3-94f4-3151a5648d48" targetNamespace="http://schemas.microsoft.com/office/2006/metadata/properties" ma:root="true" ma:fieldsID="4d8e42a1a333fb3448fc13c09d559821" ns2:_="">
    <xsd:import namespace="8fccf947-bbfe-4cc3-94f4-3151a5648d48"/>
    <xsd:element name="properties">
      <xsd:complexType>
        <xsd:sequence>
          <xsd:element name="documentManagement">
            <xsd:complexType>
              <xsd:all>
                <xsd:element ref="ns2:Image" minOccurs="0"/>
                <xsd:element ref="ns2:Author0" minOccurs="0"/>
                <xsd:element ref="ns2:Date_x0020_Published" minOccurs="0"/>
                <xsd:element ref="ns2:Media_x0020_Description" minOccurs="0"/>
                <xsd:element ref="ns2:Doc_x0020_Title" minOccurs="0"/>
                <xsd:element ref="ns2:Order_x0020_Docs_x0020_Appear"/>
                <xsd:element ref="ns2:Number_x0020_Ordering"/>
                <xsd:element ref="ns2:Experiment" minOccurs="0"/>
                <xsd:element ref="ns2:Experiment3"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ccf947-bbfe-4cc3-94f4-3151a5648d48" elementFormDefault="qualified">
    <xsd:import namespace="http://schemas.microsoft.com/office/2006/documentManagement/types"/>
    <xsd:import namespace="http://schemas.microsoft.com/office/infopath/2007/PartnerControls"/>
    <xsd:element name="Image" ma:index="8"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Author0" ma:index="9" nillable="true" ma:displayName="Author" ma:list="UserInfo" ma:SharePointGroup="0" ma:internalName="Author0" ma:readOnly="false"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ate_x0020_Published" ma:index="10" nillable="true" ma:displayName="Date Published" ma:format="DateOnly" ma:internalName="Date_x0020_Published">
      <xsd:simpleType>
        <xsd:restriction base="dms:DateTime"/>
      </xsd:simpleType>
    </xsd:element>
    <xsd:element name="Media_x0020_Description" ma:index="11" nillable="true" ma:displayName="Media Description" ma:internalName="Media_x0020_Description">
      <xsd:simpleType>
        <xsd:restriction base="dms:Note">
          <xsd:maxLength value="255"/>
        </xsd:restriction>
      </xsd:simpleType>
    </xsd:element>
    <xsd:element name="Doc_x0020_Title" ma:index="12" nillable="true" ma:displayName="Doc Title" ma:internalName="Doc_x0020_Title">
      <xsd:simpleType>
        <xsd:restriction base="dms:Text">
          <xsd:maxLength value="255"/>
        </xsd:restriction>
      </xsd:simpleType>
    </xsd:element>
    <xsd:element name="Order_x0020_Docs_x0020_Appear" ma:index="13" ma:displayName="Doc Type" ma:default="Autodesk Corporate Overview" ma:format="Dropdown" ma:internalName="Order_x0020_Docs_x0020_Appear">
      <xsd:simpleType>
        <xsd:restriction base="dms:Choice">
          <xsd:enumeration value="Autodesk Corporate Overview"/>
          <xsd:enumeration value="Autodesk Corporate Template"/>
          <xsd:enumeration value="Autodesk Corporate Title Slide"/>
          <xsd:enumeration value="Autodesk Video or Showreel"/>
        </xsd:restriction>
      </xsd:simpleType>
    </xsd:element>
    <xsd:element name="Number_x0020_Ordering" ma:index="14" ma:displayName="Number Ordering" ma:description="Order in which documents should appear." ma:internalName="Number_x0020_Ordering">
      <xsd:simpleType>
        <xsd:restriction base="dms:Number">
          <xsd:maxInclusive value="99"/>
          <xsd:minInclusive value="1"/>
        </xsd:restriction>
      </xsd:simpleType>
    </xsd:element>
    <xsd:element name="Experiment" ma:index="15" nillable="true" ma:displayName="File Type" ma:format="Image" ma:internalName="Experiment">
      <xsd:complexType>
        <xsd:complexContent>
          <xsd:extension base="dms:URL">
            <xsd:sequence>
              <xsd:element name="Url" type="dms:ValidUrl" minOccurs="0" nillable="true"/>
              <xsd:element name="Description" type="xsd:string" nillable="true"/>
            </xsd:sequence>
          </xsd:extension>
        </xsd:complexContent>
      </xsd:complexType>
    </xsd:element>
    <xsd:element name="Experiment3" ma:index="16" nillable="true" ma:displayName="Doc URL" ma:format="Hyperlink" ma:internalName="Experiment3">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Date_x0020_Published xmlns="8fccf947-bbfe-4cc3-94f4-3151a5648d48">2010-10-05T07:00:00+00:00</Date_x0020_Published>
    <Media_x0020_Description xmlns="8fccf947-bbfe-4cc3-94f4-3151a5648d48">Autodesk top-level messaging, industry and product overviews, customer references, and corporate financial information. This can be augmented with other content.This 4x3 aspect ratio used for most projectors and monitors</Media_x0020_Description>
    <Image xmlns="8fccf947-bbfe-4cc3-94f4-3151a5648d48">
      <Url>https://share.autodesk.com/Marketing/templates/Corporate%20Overview%20Images/08_09_10_Corporate_Overview_thumb.jpg</Url>
      <Description xsi:nil="true"/>
    </Image>
    <Number_x0020_Ordering xmlns="8fccf947-bbfe-4cc3-94f4-3151a5648d48">5</Number_x0020_Ordering>
    <Doc_x0020_Title xmlns="8fccf947-bbfe-4cc3-94f4-3151a5648d48">Autodesk Corporate Overview—4x3 PPT version</Doc_x0020_Title>
    <Author0 xmlns="8fccf947-bbfe-4cc3-94f4-3151a5648d48">
      <UserInfo>
        <DisplayName>Jana Hildebrand</DisplayName>
        <AccountId>4232</AccountId>
        <AccountType/>
      </UserInfo>
    </Author0>
    <Order_x0020_Docs_x0020_Appear xmlns="8fccf947-bbfe-4cc3-94f4-3151a5648d48">Autodesk Corporate Overview</Order_x0020_Docs_x0020_Appear>
    <Experiment xmlns="8fccf947-bbfe-4cc3-94f4-3151a5648d48">
      <Url>https://share.autodesk.com/Marketing/templates/Corporate%20Overview%20Images/01_10_11_ppt_icon20.png</Url>
      <Description xsi:nil="true"/>
    </Experiment>
    <Experiment3 xmlns="8fccf947-bbfe-4cc3-94f4-3151a5648d48">
      <Url>https://share.autodesk.com/Marketing/templates/Corporate%20Overview/10_05_10_Corporate_Overview.pptx</Url>
      <Description>Corporate Overview—4x3 PPT Version</Description>
    </Experiment3>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624464-EE67-499E-8B5E-00BAE4C324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ccf947-bbfe-4cc3-94f4-3151a5648d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38C631-2E87-4D85-8548-5D452E157EE2}">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8fccf947-bbfe-4cc3-94f4-3151a5648d48"/>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05DE7D26-623C-4E20-905C-E4AA82C27D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1339</Words>
  <Application>Microsoft Office PowerPoint</Application>
  <PresentationFormat>Custom</PresentationFormat>
  <Paragraphs>106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ADSK_White</vt:lpstr>
      <vt:lpstr>PowerPoint Presentation</vt:lpstr>
      <vt:lpstr>Working With Imported Geometry  Principles of Model Meshing for Simulation  Overview </vt:lpstr>
      <vt:lpstr>Working With Imported Geometry   Principles of Model Meshing for Simulation   Location of mesh refinements </vt:lpstr>
      <vt:lpstr>Working With Imported Geometry   Principles of Model Meshing for Simulation   Mesh generation </vt:lpstr>
      <vt:lpstr>Working With Imported Geometry   Principles of Model Meshing for Simulation   Resolving stress using mesh refinement </vt:lpstr>
      <vt:lpstr>Working With Imported Geometry   Principles of Model Meshing for Simulation   Results of mesh refinement on stress </vt:lpstr>
      <vt:lpstr>Working With Imported Geometry   Principles of Model Meshing for Simulation   Iteration and other pitfalls </vt:lpstr>
      <vt:lpstr>Working With Imported Geometry   Principles of Model Meshing for Simulation   Iteration and other pitfalls </vt:lpstr>
      <vt:lpstr>Working With Imported Geometry   Principles of Model Meshing for Simulation   Summary</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Overview—4x3 PPT Version</dc:title>
  <dc:subject>corporate overview, company positioning, brand</dc:subject>
  <dc:creator/>
  <cp:keywords>corporate overview, company positioning, brand</cp:keywords>
  <cp:lastModifiedBy/>
  <cp:revision>1</cp:revision>
  <dcterms:created xsi:type="dcterms:W3CDTF">2010-07-28T16:19:43Z</dcterms:created>
  <dcterms:modified xsi:type="dcterms:W3CDTF">2011-11-11T03:58:45Z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0x01010045DCB929A95AEB46A959698FDAAB4FD6</vt:lpwstr>
  </property>
  <property fmtid="{D5CDD505-2E9C-101B-9397-08002B2CF9AE}" pid="3" name="Order">
    <vt:r8>5300</vt:r8>
  </property>
  <property fmtid="{D5CDD505-2E9C-101B-9397-08002B2CF9AE}" pid="4" name="Business &amp; Corporate Type">
    <vt:lpwstr>3</vt:lpwstr>
  </property>
  <property fmtid="{D5CDD505-2E9C-101B-9397-08002B2CF9AE}" pid="5" name="Business and Industry">
    <vt:lpwstr>Corporate Overview</vt:lpwstr>
  </property>
</Properties>
</file>