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7" r:id="rId4"/>
  </p:sldMasterIdLst>
  <p:notesMasterIdLst>
    <p:notesMasterId r:id="rId14"/>
  </p:notesMasterIdLst>
  <p:handoutMasterIdLst>
    <p:handoutMasterId r:id="rId15"/>
  </p:handoutMasterIdLst>
  <p:sldIdLst>
    <p:sldId id="438" r:id="rId5"/>
    <p:sldId id="428" r:id="rId6"/>
    <p:sldId id="431" r:id="rId7"/>
    <p:sldId id="439" r:id="rId8"/>
    <p:sldId id="432" r:id="rId9"/>
    <p:sldId id="433" r:id="rId10"/>
    <p:sldId id="437" r:id="rId11"/>
    <p:sldId id="435" r:id="rId12"/>
    <p:sldId id="436" r:id="rId13"/>
  </p:sldIdLst>
  <p:sldSz cx="13011150" cy="9756775"/>
  <p:notesSz cx="7010400" cy="9296400"/>
  <p:custDataLst>
    <p:tags r:id="rId16"/>
  </p:custDataLst>
  <p:defaultTextStyle>
    <a:defPPr>
      <a:defRPr lang="en-US"/>
    </a:defPPr>
    <a:lvl1pPr algn="l" defTabSz="1300091" rtl="0" fontAlgn="base">
      <a:spcBef>
        <a:spcPct val="0"/>
      </a:spcBef>
      <a:spcAft>
        <a:spcPct val="0"/>
      </a:spcAft>
      <a:defRPr sz="2600" kern="1200">
        <a:solidFill>
          <a:schemeClr val="tx1"/>
        </a:solidFill>
        <a:latin typeface="Arial" pitchFamily="34" charset="0"/>
        <a:ea typeface="ヒラギノ角ゴ Pro W3"/>
        <a:cs typeface="ヒラギノ角ゴ Pro W3"/>
      </a:defRPr>
    </a:lvl1pPr>
    <a:lvl2pPr marL="649252" indent="-192077" algn="l" defTabSz="1300091" rtl="0" fontAlgn="base">
      <a:spcBef>
        <a:spcPct val="0"/>
      </a:spcBef>
      <a:spcAft>
        <a:spcPct val="0"/>
      </a:spcAft>
      <a:defRPr sz="2600" kern="1200">
        <a:solidFill>
          <a:schemeClr val="tx1"/>
        </a:solidFill>
        <a:latin typeface="Arial" pitchFamily="34" charset="0"/>
        <a:ea typeface="ヒラギノ角ゴ Pro W3"/>
        <a:cs typeface="ヒラギノ角ゴ Pro W3"/>
      </a:defRPr>
    </a:lvl2pPr>
    <a:lvl3pPr marL="1300091" indent="-385741" algn="l" defTabSz="1300091" rtl="0" fontAlgn="base">
      <a:spcBef>
        <a:spcPct val="0"/>
      </a:spcBef>
      <a:spcAft>
        <a:spcPct val="0"/>
      </a:spcAft>
      <a:defRPr sz="2600" kern="1200">
        <a:solidFill>
          <a:schemeClr val="tx1"/>
        </a:solidFill>
        <a:latin typeface="Arial" pitchFamily="34" charset="0"/>
        <a:ea typeface="ヒラギノ角ゴ Pro W3"/>
        <a:cs typeface="ヒラギノ角ゴ Pro W3"/>
      </a:defRPr>
    </a:lvl3pPr>
    <a:lvl4pPr marL="1950929" indent="-579405" algn="l" defTabSz="1300091" rtl="0" fontAlgn="base">
      <a:spcBef>
        <a:spcPct val="0"/>
      </a:spcBef>
      <a:spcAft>
        <a:spcPct val="0"/>
      </a:spcAft>
      <a:defRPr sz="2600" kern="1200">
        <a:solidFill>
          <a:schemeClr val="tx1"/>
        </a:solidFill>
        <a:latin typeface="Arial" pitchFamily="34" charset="0"/>
        <a:ea typeface="ヒラギノ角ゴ Pro W3"/>
        <a:cs typeface="ヒラギノ角ゴ Pro W3"/>
      </a:defRPr>
    </a:lvl4pPr>
    <a:lvl5pPr marL="2600178" indent="-771482" algn="l" defTabSz="1300091" rtl="0" fontAlgn="base">
      <a:spcBef>
        <a:spcPct val="0"/>
      </a:spcBef>
      <a:spcAft>
        <a:spcPct val="0"/>
      </a:spcAft>
      <a:defRPr sz="2600" kern="1200">
        <a:solidFill>
          <a:schemeClr val="tx1"/>
        </a:solidFill>
        <a:latin typeface="Arial" pitchFamily="34" charset="0"/>
        <a:ea typeface="ヒラギノ角ゴ Pro W3"/>
        <a:cs typeface="ヒラギノ角ゴ Pro W3"/>
      </a:defRPr>
    </a:lvl5pPr>
    <a:lvl6pPr marL="2285872" algn="l" defTabSz="914348" rtl="0" eaLnBrk="1" latinLnBrk="0" hangingPunct="1">
      <a:defRPr sz="2600" kern="1200">
        <a:solidFill>
          <a:schemeClr val="tx1"/>
        </a:solidFill>
        <a:latin typeface="Arial" pitchFamily="34" charset="0"/>
        <a:ea typeface="ヒラギノ角ゴ Pro W3"/>
        <a:cs typeface="ヒラギノ角ゴ Pro W3"/>
      </a:defRPr>
    </a:lvl6pPr>
    <a:lvl7pPr marL="2743046" algn="l" defTabSz="914348" rtl="0" eaLnBrk="1" latinLnBrk="0" hangingPunct="1">
      <a:defRPr sz="2600" kern="1200">
        <a:solidFill>
          <a:schemeClr val="tx1"/>
        </a:solidFill>
        <a:latin typeface="Arial" pitchFamily="34" charset="0"/>
        <a:ea typeface="ヒラギノ角ゴ Pro W3"/>
        <a:cs typeface="ヒラギノ角ゴ Pro W3"/>
      </a:defRPr>
    </a:lvl7pPr>
    <a:lvl8pPr marL="3200220" algn="l" defTabSz="914348" rtl="0" eaLnBrk="1" latinLnBrk="0" hangingPunct="1">
      <a:defRPr sz="2600" kern="1200">
        <a:solidFill>
          <a:schemeClr val="tx1"/>
        </a:solidFill>
        <a:latin typeface="Arial" pitchFamily="34" charset="0"/>
        <a:ea typeface="ヒラギノ角ゴ Pro W3"/>
        <a:cs typeface="ヒラギノ角ゴ Pro W3"/>
      </a:defRPr>
    </a:lvl8pPr>
    <a:lvl9pPr marL="3657394" algn="l" defTabSz="914348" rtl="0" eaLnBrk="1" latinLnBrk="0" hangingPunct="1">
      <a:defRPr sz="2600"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3060"/>
    <a:srgbClr val="001F3E"/>
    <a:srgbClr val="001932"/>
    <a:srgbClr val="006666"/>
    <a:srgbClr val="008080"/>
    <a:srgbClr val="DD0000"/>
    <a:srgbClr val="EE0066"/>
    <a:srgbClr val="118888"/>
    <a:srgbClr val="77BB11"/>
    <a:srgbClr val="0042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75842" autoAdjust="0"/>
  </p:normalViewPr>
  <p:slideViewPr>
    <p:cSldViewPr>
      <p:cViewPr varScale="1">
        <p:scale>
          <a:sx n="47" d="100"/>
          <a:sy n="47" d="100"/>
        </p:scale>
        <p:origin x="-1200" y="-114"/>
      </p:cViewPr>
      <p:guideLst>
        <p:guide orient="horz" pos="3073"/>
        <p:guide pos="40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p:cViewPr varScale="1">
        <p:scale>
          <a:sx n="76" d="100"/>
          <a:sy n="76" d="100"/>
        </p:scale>
        <p:origin x="-168" y="-108"/>
      </p:cViewPr>
      <p:guideLst>
        <p:guide orient="horz" pos="2928"/>
        <p:guide pos="2209"/>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10" cy="464765"/>
          </a:xfrm>
          <a:prstGeom prst="rect">
            <a:avLst/>
          </a:prstGeom>
        </p:spPr>
        <p:txBody>
          <a:bodyPr vert="horz" lIns="65233" tIns="32617" rIns="65233" bIns="32617" rtlCol="0"/>
          <a:lstStyle>
            <a:lvl1pPr algn="l" defTabSz="928021" fontAlgn="auto">
              <a:spcBef>
                <a:spcPts val="0"/>
              </a:spcBef>
              <a:spcAft>
                <a:spcPts val="0"/>
              </a:spcAft>
              <a:defRPr sz="9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688" y="1"/>
            <a:ext cx="3038612" cy="464765"/>
          </a:xfrm>
          <a:prstGeom prst="rect">
            <a:avLst/>
          </a:prstGeom>
        </p:spPr>
        <p:txBody>
          <a:bodyPr vert="horz" lIns="65233" tIns="32617" rIns="65233" bIns="32617" rtlCol="0"/>
          <a:lstStyle>
            <a:lvl1pPr algn="r" defTabSz="928021" fontAlgn="auto">
              <a:spcBef>
                <a:spcPts val="0"/>
              </a:spcBef>
              <a:spcAft>
                <a:spcPts val="0"/>
              </a:spcAft>
              <a:defRPr sz="900" smtClean="0">
                <a:latin typeface="+mn-lt"/>
                <a:ea typeface="+mn-ea"/>
                <a:cs typeface="+mn-cs"/>
              </a:defRPr>
            </a:lvl1pPr>
          </a:lstStyle>
          <a:p>
            <a:pPr>
              <a:defRPr/>
            </a:pPr>
            <a:fld id="{C3C292A9-28F1-4369-B452-1C9C6FA9C50D}" type="datetimeFigureOut">
              <a:rPr lang="en-US"/>
              <a:pPr>
                <a:defRPr/>
              </a:pPr>
              <a:t>11/10/2011</a:t>
            </a:fld>
            <a:endParaRPr lang="en-US" dirty="0"/>
          </a:p>
        </p:txBody>
      </p:sp>
      <p:sp>
        <p:nvSpPr>
          <p:cNvPr id="4" name="Footer Placeholder 3"/>
          <p:cNvSpPr>
            <a:spLocks noGrp="1"/>
          </p:cNvSpPr>
          <p:nvPr>
            <p:ph type="ftr" sz="quarter" idx="2"/>
          </p:nvPr>
        </p:nvSpPr>
        <p:spPr>
          <a:xfrm>
            <a:off x="0" y="8829429"/>
            <a:ext cx="3037510" cy="465869"/>
          </a:xfrm>
          <a:prstGeom prst="rect">
            <a:avLst/>
          </a:prstGeom>
        </p:spPr>
        <p:txBody>
          <a:bodyPr vert="horz" lIns="65233" tIns="32617" rIns="65233" bIns="32617" rtlCol="0" anchor="b"/>
          <a:lstStyle>
            <a:lvl1pPr algn="l" defTabSz="928021" fontAlgn="auto">
              <a:spcBef>
                <a:spcPts val="0"/>
              </a:spcBef>
              <a:spcAft>
                <a:spcPts val="0"/>
              </a:spcAft>
              <a:defRPr sz="9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688" y="8829429"/>
            <a:ext cx="3038612" cy="465869"/>
          </a:xfrm>
          <a:prstGeom prst="rect">
            <a:avLst/>
          </a:prstGeom>
        </p:spPr>
        <p:txBody>
          <a:bodyPr vert="horz" lIns="65233" tIns="32617" rIns="65233" bIns="32617" rtlCol="0" anchor="b"/>
          <a:lstStyle>
            <a:lvl1pPr algn="r" defTabSz="928021" fontAlgn="auto">
              <a:spcBef>
                <a:spcPts val="0"/>
              </a:spcBef>
              <a:spcAft>
                <a:spcPts val="0"/>
              </a:spcAft>
              <a:defRPr sz="900" smtClean="0">
                <a:latin typeface="+mn-lt"/>
                <a:ea typeface="+mn-ea"/>
                <a:cs typeface="+mn-cs"/>
              </a:defRPr>
            </a:lvl1pPr>
          </a:lstStyle>
          <a:p>
            <a:pPr>
              <a:defRPr/>
            </a:pPr>
            <a:fld id="{9D28535C-87EB-4B6F-B77A-6E74A575AC4E}" type="slidenum">
              <a:rPr lang="en-US"/>
              <a:pPr>
                <a:defRPr/>
              </a:pPr>
              <a:t>‹#›</a:t>
            </a:fld>
            <a:endParaRPr lang="en-US" dirty="0"/>
          </a:p>
        </p:txBody>
      </p:sp>
    </p:spTree>
    <p:extLst>
      <p:ext uri="{BB962C8B-B14F-4D97-AF65-F5344CB8AC3E}">
        <p14:creationId xmlns:p14="http://schemas.microsoft.com/office/powerpoint/2010/main" val="4270122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10" cy="464765"/>
          </a:xfrm>
          <a:prstGeom prst="rect">
            <a:avLst/>
          </a:prstGeom>
        </p:spPr>
        <p:txBody>
          <a:bodyPr vert="horz" lIns="95662" tIns="47831" rIns="95662" bIns="47831" rtlCol="0"/>
          <a:lstStyle>
            <a:lvl1pPr algn="l" defTabSz="928021"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688" y="1"/>
            <a:ext cx="3038612" cy="464765"/>
          </a:xfrm>
          <a:prstGeom prst="rect">
            <a:avLst/>
          </a:prstGeom>
        </p:spPr>
        <p:txBody>
          <a:bodyPr vert="horz" lIns="95662" tIns="47831" rIns="95662" bIns="47831" rtlCol="0"/>
          <a:lstStyle>
            <a:lvl1pPr algn="r" defTabSz="928021" fontAlgn="auto">
              <a:spcBef>
                <a:spcPts val="0"/>
              </a:spcBef>
              <a:spcAft>
                <a:spcPts val="0"/>
              </a:spcAft>
              <a:defRPr sz="1200" smtClean="0">
                <a:latin typeface="+mn-lt"/>
                <a:ea typeface="+mn-ea"/>
                <a:cs typeface="+mn-cs"/>
              </a:defRPr>
            </a:lvl1pPr>
          </a:lstStyle>
          <a:p>
            <a:pPr>
              <a:defRPr/>
            </a:pPr>
            <a:fld id="{D78600C0-E6F7-432F-A446-8DFADB620EEF}" type="datetimeFigureOut">
              <a:rPr lang="en-US"/>
              <a:pPr>
                <a:defRPr/>
              </a:pPr>
              <a:t>11/10/2011</a:t>
            </a:fld>
            <a:endParaRPr lang="en-US" dirty="0"/>
          </a:p>
        </p:txBody>
      </p:sp>
      <p:sp>
        <p:nvSpPr>
          <p:cNvPr id="4" name="Slide Image Placeholder 3"/>
          <p:cNvSpPr>
            <a:spLocks noGrp="1" noRot="1" noChangeAspect="1"/>
          </p:cNvSpPr>
          <p:nvPr>
            <p:ph type="sldImg" idx="2"/>
          </p:nvPr>
        </p:nvSpPr>
        <p:spPr>
          <a:xfrm>
            <a:off x="1762125" y="774700"/>
            <a:ext cx="3486150" cy="2614613"/>
          </a:xfrm>
          <a:prstGeom prst="rect">
            <a:avLst/>
          </a:prstGeom>
          <a:noFill/>
          <a:ln w="12700">
            <a:solidFill>
              <a:prstClr val="black"/>
            </a:solidFill>
          </a:ln>
        </p:spPr>
        <p:txBody>
          <a:bodyPr vert="horz" lIns="95662" tIns="47831" rIns="95662" bIns="47831" rtlCol="0" anchor="ctr"/>
          <a:lstStyle/>
          <a:p>
            <a:pPr lvl="0"/>
            <a:endParaRPr lang="en-US" noProof="0" dirty="0"/>
          </a:p>
        </p:txBody>
      </p:sp>
      <p:sp>
        <p:nvSpPr>
          <p:cNvPr id="5" name="Notes Placeholder 4"/>
          <p:cNvSpPr>
            <a:spLocks noGrp="1"/>
          </p:cNvSpPr>
          <p:nvPr>
            <p:ph type="body" sz="quarter" idx="3"/>
          </p:nvPr>
        </p:nvSpPr>
        <p:spPr>
          <a:xfrm>
            <a:off x="700711" y="3718119"/>
            <a:ext cx="5608981" cy="4880582"/>
          </a:xfrm>
          <a:prstGeom prst="rect">
            <a:avLst/>
          </a:prstGeom>
        </p:spPr>
        <p:txBody>
          <a:bodyPr vert="horz" lIns="95662" tIns="47831" rIns="95662" bIns="47831"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29429"/>
            <a:ext cx="3037510" cy="465869"/>
          </a:xfrm>
          <a:prstGeom prst="rect">
            <a:avLst/>
          </a:prstGeom>
        </p:spPr>
        <p:txBody>
          <a:bodyPr vert="horz" lIns="95662" tIns="47831" rIns="95662" bIns="47831" rtlCol="0" anchor="b"/>
          <a:lstStyle>
            <a:lvl1pPr algn="l" defTabSz="928021"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688" y="8829429"/>
            <a:ext cx="3038612" cy="465869"/>
          </a:xfrm>
          <a:prstGeom prst="rect">
            <a:avLst/>
          </a:prstGeom>
        </p:spPr>
        <p:txBody>
          <a:bodyPr vert="horz" lIns="95662" tIns="47831" rIns="95662" bIns="47831" rtlCol="0" anchor="b"/>
          <a:lstStyle>
            <a:lvl1pPr algn="r" defTabSz="928021" fontAlgn="auto">
              <a:spcBef>
                <a:spcPts val="0"/>
              </a:spcBef>
              <a:spcAft>
                <a:spcPts val="0"/>
              </a:spcAft>
              <a:defRPr sz="1200" smtClean="0">
                <a:latin typeface="+mn-lt"/>
                <a:ea typeface="+mn-ea"/>
                <a:cs typeface="+mn-cs"/>
              </a:defRPr>
            </a:lvl1pPr>
          </a:lstStyle>
          <a:p>
            <a:pPr>
              <a:defRPr/>
            </a:pPr>
            <a:fld id="{9EC167E1-C60E-45A7-B40D-9629AC64C384}" type="slidenum">
              <a:rPr lang="en-US"/>
              <a:pPr>
                <a:defRPr/>
              </a:pPr>
              <a:t>‹#›</a:t>
            </a:fld>
            <a:endParaRPr lang="en-US" dirty="0"/>
          </a:p>
        </p:txBody>
      </p:sp>
    </p:spTree>
    <p:extLst>
      <p:ext uri="{BB962C8B-B14F-4D97-AF65-F5344CB8AC3E}">
        <p14:creationId xmlns:p14="http://schemas.microsoft.com/office/powerpoint/2010/main" val="1011342082"/>
      </p:ext>
    </p:extLst>
  </p:cSld>
  <p:clrMap bg1="lt1" tx1="dk1" bg2="lt2" tx2="dk2" accent1="accent1" accent2="accent2" accent3="accent3" accent4="accent4" accent5="accent5" accent6="accent6" hlink="hlink" folHlink="folHlink"/>
  <p:notesStyle>
    <a:lvl1pPr algn="l" defTabSz="1300091" rtl="0" fontAlgn="base">
      <a:spcBef>
        <a:spcPct val="30000"/>
      </a:spcBef>
      <a:spcAft>
        <a:spcPct val="0"/>
      </a:spcAft>
      <a:defRPr sz="1400" kern="1200">
        <a:solidFill>
          <a:schemeClr val="tx1"/>
        </a:solidFill>
        <a:latin typeface="+mn-lt"/>
        <a:ea typeface="+mn-ea"/>
        <a:cs typeface="+mn-cs"/>
      </a:defRPr>
    </a:lvl1pPr>
    <a:lvl2pPr marL="273035" algn="l" defTabSz="1300091" rtl="0" fontAlgn="base">
      <a:spcBef>
        <a:spcPct val="30000"/>
      </a:spcBef>
      <a:spcAft>
        <a:spcPct val="0"/>
      </a:spcAft>
      <a:defRPr sz="1400" kern="1200">
        <a:solidFill>
          <a:schemeClr val="tx1"/>
        </a:solidFill>
        <a:latin typeface="+mn-lt"/>
        <a:ea typeface="+mn-ea"/>
        <a:cs typeface="+mn-cs"/>
      </a:defRPr>
    </a:lvl2pPr>
    <a:lvl3pPr marL="547657" algn="l" defTabSz="1300091" rtl="0" fontAlgn="base">
      <a:spcBef>
        <a:spcPct val="30000"/>
      </a:spcBef>
      <a:spcAft>
        <a:spcPct val="0"/>
      </a:spcAft>
      <a:defRPr sz="1400" kern="1200">
        <a:solidFill>
          <a:schemeClr val="tx1"/>
        </a:solidFill>
        <a:latin typeface="+mn-lt"/>
        <a:ea typeface="+mn-ea"/>
        <a:cs typeface="+mn-cs"/>
      </a:defRPr>
    </a:lvl3pPr>
    <a:lvl4pPr marL="822279" algn="l" defTabSz="1300091" rtl="0" fontAlgn="base">
      <a:spcBef>
        <a:spcPct val="30000"/>
      </a:spcBef>
      <a:spcAft>
        <a:spcPct val="0"/>
      </a:spcAft>
      <a:defRPr sz="1400" kern="1200">
        <a:solidFill>
          <a:schemeClr val="tx1"/>
        </a:solidFill>
        <a:latin typeface="+mn-lt"/>
        <a:ea typeface="+mn-ea"/>
        <a:cs typeface="+mn-cs"/>
      </a:defRPr>
    </a:lvl4pPr>
    <a:lvl5pPr marL="1096902" algn="l" defTabSz="1300091" rtl="0" fontAlgn="base">
      <a:spcBef>
        <a:spcPct val="30000"/>
      </a:spcBef>
      <a:spcAft>
        <a:spcPct val="0"/>
      </a:spcAft>
      <a:defRPr sz="1400" kern="1200">
        <a:solidFill>
          <a:schemeClr val="tx1"/>
        </a:solidFill>
        <a:latin typeface="+mn-lt"/>
        <a:ea typeface="+mn-ea"/>
        <a:cs typeface="+mn-cs"/>
      </a:defRPr>
    </a:lvl5pPr>
    <a:lvl6pPr marL="3251926" algn="l" defTabSz="1300769" rtl="0" eaLnBrk="1" latinLnBrk="0" hangingPunct="1">
      <a:defRPr sz="1700" kern="1200">
        <a:solidFill>
          <a:schemeClr val="tx1"/>
        </a:solidFill>
        <a:latin typeface="+mn-lt"/>
        <a:ea typeface="+mn-ea"/>
        <a:cs typeface="+mn-cs"/>
      </a:defRPr>
    </a:lvl6pPr>
    <a:lvl7pPr marL="3902311" algn="l" defTabSz="1300769" rtl="0" eaLnBrk="1" latinLnBrk="0" hangingPunct="1">
      <a:defRPr sz="1700" kern="1200">
        <a:solidFill>
          <a:schemeClr val="tx1"/>
        </a:solidFill>
        <a:latin typeface="+mn-lt"/>
        <a:ea typeface="+mn-ea"/>
        <a:cs typeface="+mn-cs"/>
      </a:defRPr>
    </a:lvl7pPr>
    <a:lvl8pPr marL="4552697" algn="l" defTabSz="1300769" rtl="0" eaLnBrk="1" latinLnBrk="0" hangingPunct="1">
      <a:defRPr sz="1700" kern="1200">
        <a:solidFill>
          <a:schemeClr val="tx1"/>
        </a:solidFill>
        <a:latin typeface="+mn-lt"/>
        <a:ea typeface="+mn-ea"/>
        <a:cs typeface="+mn-cs"/>
      </a:defRPr>
    </a:lvl8pPr>
    <a:lvl9pPr marL="5203081" algn="l" defTabSz="1300769"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r>
              <a:rPr lang="en-US" dirty="0" smtClean="0"/>
              <a:t>How to edit CAD models using Autodesk® Inventor® Fusion  </a:t>
            </a:r>
          </a:p>
          <a:p>
            <a:pPr marL="285750" indent="-285750">
              <a:buFont typeface="Arial" pitchFamily="34" charset="0"/>
              <a:buChar char="•"/>
            </a:pPr>
            <a:r>
              <a:rPr lang="en-US" dirty="0" smtClean="0"/>
              <a:t>How to split a surface to apply loads and boundary conditions</a:t>
            </a:r>
          </a:p>
          <a:p>
            <a:pPr marL="285750" indent="-285750">
              <a:buFont typeface="Arial" pitchFamily="34" charset="0"/>
              <a:buChar char="•"/>
            </a:pPr>
            <a:r>
              <a:rPr lang="en-US" dirty="0" smtClean="0"/>
              <a:t>Eliminating chamfers, fillets, and small features</a:t>
            </a:r>
            <a:endParaRPr lang="en-US" dirty="0" smtClean="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1</a:t>
            </a:fld>
            <a:endParaRPr lang="en-US" dirty="0"/>
          </a:p>
        </p:txBody>
      </p:sp>
    </p:spTree>
    <p:extLst>
      <p:ext uri="{BB962C8B-B14F-4D97-AF65-F5344CB8AC3E}">
        <p14:creationId xmlns:p14="http://schemas.microsoft.com/office/powerpoint/2010/main" val="1687269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r>
              <a:rPr lang="en-US" dirty="0" smtClean="0"/>
              <a:t>Sometimes, when a part or assembly is imported from CAD into FEA, edits are necessary.</a:t>
            </a:r>
          </a:p>
          <a:p>
            <a:pPr marL="285750" indent="-285750">
              <a:buFont typeface="Arial" pitchFamily="34" charset="0"/>
              <a:buChar char="•"/>
            </a:pPr>
            <a:r>
              <a:rPr lang="en-US" dirty="0" smtClean="0"/>
              <a:t>Edits can be made within the original CAD package, within Autodesk Inventor Fusion, or within the FEA software.</a:t>
            </a:r>
          </a:p>
          <a:p>
            <a:pPr marL="285750" indent="-285750">
              <a:buFont typeface="Arial" pitchFamily="34" charset="0"/>
              <a:buChar char="•"/>
            </a:pPr>
            <a:r>
              <a:rPr lang="en-US" dirty="0" smtClean="0"/>
              <a:t>Common edits that are needed include:</a:t>
            </a:r>
          </a:p>
          <a:p>
            <a:pPr marL="558785" lvl="1" indent="-285750">
              <a:buFont typeface="Arial" pitchFamily="34" charset="0"/>
              <a:buChar char="•"/>
            </a:pPr>
            <a:r>
              <a:rPr lang="en-US" dirty="0" smtClean="0"/>
              <a:t>Changes in surface split locations</a:t>
            </a:r>
          </a:p>
          <a:p>
            <a:pPr marL="558785" lvl="1" indent="-285750">
              <a:buFont typeface="Arial" pitchFamily="34" charset="0"/>
              <a:buChar char="•"/>
            </a:pPr>
            <a:r>
              <a:rPr lang="en-US" dirty="0" smtClean="0"/>
              <a:t>Removal of fillets or chamfers</a:t>
            </a:r>
          </a:p>
          <a:p>
            <a:pPr marL="558785" lvl="1" indent="-285750">
              <a:buFont typeface="Arial" pitchFamily="34" charset="0"/>
              <a:buChar char="•"/>
            </a:pPr>
            <a:r>
              <a:rPr lang="en-US" dirty="0" smtClean="0"/>
              <a:t>Removal of small features</a:t>
            </a:r>
          </a:p>
          <a:p>
            <a:pPr marL="285750" indent="-285750">
              <a:buFont typeface="Arial" pitchFamily="34" charset="0"/>
              <a:buChar char="•"/>
            </a:pPr>
            <a:r>
              <a:rPr lang="en-US" dirty="0" smtClean="0"/>
              <a:t>In the case of small features, removal is necessary to make the model easier to mesh and to reduce the number of elements, making the model run faster and with fewer geometry errors.</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2</a:t>
            </a:fld>
            <a:endParaRPr lang="en-US" dirty="0"/>
          </a:p>
        </p:txBody>
      </p:sp>
    </p:spTree>
    <p:extLst>
      <p:ext uri="{BB962C8B-B14F-4D97-AF65-F5344CB8AC3E}">
        <p14:creationId xmlns:p14="http://schemas.microsoft.com/office/powerpoint/2010/main" val="1119706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r>
              <a:rPr lang="en-US" dirty="0" smtClean="0"/>
              <a:t>For analysis of a part, such as the yoke shown, many simplifying assumptions should be considered:</a:t>
            </a:r>
          </a:p>
          <a:p>
            <a:pPr marL="558785" lvl="1" indent="-285750">
              <a:buFont typeface="Arial" pitchFamily="34" charset="0"/>
              <a:buChar char="•"/>
            </a:pPr>
            <a:r>
              <a:rPr lang="en-US" dirty="0" smtClean="0"/>
              <a:t>Are the chamfers and fillets necessary?</a:t>
            </a:r>
          </a:p>
          <a:p>
            <a:pPr marL="558785" lvl="1" indent="-285750">
              <a:buFont typeface="Arial" pitchFamily="34" charset="0"/>
              <a:buChar char="•"/>
            </a:pPr>
            <a:r>
              <a:rPr lang="en-US" dirty="0" smtClean="0"/>
              <a:t>Can the hole be eliminated?</a:t>
            </a:r>
          </a:p>
          <a:p>
            <a:pPr marL="285750" indent="-285750">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3</a:t>
            </a:fld>
            <a:endParaRPr lang="en-US" dirty="0"/>
          </a:p>
        </p:txBody>
      </p:sp>
    </p:spTree>
    <p:extLst>
      <p:ext uri="{BB962C8B-B14F-4D97-AF65-F5344CB8AC3E}">
        <p14:creationId xmlns:p14="http://schemas.microsoft.com/office/powerpoint/2010/main" val="2244866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steps for analyzing a part by hand or in FEA are basically the same:</a:t>
            </a:r>
          </a:p>
          <a:p>
            <a:pPr marL="798496" lvl="1" indent="-514350">
              <a:buFont typeface="+mj-lt"/>
              <a:buAutoNum type="arabicPeriod"/>
            </a:pPr>
            <a:r>
              <a:rPr lang="en-US" dirty="0" smtClean="0"/>
              <a:t>Determine the material out of which the part will be made and use those material properties.</a:t>
            </a:r>
          </a:p>
          <a:p>
            <a:pPr marL="798496" lvl="1" indent="-514350">
              <a:buFont typeface="+mj-lt"/>
              <a:buAutoNum type="arabicPeriod"/>
            </a:pPr>
            <a:r>
              <a:rPr lang="en-US" dirty="0" smtClean="0"/>
              <a:t>Determine the magnitude and direction of the load and apply it.</a:t>
            </a:r>
          </a:p>
          <a:p>
            <a:pPr marL="798496" lvl="1" indent="-514350">
              <a:buFont typeface="+mj-lt"/>
              <a:buAutoNum type="arabicPeriod"/>
            </a:pPr>
            <a:r>
              <a:rPr lang="en-US" dirty="0" smtClean="0"/>
              <a:t>Determine how the part will be constrained.</a:t>
            </a:r>
          </a:p>
          <a:p>
            <a:pPr marL="798496" lvl="1" indent="-514350">
              <a:buFont typeface="+mj-lt"/>
              <a:buAutoNum type="arabicPeriod"/>
            </a:pPr>
            <a:r>
              <a:rPr lang="en-US" dirty="0" smtClean="0"/>
              <a:t>Consider the elimination of small features.</a:t>
            </a:r>
          </a:p>
          <a:p>
            <a:pPr marL="798496" lvl="1" indent="-514350">
              <a:buFont typeface="+mj-lt"/>
              <a:buAutoNum type="arabicPeriod"/>
            </a:pPr>
            <a:r>
              <a:rPr lang="en-US" dirty="0" smtClean="0"/>
              <a:t>Perform the analysis.</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4</a:t>
            </a:fld>
            <a:endParaRPr lang="en-US" dirty="0"/>
          </a:p>
        </p:txBody>
      </p:sp>
    </p:spTree>
    <p:extLst>
      <p:ext uri="{BB962C8B-B14F-4D97-AF65-F5344CB8AC3E}">
        <p14:creationId xmlns:p14="http://schemas.microsoft.com/office/powerpoint/2010/main" val="3352949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r>
              <a:rPr lang="en-US" dirty="0" smtClean="0"/>
              <a:t>Small features, like fillets, chamfers, and small holes (as shown in upper image in purple), can greatly increase the mesh density of a part, thus increasing the time required to analyze.</a:t>
            </a:r>
          </a:p>
          <a:p>
            <a:pPr marL="285750" indent="-285750">
              <a:buFont typeface="Arial" pitchFamily="34" charset="0"/>
              <a:buChar char="•"/>
            </a:pPr>
            <a:r>
              <a:rPr lang="en-US" dirty="0" smtClean="0"/>
              <a:t>Many of these small features can be eliminated, but some are located in places where there are stress concentrations, such as can be seen for the small hole in the lower image. The small hole should not be eliminated from the analysis.</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5</a:t>
            </a:fld>
            <a:endParaRPr lang="en-US" dirty="0"/>
          </a:p>
        </p:txBody>
      </p:sp>
    </p:spTree>
    <p:extLst>
      <p:ext uri="{BB962C8B-B14F-4D97-AF65-F5344CB8AC3E}">
        <p14:creationId xmlns:p14="http://schemas.microsoft.com/office/powerpoint/2010/main" val="1224229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r>
              <a:rPr lang="en-US" dirty="0" smtClean="0"/>
              <a:t>For FEA, the part must also be broken up into small pieces, called “finite elements”, and there are various different shapes of these elements for different purposes. </a:t>
            </a:r>
          </a:p>
          <a:p>
            <a:pPr marL="285750" indent="-285750">
              <a:buFont typeface="Arial" pitchFamily="34" charset="0"/>
              <a:buChar char="•"/>
            </a:pPr>
            <a:r>
              <a:rPr lang="en-US" dirty="0" smtClean="0"/>
              <a:t>For solid geometry, the most common shape is brick, which is a six-sided shape resembling a box made out of rods. The other is a tetrahedron, which is a four-sided triangle made of rods.</a:t>
            </a:r>
          </a:p>
          <a:p>
            <a:pPr marL="285750" indent="-285750">
              <a:buFont typeface="Arial" pitchFamily="34" charset="0"/>
              <a:buChar char="•"/>
            </a:pPr>
            <a:r>
              <a:rPr lang="en-US" dirty="0" smtClean="0"/>
              <a:t>At the end of each “rod” on the corner, there is a node.</a:t>
            </a:r>
          </a:p>
          <a:p>
            <a:pPr marL="285750" indent="-285750">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6</a:t>
            </a:fld>
            <a:endParaRPr lang="en-US" dirty="0"/>
          </a:p>
        </p:txBody>
      </p:sp>
    </p:spTree>
    <p:extLst>
      <p:ext uri="{BB962C8B-B14F-4D97-AF65-F5344CB8AC3E}">
        <p14:creationId xmlns:p14="http://schemas.microsoft.com/office/powerpoint/2010/main" val="1126484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r>
              <a:rPr lang="en-US" dirty="0" smtClean="0"/>
              <a:t>Boundary conditions are a way of constraining the part so it doesn’t “fly away” because of the applied load. </a:t>
            </a:r>
          </a:p>
          <a:p>
            <a:pPr marL="285750" indent="-285750">
              <a:buFont typeface="Arial" pitchFamily="34" charset="0"/>
              <a:buChar char="•"/>
            </a:pPr>
            <a:r>
              <a:rPr lang="en-US" dirty="0" smtClean="0"/>
              <a:t>There are six degrees of freedom, three translations and three rotations.</a:t>
            </a:r>
          </a:p>
          <a:p>
            <a:pPr marL="285750" indent="-285750">
              <a:buFont typeface="Arial" pitchFamily="34" charset="0"/>
              <a:buChar char="•"/>
            </a:pPr>
            <a:r>
              <a:rPr lang="en-US" dirty="0" smtClean="0"/>
              <a:t>If all six degrees of freedom are constrained, the nodes are said to be “fixed.” Autodesk® Simulation Multiphysics represents this as a green triangle on each node. Anything less than six is a green circle.</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7</a:t>
            </a:fld>
            <a:endParaRPr lang="en-US" dirty="0"/>
          </a:p>
        </p:txBody>
      </p:sp>
    </p:spTree>
    <p:extLst>
      <p:ext uri="{BB962C8B-B14F-4D97-AF65-F5344CB8AC3E}">
        <p14:creationId xmlns:p14="http://schemas.microsoft.com/office/powerpoint/2010/main" val="1402820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r>
              <a:rPr lang="en-US" dirty="0" smtClean="0"/>
              <a:t>Loads and boundary conditions are applied to nodes, but most FEA packages allow the user to select surfaces, as this makes more intuitive sense.</a:t>
            </a:r>
          </a:p>
          <a:p>
            <a:pPr marL="285750" indent="-285750">
              <a:buFont typeface="Arial" pitchFamily="34" charset="0"/>
              <a:buChar char="•"/>
            </a:pPr>
            <a:r>
              <a:rPr lang="en-US" dirty="0" smtClean="0"/>
              <a:t>Sometimes, the surface is not split in the desired direction and thus needs editing.</a:t>
            </a:r>
          </a:p>
          <a:p>
            <a:pPr marL="285750" indent="-285750">
              <a:buFont typeface="Arial" pitchFamily="34" charset="0"/>
              <a:buChar char="•"/>
            </a:pPr>
            <a:r>
              <a:rPr lang="en-US" dirty="0" smtClean="0"/>
              <a:t>Surfaces can be split within the FEA package, within Autodesk® Inventor® Fusion, or within the original CAD package.</a:t>
            </a:r>
          </a:p>
          <a:p>
            <a:pPr marL="285750" indent="-285750">
              <a:buFont typeface="Arial" pitchFamily="34" charset="0"/>
              <a:buChar char="•"/>
            </a:pPr>
            <a:r>
              <a:rPr lang="en-US" dirty="0" smtClean="0"/>
              <a:t>To split a surface, construction geometry is often needed to create a split plane.</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8</a:t>
            </a:fld>
            <a:endParaRPr lang="en-US" dirty="0"/>
          </a:p>
        </p:txBody>
      </p:sp>
    </p:spTree>
    <p:extLst>
      <p:ext uri="{BB962C8B-B14F-4D97-AF65-F5344CB8AC3E}">
        <p14:creationId xmlns:p14="http://schemas.microsoft.com/office/powerpoint/2010/main" val="2834266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r>
              <a:rPr lang="en-US" dirty="0" smtClean="0"/>
              <a:t>How to edit CAD models using Autodesk® Inventor® Fusion </a:t>
            </a:r>
          </a:p>
          <a:p>
            <a:pPr marL="285750" indent="-285750">
              <a:buFont typeface="Arial" pitchFamily="34" charset="0"/>
              <a:buChar char="•"/>
            </a:pPr>
            <a:r>
              <a:rPr lang="en-US" dirty="0" smtClean="0"/>
              <a:t>How to split a surface to apply loads and boundary conditions</a:t>
            </a:r>
          </a:p>
          <a:p>
            <a:pPr marL="285750" indent="-285750">
              <a:buFont typeface="Arial" pitchFamily="34" charset="0"/>
              <a:buChar char="•"/>
            </a:pPr>
            <a:r>
              <a:rPr lang="en-US" dirty="0" smtClean="0"/>
              <a:t>Eliminating chamfers, fillets, and small features</a:t>
            </a:r>
          </a:p>
          <a:p>
            <a:pPr marL="285750" indent="-285750">
              <a:buFont typeface="Arial" pitchFamily="34" charset="0"/>
              <a:buChar char="•"/>
            </a:pPr>
            <a:endParaRPr lang="en-US" dirty="0" smtClean="0"/>
          </a:p>
          <a:p>
            <a:pPr marL="285750" indent="-285750">
              <a:buFont typeface="Arial" pitchFamily="34" charset="0"/>
              <a:buChar char="•"/>
            </a:pPr>
            <a:endParaRPr lang="en-US" dirty="0" smtClean="0"/>
          </a:p>
          <a:p>
            <a:pPr marL="285750" indent="-285750">
              <a:buFont typeface="Arial" pitchFamily="34" charset="0"/>
              <a:buChar char="•"/>
            </a:pPr>
            <a:r>
              <a:rPr lang="en-US" dirty="0" smtClean="0"/>
              <a:t>The video will demonstrate how to edit a CAD model using Autodesk® Inventor® Fusion and then importing it into Autodesk® Simulation Multiphysics.</a:t>
            </a:r>
          </a:p>
          <a:p>
            <a:pPr marL="285750" indent="-285750">
              <a:buFont typeface="Arial" pitchFamily="34" charset="0"/>
              <a:buChar char="•"/>
            </a:pPr>
            <a:r>
              <a:rPr lang="en-US" dirty="0" smtClean="0"/>
              <a:t>The Autodesk® Inventor® CAD file will be used to show how to create a surface split.</a:t>
            </a:r>
          </a:p>
          <a:p>
            <a:endParaRPr lang="en-US" dirty="0"/>
          </a:p>
        </p:txBody>
      </p:sp>
      <p:sp>
        <p:nvSpPr>
          <p:cNvPr id="4" name="Slide Number Placeholder 3"/>
          <p:cNvSpPr>
            <a:spLocks noGrp="1"/>
          </p:cNvSpPr>
          <p:nvPr>
            <p:ph type="sldNum" sz="quarter" idx="10"/>
          </p:nvPr>
        </p:nvSpPr>
        <p:spPr/>
        <p:txBody>
          <a:bodyPr/>
          <a:lstStyle/>
          <a:p>
            <a:pPr>
              <a:defRPr/>
            </a:pPr>
            <a:fld id="{9EC167E1-C60E-45A7-B40D-9629AC64C384}" type="slidenum">
              <a:rPr lang="en-US" smtClean="0"/>
              <a:pPr>
                <a:defRPr/>
              </a:pPr>
              <a:t>9</a:t>
            </a:fld>
            <a:endParaRPr lang="en-US" dirty="0"/>
          </a:p>
        </p:txBody>
      </p:sp>
    </p:spTree>
    <p:extLst>
      <p:ext uri="{BB962C8B-B14F-4D97-AF65-F5344CB8AC3E}">
        <p14:creationId xmlns:p14="http://schemas.microsoft.com/office/powerpoint/2010/main" val="2878319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93725" y="3611882"/>
            <a:ext cx="11762080" cy="1417320"/>
          </a:xfrm>
        </p:spPr>
        <p:txBody>
          <a:bodyPr/>
          <a:lstStyle/>
          <a:p>
            <a:r>
              <a:rPr lang="en-US" dirty="0" smtClean="0"/>
              <a:t>Click to edit Master title style</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Full Screen">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
            <a:ext cx="13011150" cy="8993187"/>
          </a:xfrm>
        </p:spPr>
        <p:txBody>
          <a:body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8"/>
          <p:cNvSpPr>
            <a:spLocks noGrp="1"/>
          </p:cNvSpPr>
          <p:nvPr>
            <p:ph sz="quarter" idx="10"/>
          </p:nvPr>
        </p:nvSpPr>
        <p:spPr>
          <a:xfrm>
            <a:off x="603505" y="2148840"/>
            <a:ext cx="5788152" cy="67025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10"/>
          <p:cNvSpPr>
            <a:spLocks noGrp="1"/>
          </p:cNvSpPr>
          <p:nvPr>
            <p:ph sz="quarter" idx="11"/>
          </p:nvPr>
        </p:nvSpPr>
        <p:spPr>
          <a:xfrm>
            <a:off x="6581775" y="2148840"/>
            <a:ext cx="5791200" cy="670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93725" y="364254"/>
            <a:ext cx="7664450" cy="1417320"/>
          </a:xfrm>
          <a:prstGeom prst="rect">
            <a:avLst/>
          </a:prstGeom>
          <a:noFill/>
          <a:ln w="12700">
            <a:noFill/>
            <a:miter lim="800000"/>
            <a:headEnd/>
            <a:tailEnd/>
          </a:ln>
        </p:spPr>
        <p:txBody>
          <a:bodyPr vert="horz" wrap="square" lIns="0" tIns="0" rIns="0" bIns="0" numCol="1" anchor="ctr" anchorCtr="0" compatLnSpc="1">
            <a:prstTxWarp prst="textNoShape">
              <a:avLst/>
            </a:prstTxWarp>
          </a:bodyPr>
          <a:lstStyle/>
          <a:p>
            <a:pPr lvl="0"/>
            <a:r>
              <a:rPr lang="en-US" dirty="0" smtClean="0">
                <a:sym typeface="Arial" pitchFamily="34" charset="0"/>
              </a:rPr>
              <a:t>Click to edit Master title style</a:t>
            </a:r>
          </a:p>
        </p:txBody>
      </p:sp>
      <p:sp>
        <p:nvSpPr>
          <p:cNvPr id="1027" name="Rectangle 2"/>
          <p:cNvSpPr>
            <a:spLocks noGrp="1" noChangeArrowheads="1"/>
          </p:cNvSpPr>
          <p:nvPr>
            <p:ph type="body" idx="1"/>
          </p:nvPr>
        </p:nvSpPr>
        <p:spPr bwMode="auto">
          <a:xfrm>
            <a:off x="593725" y="2146491"/>
            <a:ext cx="11762080" cy="6699652"/>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lvl="0"/>
            <a:r>
              <a:rPr lang="en-US" dirty="0" smtClean="0">
                <a:sym typeface="Arial" pitchFamily="34" charset="0"/>
              </a:rPr>
              <a:t>Click to edit Master text styles</a:t>
            </a:r>
          </a:p>
          <a:p>
            <a:pPr lvl="1"/>
            <a:r>
              <a:rPr lang="en-US" dirty="0" smtClean="0">
                <a:sym typeface="Arial" pitchFamily="34" charset="0"/>
              </a:rPr>
              <a:t>Second level</a:t>
            </a:r>
          </a:p>
          <a:p>
            <a:pPr lvl="2"/>
            <a:r>
              <a:rPr lang="en-US" dirty="0" smtClean="0">
                <a:sym typeface="Arial" pitchFamily="34" charset="0"/>
              </a:rPr>
              <a:t>Third level</a:t>
            </a:r>
          </a:p>
          <a:p>
            <a:pPr lvl="3"/>
            <a:r>
              <a:rPr lang="en-US" dirty="0" smtClean="0">
                <a:sym typeface="Arial" pitchFamily="34" charset="0"/>
              </a:rPr>
              <a:t>Fourth level</a:t>
            </a:r>
          </a:p>
          <a:p>
            <a:pPr lvl="4"/>
            <a:r>
              <a:rPr lang="en-US" dirty="0" smtClean="0">
                <a:sym typeface="Arial" pitchFamily="34" charset="0"/>
              </a:rPr>
              <a:t>Fifth level</a:t>
            </a:r>
          </a:p>
        </p:txBody>
      </p:sp>
      <p:pic>
        <p:nvPicPr>
          <p:cNvPr id="4" name="Picture 2"/>
          <p:cNvPicPr>
            <a:picLocks noChangeAspect="1" noChangeArrowheads="1"/>
          </p:cNvPicPr>
          <p:nvPr/>
        </p:nvPicPr>
        <p:blipFill>
          <a:blip r:embed="rId6" cstate="email"/>
          <a:srcRect/>
          <a:stretch>
            <a:fillRect/>
          </a:stretch>
        </p:blipFill>
        <p:spPr bwMode="auto">
          <a:xfrm>
            <a:off x="1" y="8994775"/>
            <a:ext cx="13017500" cy="765176"/>
          </a:xfrm>
          <a:prstGeom prst="rect">
            <a:avLst/>
          </a:prstGeom>
          <a:noFill/>
          <a:ln w="12700">
            <a:noFill/>
            <a:miter lim="800000"/>
            <a:headEnd/>
            <a:tailEnd/>
          </a:ln>
        </p:spPr>
      </p:pic>
      <p:sp>
        <p:nvSpPr>
          <p:cNvPr id="5" name="Text Box 76"/>
          <p:cNvSpPr txBox="1">
            <a:spLocks noChangeArrowheads="1"/>
          </p:cNvSpPr>
          <p:nvPr/>
        </p:nvSpPr>
        <p:spPr bwMode="white">
          <a:xfrm>
            <a:off x="590550" y="9269414"/>
            <a:ext cx="2898774" cy="200025"/>
          </a:xfrm>
          <a:prstGeom prst="rect">
            <a:avLst/>
          </a:prstGeom>
          <a:noFill/>
          <a:ln w="9525">
            <a:noFill/>
            <a:miter lim="800000"/>
            <a:headEnd/>
            <a:tailEnd/>
          </a:ln>
          <a:effectLst/>
        </p:spPr>
        <p:txBody>
          <a:bodyPr lIns="0" tIns="0" rIns="0" bIns="0" anchor="ctr"/>
          <a:lstStyle/>
          <a:p>
            <a:pPr defTabSz="1300091" eaLnBrk="0" hangingPunct="0">
              <a:defRPr/>
            </a:pPr>
            <a:r>
              <a:rPr lang="en-US" sz="900" baseline="0" dirty="0" smtClean="0">
                <a:solidFill>
                  <a:srgbClr val="969696"/>
                </a:solidFill>
              </a:rPr>
              <a:t>© 2011 Autodesk </a:t>
            </a:r>
            <a:endParaRPr lang="en-US" sz="900" baseline="0" dirty="0">
              <a:solidFill>
                <a:srgbClr val="969696"/>
              </a:solidFill>
            </a:endParaRPr>
          </a:p>
        </p:txBody>
      </p:sp>
      <p:sp>
        <p:nvSpPr>
          <p:cNvPr id="13" name="TextBox 12"/>
          <p:cNvSpPr txBox="1"/>
          <p:nvPr userDrawn="1"/>
        </p:nvSpPr>
        <p:spPr>
          <a:xfrm>
            <a:off x="1704975" y="9141122"/>
            <a:ext cx="6248400" cy="461665"/>
          </a:xfrm>
          <a:prstGeom prst="rect">
            <a:avLst/>
          </a:prstGeom>
          <a:noFill/>
        </p:spPr>
        <p:txBody>
          <a:bodyPr wrap="square" rtlCol="0">
            <a:spAutoFit/>
          </a:bodyPr>
          <a:lstStyle/>
          <a:p>
            <a:r>
              <a:rPr lang="en-US" sz="1200" dirty="0" smtClean="0">
                <a:solidFill>
                  <a:schemeClr val="bg1"/>
                </a:solidFill>
                <a:latin typeface="Calibri" pitchFamily="34" charset="0"/>
                <a:cs typeface="Calibri" pitchFamily="34" charset="0"/>
              </a:rPr>
              <a:t>Freely licensed</a:t>
            </a:r>
            <a:r>
              <a:rPr lang="en-US" sz="1200" baseline="0" dirty="0" smtClean="0">
                <a:solidFill>
                  <a:schemeClr val="bg1"/>
                </a:solidFill>
                <a:latin typeface="Calibri" pitchFamily="34" charset="0"/>
                <a:cs typeface="Calibri" pitchFamily="34" charset="0"/>
              </a:rPr>
              <a:t> for use by educational institutions. Reuse and changes require a note indicating that content has been modified from the original, and must attribute source content to Autodesk.</a:t>
            </a:r>
            <a:endParaRPr lang="en-US" sz="1200" dirty="0">
              <a:solidFill>
                <a:schemeClr val="bg1"/>
              </a:solidFill>
              <a:latin typeface="Calibri" pitchFamily="34" charset="0"/>
              <a:cs typeface="Calibri" pitchFamily="34" charset="0"/>
            </a:endParaRPr>
          </a:p>
        </p:txBody>
      </p:sp>
      <p:sp>
        <p:nvSpPr>
          <p:cNvPr id="14" name="Rectangle 13"/>
          <p:cNvSpPr/>
          <p:nvPr userDrawn="1"/>
        </p:nvSpPr>
        <p:spPr>
          <a:xfrm>
            <a:off x="7953375" y="9228374"/>
            <a:ext cx="3774134" cy="3077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AA00"/>
                </a:solidFill>
                <a:effectLst/>
                <a:uLnTx/>
                <a:uFillTx/>
                <a:latin typeface="Calibri" pitchFamily="34" charset="0"/>
                <a:cs typeface="Calibri" pitchFamily="34" charset="0"/>
              </a:rPr>
              <a:t>www.autodesk.com/edcommunity</a:t>
            </a:r>
          </a:p>
        </p:txBody>
      </p:sp>
      <p:pic>
        <p:nvPicPr>
          <p:cNvPr id="15" name="Picture 2"/>
          <p:cNvPicPr>
            <a:picLocks noChangeAspect="1" noChangeArrowheads="1"/>
          </p:cNvPicPr>
          <p:nvPr userDrawn="1"/>
        </p:nvPicPr>
        <p:blipFill>
          <a:blip r:embed="rId7"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0978963" y="9060422"/>
            <a:ext cx="1796883" cy="456927"/>
          </a:xfrm>
          <a:prstGeom prst="rect">
            <a:avLst/>
          </a:prstGeom>
          <a:solidFill>
            <a:srgbClr val="000000"/>
          </a:solidFill>
          <a:ln>
            <a:noFill/>
          </a:ln>
          <a:effectLst/>
          <a:extLst/>
        </p:spPr>
      </p:pic>
      <p:sp>
        <p:nvSpPr>
          <p:cNvPr id="16" name="TextBox 15"/>
          <p:cNvSpPr txBox="1"/>
          <p:nvPr userDrawn="1"/>
        </p:nvSpPr>
        <p:spPr>
          <a:xfrm>
            <a:off x="10962715" y="9385855"/>
            <a:ext cx="1830437"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AA00"/>
                </a:solidFill>
                <a:effectLst/>
                <a:uLnTx/>
                <a:uFillTx/>
                <a:latin typeface="Calibri" pitchFamily="34" charset="0"/>
                <a:ea typeface="Arial Unicode MS" pitchFamily="34" charset="-128"/>
                <a:cs typeface="Calibri" pitchFamily="34" charset="0"/>
              </a:rPr>
              <a:t>Education Community</a:t>
            </a:r>
            <a:endParaRPr kumimoji="0" lang="en-US" sz="1400" b="1" i="0" u="none" strike="noStrike" kern="0" cap="none" spc="0" normalizeH="0" baseline="0" noProof="0" dirty="0">
              <a:ln>
                <a:noFill/>
              </a:ln>
              <a:solidFill>
                <a:srgbClr val="FFAA00"/>
              </a:solidFill>
              <a:effectLst/>
              <a:uLnTx/>
              <a:uFillTx/>
              <a:latin typeface="Calibri" pitchFamily="34" charset="0"/>
              <a:ea typeface="Arial Unicode MS" pitchFamily="34" charset="-128"/>
              <a:cs typeface="Calibri" pitchFamily="34" charset="0"/>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Lst>
  <p:transition/>
  <p:txStyles>
    <p:titleStyle>
      <a:lvl1pPr algn="l" rtl="0" eaLnBrk="1" fontAlgn="base" hangingPunct="1">
        <a:spcBef>
          <a:spcPct val="0"/>
        </a:spcBef>
        <a:spcAft>
          <a:spcPct val="0"/>
        </a:spcAft>
        <a:defRPr sz="3200" b="1" baseline="0">
          <a:solidFill>
            <a:schemeClr val="tx1"/>
          </a:solidFill>
          <a:latin typeface="Calibri" pitchFamily="34" charset="0"/>
          <a:ea typeface="+mj-ea"/>
          <a:cs typeface="Calibri" pitchFamily="34" charset="0"/>
          <a:sym typeface="Arial" pitchFamily="34" charset="0"/>
        </a:defRPr>
      </a:lvl1pPr>
      <a:lvl2pPr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pitchFamily="34" charset="0"/>
        </a:defRPr>
      </a:lvl2pPr>
      <a:lvl3pPr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pitchFamily="34" charset="0"/>
        </a:defRPr>
      </a:lvl3pPr>
      <a:lvl4pPr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pitchFamily="34" charset="0"/>
        </a:defRPr>
      </a:lvl4pPr>
      <a:lvl5pPr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pitchFamily="34" charset="0"/>
        </a:defRPr>
      </a:lvl5pPr>
      <a:lvl6pPr marL="457358"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charset="0"/>
        </a:defRPr>
      </a:lvl6pPr>
      <a:lvl7pPr marL="914715"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charset="0"/>
        </a:defRPr>
      </a:lvl7pPr>
      <a:lvl8pPr marL="1372071"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charset="0"/>
        </a:defRPr>
      </a:lvl8pPr>
      <a:lvl9pPr marL="1829429" algn="l" rtl="0" eaLnBrk="1" fontAlgn="base" hangingPunct="1">
        <a:spcBef>
          <a:spcPct val="0"/>
        </a:spcBef>
        <a:spcAft>
          <a:spcPct val="0"/>
        </a:spcAft>
        <a:defRPr sz="4000" b="1">
          <a:solidFill>
            <a:srgbClr val="FFFFFF"/>
          </a:solidFill>
          <a:latin typeface="Arial" charset="0"/>
          <a:ea typeface="ヒラギノ角ゴ Pro W6" charset="0"/>
          <a:cs typeface="ヒラギノ角ゴ Pro W6" charset="0"/>
          <a:sym typeface="Arial" charset="0"/>
        </a:defRPr>
      </a:lvl9pPr>
    </p:titleStyle>
    <p:bodyStyle>
      <a:lvl1pPr marL="284147" indent="-284147" algn="l" rtl="0" eaLnBrk="1" fontAlgn="base" hangingPunct="1">
        <a:spcBef>
          <a:spcPts val="499"/>
        </a:spcBef>
        <a:spcAft>
          <a:spcPct val="0"/>
        </a:spcAft>
        <a:buClr>
          <a:schemeClr val="tx2"/>
        </a:buClr>
        <a:buSzPct val="80000"/>
        <a:buFont typeface="Wingdings" pitchFamily="2" charset="2"/>
        <a:buChar char="§"/>
        <a:defRPr sz="3200">
          <a:solidFill>
            <a:schemeClr val="tx1"/>
          </a:solidFill>
          <a:latin typeface="Calibri" pitchFamily="34" charset="0"/>
          <a:ea typeface="+mn-ea"/>
          <a:cs typeface="Calibri" pitchFamily="34" charset="0"/>
          <a:sym typeface="Arial" pitchFamily="34" charset="0"/>
        </a:defRPr>
      </a:lvl1pPr>
      <a:lvl2pPr marL="568293" indent="-284147" algn="l" rtl="0" eaLnBrk="1" fontAlgn="base" hangingPunct="1">
        <a:spcBef>
          <a:spcPts val="499"/>
        </a:spcBef>
        <a:spcAft>
          <a:spcPct val="0"/>
        </a:spcAft>
        <a:buClr>
          <a:schemeClr val="tx2"/>
        </a:buClr>
        <a:buSzPct val="80000"/>
        <a:buFont typeface="Wingdings" pitchFamily="2" charset="2"/>
        <a:buChar char="§"/>
        <a:defRPr sz="2800">
          <a:solidFill>
            <a:schemeClr val="tx1"/>
          </a:solidFill>
          <a:latin typeface="Calibri" pitchFamily="34" charset="0"/>
          <a:ea typeface="+mn-ea"/>
          <a:cs typeface="Calibri" pitchFamily="34" charset="0"/>
          <a:sym typeface="Arial" pitchFamily="34" charset="0"/>
        </a:defRPr>
      </a:lvl2pPr>
      <a:lvl3pPr marL="909588" indent="-255573" algn="l" rtl="0" eaLnBrk="1" fontAlgn="base" hangingPunct="1">
        <a:spcBef>
          <a:spcPts val="400"/>
        </a:spcBef>
        <a:spcAft>
          <a:spcPct val="0"/>
        </a:spcAft>
        <a:buClr>
          <a:schemeClr val="tx2"/>
        </a:buClr>
        <a:buSzPct val="80000"/>
        <a:buFont typeface="Wingdings" pitchFamily="2" charset="2"/>
        <a:buChar char="§"/>
        <a:defRPr sz="2400">
          <a:solidFill>
            <a:schemeClr val="tx1"/>
          </a:solidFill>
          <a:latin typeface="Calibri" pitchFamily="34" charset="0"/>
          <a:ea typeface="+mn-ea"/>
          <a:cs typeface="Calibri" pitchFamily="34" charset="0"/>
          <a:sym typeface="Arial" pitchFamily="34" charset="0"/>
        </a:defRPr>
      </a:lvl3pPr>
      <a:lvl4pPr marL="1422321" indent="-228587" algn="l" rtl="0" eaLnBrk="1" fontAlgn="base" hangingPunct="1">
        <a:spcBef>
          <a:spcPts val="300"/>
        </a:spcBef>
        <a:spcAft>
          <a:spcPct val="0"/>
        </a:spcAft>
        <a:buClr>
          <a:schemeClr val="tx2"/>
        </a:buClr>
        <a:buSzPct val="80000"/>
        <a:buFont typeface="Wingdings" pitchFamily="2" charset="2"/>
        <a:buChar char="§"/>
        <a:defRPr sz="2100">
          <a:solidFill>
            <a:schemeClr val="tx1"/>
          </a:solidFill>
          <a:latin typeface="Calibri" pitchFamily="34" charset="0"/>
          <a:ea typeface="+mn-ea"/>
          <a:cs typeface="Calibri" pitchFamily="34" charset="0"/>
          <a:sym typeface="Arial" pitchFamily="34" charset="0"/>
        </a:defRPr>
      </a:lvl4pPr>
      <a:lvl5pPr marL="1877908" indent="-206363" algn="l" rtl="0" eaLnBrk="1" fontAlgn="base" hangingPunct="1">
        <a:spcBef>
          <a:spcPts val="300"/>
        </a:spcBef>
        <a:spcAft>
          <a:spcPct val="0"/>
        </a:spcAft>
        <a:buClr>
          <a:schemeClr val="tx2"/>
        </a:buClr>
        <a:buSzPct val="80000"/>
        <a:buFont typeface="Wingdings" pitchFamily="2" charset="2"/>
        <a:buChar char="§"/>
        <a:defRPr sz="2000">
          <a:solidFill>
            <a:schemeClr val="tx1"/>
          </a:solidFill>
          <a:latin typeface="Calibri" pitchFamily="34" charset="0"/>
          <a:ea typeface="+mn-ea"/>
          <a:cs typeface="Calibri" pitchFamily="34" charset="0"/>
          <a:sym typeface="Arial" pitchFamily="34" charset="0"/>
        </a:defRPr>
      </a:lvl5pPr>
      <a:lvl6pPr marL="2336016" indent="-206447" algn="l" rtl="0" eaLnBrk="1" fontAlgn="base" hangingPunct="1">
        <a:spcBef>
          <a:spcPts val="300"/>
        </a:spcBef>
        <a:spcAft>
          <a:spcPct val="0"/>
        </a:spcAft>
        <a:buClr>
          <a:srgbClr val="FFFFFF"/>
        </a:buClr>
        <a:buSzPct val="80000"/>
        <a:buFont typeface="Lucida Grande" charset="0"/>
        <a:buChar char="§"/>
        <a:defRPr sz="2000">
          <a:solidFill>
            <a:srgbClr val="FFFFFF"/>
          </a:solidFill>
          <a:latin typeface="+mn-lt"/>
          <a:ea typeface="+mn-ea"/>
          <a:cs typeface="+mn-cs"/>
          <a:sym typeface="Arial" charset="0"/>
        </a:defRPr>
      </a:lvl6pPr>
      <a:lvl7pPr marL="2793373" indent="-206447" algn="l" rtl="0" eaLnBrk="1" fontAlgn="base" hangingPunct="1">
        <a:spcBef>
          <a:spcPts val="300"/>
        </a:spcBef>
        <a:spcAft>
          <a:spcPct val="0"/>
        </a:spcAft>
        <a:buClr>
          <a:srgbClr val="FFFFFF"/>
        </a:buClr>
        <a:buSzPct val="80000"/>
        <a:buFont typeface="Lucida Grande" charset="0"/>
        <a:buChar char="§"/>
        <a:defRPr sz="2000">
          <a:solidFill>
            <a:srgbClr val="FFFFFF"/>
          </a:solidFill>
          <a:latin typeface="+mn-lt"/>
          <a:ea typeface="+mn-ea"/>
          <a:cs typeface="+mn-cs"/>
          <a:sym typeface="Arial" charset="0"/>
        </a:defRPr>
      </a:lvl7pPr>
      <a:lvl8pPr marL="3250731" indent="-206447" algn="l" rtl="0" eaLnBrk="1" fontAlgn="base" hangingPunct="1">
        <a:spcBef>
          <a:spcPts val="300"/>
        </a:spcBef>
        <a:spcAft>
          <a:spcPct val="0"/>
        </a:spcAft>
        <a:buClr>
          <a:srgbClr val="FFFFFF"/>
        </a:buClr>
        <a:buSzPct val="80000"/>
        <a:buFont typeface="Lucida Grande" charset="0"/>
        <a:buChar char="§"/>
        <a:defRPr sz="2000">
          <a:solidFill>
            <a:srgbClr val="FFFFFF"/>
          </a:solidFill>
          <a:latin typeface="+mn-lt"/>
          <a:ea typeface="+mn-ea"/>
          <a:cs typeface="+mn-cs"/>
          <a:sym typeface="Arial" charset="0"/>
        </a:defRPr>
      </a:lvl8pPr>
      <a:lvl9pPr marL="3708087" indent="-206447" algn="l" rtl="0" eaLnBrk="1" fontAlgn="base" hangingPunct="1">
        <a:spcBef>
          <a:spcPts val="300"/>
        </a:spcBef>
        <a:spcAft>
          <a:spcPct val="0"/>
        </a:spcAft>
        <a:buClr>
          <a:srgbClr val="FFFFFF"/>
        </a:buClr>
        <a:buSzPct val="80000"/>
        <a:buFont typeface="Lucida Grande" charset="0"/>
        <a:buChar char="§"/>
        <a:defRPr sz="2000">
          <a:solidFill>
            <a:srgbClr val="FFFFFF"/>
          </a:solidFill>
          <a:latin typeface="+mn-lt"/>
          <a:ea typeface="+mn-ea"/>
          <a:cs typeface="+mn-cs"/>
          <a:sym typeface="Arial" charset="0"/>
        </a:defRPr>
      </a:lvl9pPr>
    </p:bodyStyle>
    <p:otherStyle>
      <a:defPPr>
        <a:defRPr lang="en-US"/>
      </a:defPPr>
      <a:lvl1pPr marL="0" algn="l" defTabSz="914715" rtl="0" eaLnBrk="1" latinLnBrk="0" hangingPunct="1">
        <a:defRPr sz="1800" kern="1200">
          <a:solidFill>
            <a:schemeClr val="tx1"/>
          </a:solidFill>
          <a:latin typeface="+mn-lt"/>
          <a:ea typeface="+mn-ea"/>
          <a:cs typeface="+mn-cs"/>
        </a:defRPr>
      </a:lvl1pPr>
      <a:lvl2pPr marL="457358" algn="l" defTabSz="914715" rtl="0" eaLnBrk="1" latinLnBrk="0" hangingPunct="1">
        <a:defRPr sz="1800" kern="1200">
          <a:solidFill>
            <a:schemeClr val="tx1"/>
          </a:solidFill>
          <a:latin typeface="+mn-lt"/>
          <a:ea typeface="+mn-ea"/>
          <a:cs typeface="+mn-cs"/>
        </a:defRPr>
      </a:lvl2pPr>
      <a:lvl3pPr marL="914715" algn="l" defTabSz="914715" rtl="0" eaLnBrk="1" latinLnBrk="0" hangingPunct="1">
        <a:defRPr sz="1800" kern="1200">
          <a:solidFill>
            <a:schemeClr val="tx1"/>
          </a:solidFill>
          <a:latin typeface="+mn-lt"/>
          <a:ea typeface="+mn-ea"/>
          <a:cs typeface="+mn-cs"/>
        </a:defRPr>
      </a:lvl3pPr>
      <a:lvl4pPr marL="1372071" algn="l" defTabSz="914715" rtl="0" eaLnBrk="1" latinLnBrk="0" hangingPunct="1">
        <a:defRPr sz="1800" kern="1200">
          <a:solidFill>
            <a:schemeClr val="tx1"/>
          </a:solidFill>
          <a:latin typeface="+mn-lt"/>
          <a:ea typeface="+mn-ea"/>
          <a:cs typeface="+mn-cs"/>
        </a:defRPr>
      </a:lvl4pPr>
      <a:lvl5pPr marL="1829429" algn="l" defTabSz="914715" rtl="0" eaLnBrk="1" latinLnBrk="0" hangingPunct="1">
        <a:defRPr sz="1800" kern="1200">
          <a:solidFill>
            <a:schemeClr val="tx1"/>
          </a:solidFill>
          <a:latin typeface="+mn-lt"/>
          <a:ea typeface="+mn-ea"/>
          <a:cs typeface="+mn-cs"/>
        </a:defRPr>
      </a:lvl5pPr>
      <a:lvl6pPr marL="2286785" algn="l" defTabSz="914715" rtl="0" eaLnBrk="1" latinLnBrk="0" hangingPunct="1">
        <a:defRPr sz="1800" kern="1200">
          <a:solidFill>
            <a:schemeClr val="tx1"/>
          </a:solidFill>
          <a:latin typeface="+mn-lt"/>
          <a:ea typeface="+mn-ea"/>
          <a:cs typeface="+mn-cs"/>
        </a:defRPr>
      </a:lvl6pPr>
      <a:lvl7pPr marL="2744143" algn="l" defTabSz="914715" rtl="0" eaLnBrk="1" latinLnBrk="0" hangingPunct="1">
        <a:defRPr sz="1800" kern="1200">
          <a:solidFill>
            <a:schemeClr val="tx1"/>
          </a:solidFill>
          <a:latin typeface="+mn-lt"/>
          <a:ea typeface="+mn-ea"/>
          <a:cs typeface="+mn-cs"/>
        </a:defRPr>
      </a:lvl7pPr>
      <a:lvl8pPr marL="3201501" algn="l" defTabSz="914715" rtl="0" eaLnBrk="1" latinLnBrk="0" hangingPunct="1">
        <a:defRPr sz="1800" kern="1200">
          <a:solidFill>
            <a:schemeClr val="tx1"/>
          </a:solidFill>
          <a:latin typeface="+mn-lt"/>
          <a:ea typeface="+mn-ea"/>
          <a:cs typeface="+mn-cs"/>
        </a:defRPr>
      </a:lvl8pPr>
      <a:lvl9pPr marL="3658857" algn="l" defTabSz="91471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847975" y="904874"/>
            <a:ext cx="7772400" cy="2286000"/>
          </a:xfrm>
          <a:prstGeom prst="roundRect">
            <a:avLst>
              <a:gd name="adj" fmla="val 7408"/>
            </a:avLst>
          </a:prstGeom>
          <a:solidFill>
            <a:schemeClr val="accent3"/>
          </a:solid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dirty="0" smtClean="0">
              <a:ln>
                <a:noFill/>
              </a:ln>
              <a:solidFill>
                <a:srgbClr val="000000"/>
              </a:solidFill>
              <a:effectLst/>
              <a:latin typeface="Gill Sans" charset="0"/>
              <a:ea typeface="ヒラギノ角ゴ Pro W3" charset="0"/>
              <a:cs typeface="ヒラギノ角ゴ Pro W3" charset="0"/>
              <a:sym typeface="Gill Sans"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3200" b="1" baseline="0" dirty="0" smtClean="0">
                <a:solidFill>
                  <a:srgbClr val="000000"/>
                </a:solidFill>
                <a:latin typeface="Calibri" pitchFamily="34" charset="0"/>
                <a:ea typeface="ヒラギノ角ゴ Pro W3" charset="0"/>
                <a:cs typeface="Calibri" pitchFamily="34" charset="0"/>
                <a:sym typeface="Gill Sans" charset="0"/>
              </a:rPr>
              <a:t>Working With Imported Geometry:</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dirty="0" smtClean="0">
                <a:ln>
                  <a:noFill/>
                </a:ln>
                <a:solidFill>
                  <a:srgbClr val="000000"/>
                </a:solidFill>
                <a:effectLst/>
                <a:latin typeface="Calibri" pitchFamily="34" charset="0"/>
                <a:ea typeface="ヒラギノ角ゴ Pro W3" charset="0"/>
                <a:cs typeface="Calibri" pitchFamily="34" charset="0"/>
                <a:sym typeface="Gill Sans" charset="0"/>
              </a:rPr>
              <a:t>Editing Non-Native Imported Geometry</a:t>
            </a:r>
            <a:endParaRPr kumimoji="0" lang="en-US" sz="3200" b="1" i="0" u="none" strike="noStrike" cap="none" normalizeH="0" baseline="0" dirty="0" smtClean="0">
              <a:ln>
                <a:noFill/>
              </a:ln>
              <a:solidFill>
                <a:srgbClr val="000000"/>
              </a:solidFill>
              <a:effectLst/>
              <a:latin typeface="Calibri" pitchFamily="34" charset="0"/>
              <a:ea typeface="ヒラギノ角ゴ Pro W3" charset="0"/>
              <a:cs typeface="Calibri" pitchFamily="34" charset="0"/>
              <a:sym typeface="Gill Sans" charset="0"/>
            </a:endParaRPr>
          </a:p>
        </p:txBody>
      </p:sp>
      <p:sp>
        <p:nvSpPr>
          <p:cNvPr id="5" name="Content Placeholder 4"/>
          <p:cNvSpPr>
            <a:spLocks noGrp="1"/>
          </p:cNvSpPr>
          <p:nvPr>
            <p:ph idx="1"/>
          </p:nvPr>
        </p:nvSpPr>
        <p:spPr>
          <a:xfrm>
            <a:off x="561975" y="3963987"/>
            <a:ext cx="11855450" cy="4424956"/>
          </a:xfrm>
        </p:spPr>
        <p:txBody>
          <a:bodyPr/>
          <a:lstStyle/>
          <a:p>
            <a:r>
              <a:rPr lang="en-US" dirty="0" smtClean="0"/>
              <a:t>How to edit CAD models using Autodesk® Inventor® Fusion  </a:t>
            </a:r>
          </a:p>
          <a:p>
            <a:r>
              <a:rPr lang="en-US" dirty="0" smtClean="0"/>
              <a:t>How to split a surface to apply loads and boundary conditions</a:t>
            </a:r>
          </a:p>
          <a:p>
            <a:r>
              <a:rPr lang="en-US" dirty="0" smtClean="0"/>
              <a:t>Eliminating chamfers, fillets, and small features</a:t>
            </a:r>
          </a:p>
        </p:txBody>
      </p:sp>
    </p:spTree>
    <p:extLst>
      <p:ext uri="{BB962C8B-B14F-4D97-AF65-F5344CB8AC3E}">
        <p14:creationId xmlns:p14="http://schemas.microsoft.com/office/powerpoint/2010/main" val="425833063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1122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Editing Non-Native Imported Geometry</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Overview</a:t>
            </a:r>
            <a:br>
              <a:rPr lang="en-US" sz="2400" dirty="0" smtClean="0">
                <a:solidFill>
                  <a:srgbClr val="000000"/>
                </a:solidFill>
                <a:ea typeface="ヒラギノ角ゴ Pro W3" charset="0"/>
                <a:sym typeface="Gill Sans" charset="0"/>
              </a:rPr>
            </a:br>
            <a:endParaRPr lang="en-US" sz="2400" b="0" dirty="0"/>
          </a:p>
        </p:txBody>
      </p:sp>
      <p:sp>
        <p:nvSpPr>
          <p:cNvPr id="6" name="Content Placeholder 5"/>
          <p:cNvSpPr>
            <a:spLocks noGrp="1"/>
          </p:cNvSpPr>
          <p:nvPr>
            <p:ph idx="1"/>
          </p:nvPr>
        </p:nvSpPr>
        <p:spPr/>
        <p:txBody>
          <a:bodyPr/>
          <a:lstStyle/>
          <a:p>
            <a:r>
              <a:rPr lang="en-US" dirty="0" smtClean="0"/>
              <a:t>Sometimes, when a part or assembly is imported from CAD into FEA, edits are necessary.</a:t>
            </a:r>
          </a:p>
          <a:p>
            <a:r>
              <a:rPr lang="en-US" dirty="0" smtClean="0"/>
              <a:t>Edits can be made within the original CAD package, within Autodesk Inventor Fusion, or within the FEA software.</a:t>
            </a:r>
          </a:p>
          <a:p>
            <a:r>
              <a:rPr lang="en-US" dirty="0" smtClean="0"/>
              <a:t>Common edits that are needed include:</a:t>
            </a:r>
          </a:p>
          <a:p>
            <a:pPr lvl="1"/>
            <a:r>
              <a:rPr lang="en-US" dirty="0" smtClean="0"/>
              <a:t>Changes in surface split locations</a:t>
            </a:r>
          </a:p>
          <a:p>
            <a:pPr lvl="1"/>
            <a:r>
              <a:rPr lang="en-US" dirty="0" smtClean="0"/>
              <a:t>Removal of fillets or chamfers</a:t>
            </a:r>
          </a:p>
          <a:p>
            <a:pPr lvl="1"/>
            <a:r>
              <a:rPr lang="en-US" dirty="0" smtClean="0"/>
              <a:t>Removal of small features</a:t>
            </a:r>
          </a:p>
          <a:p>
            <a:r>
              <a:rPr lang="en-US" dirty="0" smtClean="0"/>
              <a:t>In the case of small features, removal is necessary to make the model easier to mesh and to reduce the number of elements, making the model run faster and with fewer geometry errors.</a:t>
            </a:r>
          </a:p>
          <a:p>
            <a:pPr lvl="1"/>
            <a:endParaRPr lang="en-US" dirty="0" smtClean="0"/>
          </a:p>
          <a:p>
            <a:pPr lvl="1"/>
            <a:endParaRPr lang="en-US"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2</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1</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Tree>
    <p:extLst>
      <p:ext uri="{BB962C8B-B14F-4D97-AF65-F5344CB8AC3E}">
        <p14:creationId xmlns:p14="http://schemas.microsoft.com/office/powerpoint/2010/main" val="42152349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5694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Editing Non-Native Imported Geometry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Fillets and chamfers</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2</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2</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6" name="Content Placeholder 5"/>
          <p:cNvSpPr>
            <a:spLocks noGrp="1"/>
          </p:cNvSpPr>
          <p:nvPr>
            <p:ph idx="1"/>
          </p:nvPr>
        </p:nvSpPr>
        <p:spPr>
          <a:xfrm>
            <a:off x="593725" y="2146491"/>
            <a:ext cx="8197850" cy="6699652"/>
          </a:xfrm>
        </p:spPr>
        <p:txBody>
          <a:bodyPr/>
          <a:lstStyle/>
          <a:p>
            <a:r>
              <a:rPr lang="en-US" dirty="0" smtClean="0"/>
              <a:t>For analysis of a part, such as the yoke shown, many simplifying assumptions should be considered:</a:t>
            </a:r>
          </a:p>
          <a:p>
            <a:pPr lvl="1"/>
            <a:r>
              <a:rPr lang="en-US" dirty="0" smtClean="0"/>
              <a:t>Are the chamfers and fillets necessary?</a:t>
            </a:r>
          </a:p>
          <a:p>
            <a:pPr lvl="1"/>
            <a:r>
              <a:rPr lang="en-US" dirty="0" smtClean="0"/>
              <a:t>Can the hole be eliminated?</a:t>
            </a:r>
          </a:p>
          <a:p>
            <a:endParaRPr lang="en-US" dirty="0" smtClean="0"/>
          </a:p>
        </p:txBody>
      </p:sp>
      <p:pic>
        <p:nvPicPr>
          <p:cNvPr id="8" name="Picture 1"/>
          <p:cNvPicPr>
            <a:picLocks noChangeAspect="1" noChangeArrowheads="1"/>
          </p:cNvPicPr>
          <p:nvPr/>
        </p:nvPicPr>
        <p:blipFill>
          <a:blip r:embed="rId3" cstate="print"/>
          <a:srcRect/>
          <a:stretch>
            <a:fillRect/>
          </a:stretch>
        </p:blipFill>
        <p:spPr bwMode="auto">
          <a:xfrm>
            <a:off x="6715858" y="4421187"/>
            <a:ext cx="5808052" cy="4181414"/>
          </a:xfrm>
          <a:prstGeom prst="rect">
            <a:avLst/>
          </a:prstGeom>
          <a:noFill/>
          <a:ln w="9525">
            <a:noFill/>
            <a:miter lim="800000"/>
            <a:headEnd/>
            <a:tailEnd/>
          </a:ln>
        </p:spPr>
      </p:pic>
    </p:spTree>
    <p:extLst>
      <p:ext uri="{BB962C8B-B14F-4D97-AF65-F5344CB8AC3E}">
        <p14:creationId xmlns:p14="http://schemas.microsoft.com/office/powerpoint/2010/main" val="42152349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5694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Editing Non-Native Imported Geometry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Fillets and chamfers</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2</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3</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6" name="Content Placeholder 5"/>
          <p:cNvSpPr>
            <a:spLocks noGrp="1"/>
          </p:cNvSpPr>
          <p:nvPr>
            <p:ph idx="1"/>
          </p:nvPr>
        </p:nvSpPr>
        <p:spPr>
          <a:xfrm>
            <a:off x="593725" y="2146491"/>
            <a:ext cx="11398250" cy="6699652"/>
          </a:xfrm>
        </p:spPr>
        <p:txBody>
          <a:bodyPr/>
          <a:lstStyle/>
          <a:p>
            <a:r>
              <a:rPr lang="en-US" dirty="0" smtClean="0"/>
              <a:t>The steps for analyzing a part by hand or in FEA are basically the same:</a:t>
            </a:r>
          </a:p>
          <a:p>
            <a:pPr marL="798496" lvl="1" indent="-514350">
              <a:buFont typeface="+mj-lt"/>
              <a:buAutoNum type="arabicPeriod"/>
            </a:pPr>
            <a:r>
              <a:rPr lang="en-US" dirty="0" smtClean="0"/>
              <a:t>Determine the material out of which the part will be made and use those material properties.</a:t>
            </a:r>
          </a:p>
          <a:p>
            <a:pPr marL="798496" lvl="1" indent="-514350">
              <a:buFont typeface="+mj-lt"/>
              <a:buAutoNum type="arabicPeriod"/>
            </a:pPr>
            <a:r>
              <a:rPr lang="en-US" dirty="0" smtClean="0"/>
              <a:t>Determine the magnitude and direction of the load and apply it.</a:t>
            </a:r>
          </a:p>
          <a:p>
            <a:pPr marL="798496" lvl="1" indent="-514350">
              <a:buFont typeface="+mj-lt"/>
              <a:buAutoNum type="arabicPeriod"/>
            </a:pPr>
            <a:r>
              <a:rPr lang="en-US" dirty="0" smtClean="0"/>
              <a:t>Determine how the part will be constrained.</a:t>
            </a:r>
          </a:p>
          <a:p>
            <a:pPr marL="798496" lvl="1" indent="-514350">
              <a:buFont typeface="+mj-lt"/>
              <a:buAutoNum type="arabicPeriod"/>
            </a:pPr>
            <a:r>
              <a:rPr lang="en-US" dirty="0" smtClean="0"/>
              <a:t>Consider the elimination of small features.</a:t>
            </a:r>
          </a:p>
          <a:p>
            <a:pPr marL="798496" lvl="1" indent="-514350">
              <a:buFont typeface="+mj-lt"/>
              <a:buAutoNum type="arabicPeriod"/>
            </a:pPr>
            <a:r>
              <a:rPr lang="en-US" dirty="0" smtClean="0"/>
              <a:t>Perform the analysis.</a:t>
            </a:r>
          </a:p>
          <a:p>
            <a:pPr lvl="1"/>
            <a:endParaRPr lang="en-US" dirty="0"/>
          </a:p>
        </p:txBody>
      </p:sp>
    </p:spTree>
    <p:extLst>
      <p:ext uri="{BB962C8B-B14F-4D97-AF65-F5344CB8AC3E}">
        <p14:creationId xmlns:p14="http://schemas.microsoft.com/office/powerpoint/2010/main" val="42152349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1122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Editing Non-Native Imported Geometry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Small features and stress concentrations</a:t>
            </a:r>
            <a:br>
              <a:rPr lang="en-US" sz="2400" dirty="0" smtClean="0">
                <a:solidFill>
                  <a:srgbClr val="000000"/>
                </a:solidFill>
                <a:ea typeface="ヒラギノ角ゴ Pro W3" charset="0"/>
                <a:sym typeface="Gill Sans" charset="0"/>
              </a:rPr>
            </a:br>
            <a:endParaRPr lang="en-US" sz="2400" b="0" dirty="0"/>
          </a:p>
        </p:txBody>
      </p:sp>
      <p:sp>
        <p:nvSpPr>
          <p:cNvPr id="6" name="Content Placeholder 5"/>
          <p:cNvSpPr>
            <a:spLocks noGrp="1"/>
          </p:cNvSpPr>
          <p:nvPr>
            <p:ph idx="1"/>
          </p:nvPr>
        </p:nvSpPr>
        <p:spPr>
          <a:xfrm>
            <a:off x="561975" y="1677987"/>
            <a:ext cx="6858000" cy="6699652"/>
          </a:xfrm>
        </p:spPr>
        <p:txBody>
          <a:bodyPr/>
          <a:lstStyle/>
          <a:p>
            <a:endParaRPr lang="en-US" dirty="0" smtClean="0"/>
          </a:p>
          <a:p>
            <a:r>
              <a:rPr lang="en-US" dirty="0" smtClean="0"/>
              <a:t>Small features, like fillets, chamfers, and small holes (as shown in upper image in purple), can greatly increase the mesh density of a part, thus increasing the time required to analyze.</a:t>
            </a:r>
          </a:p>
          <a:p>
            <a:r>
              <a:rPr lang="en-US" dirty="0" smtClean="0"/>
              <a:t>Many of these small features can be eliminated, but some are located in places where there are stress concentrations, such as can be seen for the small hole in the lower image. The small hole should not be eliminated from the analysis.</a:t>
            </a:r>
            <a:endParaRPr lang="en-US"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2</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4</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pic>
        <p:nvPicPr>
          <p:cNvPr id="6145" name="Picture 1"/>
          <p:cNvPicPr>
            <a:picLocks noChangeAspect="1" noChangeArrowheads="1"/>
          </p:cNvPicPr>
          <p:nvPr/>
        </p:nvPicPr>
        <p:blipFill>
          <a:blip r:embed="rId3" cstate="print"/>
          <a:srcRect/>
          <a:stretch>
            <a:fillRect/>
          </a:stretch>
        </p:blipFill>
        <p:spPr bwMode="auto">
          <a:xfrm>
            <a:off x="7877175" y="2135187"/>
            <a:ext cx="4676775" cy="3366970"/>
          </a:xfrm>
          <a:prstGeom prst="rect">
            <a:avLst/>
          </a:prstGeom>
          <a:noFill/>
          <a:ln w="9525">
            <a:noFill/>
            <a:miter lim="800000"/>
            <a:headEnd/>
            <a:tailEnd/>
          </a:ln>
        </p:spPr>
      </p:pic>
      <p:pic>
        <p:nvPicPr>
          <p:cNvPr id="6146" name="Picture 2"/>
          <p:cNvPicPr>
            <a:picLocks noChangeAspect="1" noChangeArrowheads="1"/>
          </p:cNvPicPr>
          <p:nvPr/>
        </p:nvPicPr>
        <p:blipFill>
          <a:blip r:embed="rId4" cstate="print"/>
          <a:srcRect/>
          <a:stretch>
            <a:fillRect/>
          </a:stretch>
        </p:blipFill>
        <p:spPr bwMode="auto">
          <a:xfrm>
            <a:off x="7877175" y="5335587"/>
            <a:ext cx="4801372" cy="3339595"/>
          </a:xfrm>
          <a:prstGeom prst="rect">
            <a:avLst/>
          </a:prstGeom>
          <a:noFill/>
          <a:ln w="9525">
            <a:noFill/>
            <a:miter lim="800000"/>
            <a:headEnd/>
            <a:tailEnd/>
          </a:ln>
        </p:spPr>
      </p:pic>
    </p:spTree>
    <p:extLst>
      <p:ext uri="{BB962C8B-B14F-4D97-AF65-F5344CB8AC3E}">
        <p14:creationId xmlns:p14="http://schemas.microsoft.com/office/powerpoint/2010/main" val="421523493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1122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Editing Non-Native Imported Geometry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Types of elements</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2</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5</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10" name="Content Placeholder 9"/>
          <p:cNvSpPr>
            <a:spLocks noGrp="1"/>
          </p:cNvSpPr>
          <p:nvPr>
            <p:ph idx="1"/>
          </p:nvPr>
        </p:nvSpPr>
        <p:spPr>
          <a:xfrm>
            <a:off x="561975" y="2135187"/>
            <a:ext cx="11762080" cy="6699652"/>
          </a:xfrm>
        </p:spPr>
        <p:txBody>
          <a:bodyPr/>
          <a:lstStyle/>
          <a:p>
            <a:r>
              <a:rPr lang="en-US" dirty="0" smtClean="0"/>
              <a:t>For FEA, the part must also be broken up into small pieces, called “finite elements”, and there are various different shapes of these elements for different purposes. </a:t>
            </a:r>
          </a:p>
          <a:p>
            <a:r>
              <a:rPr lang="en-US" dirty="0" smtClean="0"/>
              <a:t>For solid geometry, the most common shape is brick, which is a six-sided shape resembling a box made out of rods. The other is a tetrahedron, which is a four-sided triangle made of rods.</a:t>
            </a:r>
          </a:p>
          <a:p>
            <a:r>
              <a:rPr lang="en-US" dirty="0" smtClean="0"/>
              <a:t>At the end of each “rod” on the corner, there is a node.</a:t>
            </a:r>
          </a:p>
          <a:p>
            <a:pPr>
              <a:buNone/>
            </a:pPr>
            <a:endParaRPr lang="en-US" dirty="0" smtClean="0"/>
          </a:p>
          <a:p>
            <a:endParaRPr lang="en-US" dirty="0"/>
          </a:p>
        </p:txBody>
      </p:sp>
      <p:pic>
        <p:nvPicPr>
          <p:cNvPr id="5122" name="Picture 2" descr="http://t2.gstatic.com/images?q=tbn:ANd9GcS4MkgXkPINNKOwdqz6sHMRJWPkX1IAPerP_t8JI2vWguYQH6lARg"/>
          <p:cNvPicPr>
            <a:picLocks noChangeAspect="1" noChangeArrowheads="1"/>
          </p:cNvPicPr>
          <p:nvPr/>
        </p:nvPicPr>
        <p:blipFill>
          <a:blip r:embed="rId3" cstate="print"/>
          <a:srcRect/>
          <a:stretch>
            <a:fillRect/>
          </a:stretch>
        </p:blipFill>
        <p:spPr bwMode="auto">
          <a:xfrm>
            <a:off x="2390775" y="5792787"/>
            <a:ext cx="3167896" cy="2796763"/>
          </a:xfrm>
          <a:prstGeom prst="rect">
            <a:avLst/>
          </a:prstGeom>
          <a:noFill/>
        </p:spPr>
      </p:pic>
      <p:pic>
        <p:nvPicPr>
          <p:cNvPr id="5124" name="Picture 4" descr="http://web.mit.edu/calculix_v2.0/CalculiX/ccx_2.0/doc/ccx/img122.png"/>
          <p:cNvPicPr>
            <a:picLocks noChangeAspect="1" noChangeArrowheads="1"/>
          </p:cNvPicPr>
          <p:nvPr/>
        </p:nvPicPr>
        <p:blipFill>
          <a:blip r:embed="rId4" cstate="print"/>
          <a:srcRect/>
          <a:stretch>
            <a:fillRect/>
          </a:stretch>
        </p:blipFill>
        <p:spPr bwMode="auto">
          <a:xfrm>
            <a:off x="9248775" y="5792787"/>
            <a:ext cx="2838450" cy="3040167"/>
          </a:xfrm>
          <a:prstGeom prst="rect">
            <a:avLst/>
          </a:prstGeom>
          <a:noFill/>
        </p:spPr>
      </p:pic>
    </p:spTree>
    <p:extLst>
      <p:ext uri="{BB962C8B-B14F-4D97-AF65-F5344CB8AC3E}">
        <p14:creationId xmlns:p14="http://schemas.microsoft.com/office/powerpoint/2010/main" val="421523493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1122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Editing Non-Native Imported Geometry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Boundary conditions and degrees of freedom</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2</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6</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10" name="Content Placeholder 9"/>
          <p:cNvSpPr>
            <a:spLocks noGrp="1"/>
          </p:cNvSpPr>
          <p:nvPr>
            <p:ph idx="1"/>
          </p:nvPr>
        </p:nvSpPr>
        <p:spPr>
          <a:xfrm>
            <a:off x="561975" y="2135187"/>
            <a:ext cx="6858000" cy="6699652"/>
          </a:xfrm>
        </p:spPr>
        <p:txBody>
          <a:bodyPr/>
          <a:lstStyle/>
          <a:p>
            <a:r>
              <a:rPr lang="en-US" dirty="0" smtClean="0"/>
              <a:t>Boundary conditions are a way of constraining the part so it doesn’t “fly away” because of the applied load. </a:t>
            </a:r>
          </a:p>
          <a:p>
            <a:r>
              <a:rPr lang="en-US" dirty="0" smtClean="0"/>
              <a:t>There are six degrees of freedom, three translations and three rotations.</a:t>
            </a:r>
          </a:p>
          <a:p>
            <a:r>
              <a:rPr lang="en-US" dirty="0" smtClean="0"/>
              <a:t>If all six degrees of freedom are constrained, the nodes are said to be “fixed.” Autodesk® Simulation Multiphysics represents this as a green triangle on each node. Anything less than six is a green circle.</a:t>
            </a:r>
          </a:p>
          <a:p>
            <a:endParaRPr lang="en-US" dirty="0"/>
          </a:p>
        </p:txBody>
      </p:sp>
      <p:pic>
        <p:nvPicPr>
          <p:cNvPr id="1026" name="Picture 2" descr="http://1.bp.blogspot.com/_Aq-CSTDACAI/SwbZWsD6MYI/AAAAAAAAAHY/I0BgIp9L2_o/s1600/6+DoF.gif"/>
          <p:cNvPicPr>
            <a:picLocks noChangeAspect="1" noChangeArrowheads="1"/>
          </p:cNvPicPr>
          <p:nvPr/>
        </p:nvPicPr>
        <p:blipFill>
          <a:blip r:embed="rId3" cstate="print"/>
          <a:srcRect/>
          <a:stretch>
            <a:fillRect/>
          </a:stretch>
        </p:blipFill>
        <p:spPr bwMode="auto">
          <a:xfrm>
            <a:off x="7877175" y="1677987"/>
            <a:ext cx="2800350" cy="3030122"/>
          </a:xfrm>
          <a:prstGeom prst="rect">
            <a:avLst/>
          </a:prstGeom>
          <a:noFill/>
        </p:spPr>
      </p:pic>
      <p:pic>
        <p:nvPicPr>
          <p:cNvPr id="1027" name="Picture 3"/>
          <p:cNvPicPr>
            <a:picLocks noChangeAspect="1" noChangeArrowheads="1"/>
          </p:cNvPicPr>
          <p:nvPr/>
        </p:nvPicPr>
        <p:blipFill>
          <a:blip r:embed="rId4" cstate="print"/>
          <a:srcRect/>
          <a:stretch>
            <a:fillRect/>
          </a:stretch>
        </p:blipFill>
        <p:spPr bwMode="auto">
          <a:xfrm>
            <a:off x="7391400" y="4878387"/>
            <a:ext cx="5619750" cy="3790950"/>
          </a:xfrm>
          <a:prstGeom prst="rect">
            <a:avLst/>
          </a:prstGeom>
          <a:noFill/>
          <a:ln w="9525">
            <a:noFill/>
            <a:miter lim="800000"/>
            <a:headEnd/>
            <a:tailEnd/>
          </a:ln>
        </p:spPr>
      </p:pic>
    </p:spTree>
    <p:extLst>
      <p:ext uri="{BB962C8B-B14F-4D97-AF65-F5344CB8AC3E}">
        <p14:creationId xmlns:p14="http://schemas.microsoft.com/office/powerpoint/2010/main" val="421523493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5694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Editing Non-Native Imported Geometry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Surfaces: Applying surface splits, loads, and boundary conditions</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2</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7</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7" name="Content Placeholder 6"/>
          <p:cNvSpPr>
            <a:spLocks noGrp="1"/>
          </p:cNvSpPr>
          <p:nvPr>
            <p:ph sz="quarter" idx="10"/>
          </p:nvPr>
        </p:nvSpPr>
        <p:spPr>
          <a:xfrm>
            <a:off x="603505" y="2148840"/>
            <a:ext cx="7730870" cy="6702552"/>
          </a:xfrm>
        </p:spPr>
        <p:txBody>
          <a:bodyPr/>
          <a:lstStyle/>
          <a:p>
            <a:r>
              <a:rPr lang="en-US" dirty="0" smtClean="0"/>
              <a:t>Loads and boundary conditions are applied to nodes, but most FEA packages allow the user to select surfaces, as this makes more intuitive sense.</a:t>
            </a:r>
          </a:p>
          <a:p>
            <a:r>
              <a:rPr lang="en-US" dirty="0" smtClean="0"/>
              <a:t>Sometimes, the surface is not split in the desired direction and thus needs editing.</a:t>
            </a:r>
          </a:p>
          <a:p>
            <a:r>
              <a:rPr lang="en-US" dirty="0" smtClean="0"/>
              <a:t>Surfaces can be split within the FEA package, within Autodesk® Inventor® Fusion, or within the original CAD package.</a:t>
            </a:r>
          </a:p>
          <a:p>
            <a:r>
              <a:rPr lang="en-US" dirty="0" smtClean="0"/>
              <a:t>To split a surface, construction geometry is often needed to create a split plane.</a:t>
            </a:r>
            <a:endParaRPr lang="en-US" dirty="0"/>
          </a:p>
        </p:txBody>
      </p:sp>
      <p:pic>
        <p:nvPicPr>
          <p:cNvPr id="4097" name="Picture 1"/>
          <p:cNvPicPr>
            <a:picLocks noChangeAspect="1" noChangeArrowheads="1"/>
          </p:cNvPicPr>
          <p:nvPr/>
        </p:nvPicPr>
        <p:blipFill>
          <a:blip r:embed="rId3" cstate="print"/>
          <a:srcRect/>
          <a:stretch>
            <a:fillRect/>
          </a:stretch>
        </p:blipFill>
        <p:spPr bwMode="auto">
          <a:xfrm>
            <a:off x="9190772" y="2135187"/>
            <a:ext cx="2944078" cy="3371850"/>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9248775" y="5792787"/>
            <a:ext cx="2743200" cy="3200400"/>
          </a:xfrm>
          <a:prstGeom prst="rect">
            <a:avLst/>
          </a:prstGeom>
          <a:noFill/>
          <a:ln w="9525">
            <a:noFill/>
            <a:miter lim="800000"/>
            <a:headEnd/>
            <a:tailEnd/>
          </a:ln>
        </p:spPr>
      </p:pic>
    </p:spTree>
    <p:extLst>
      <p:ext uri="{BB962C8B-B14F-4D97-AF65-F5344CB8AC3E}">
        <p14:creationId xmlns:p14="http://schemas.microsoft.com/office/powerpoint/2010/main" val="421523493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725" y="364254"/>
            <a:ext cx="9112250" cy="1417320"/>
          </a:xfrm>
        </p:spPr>
        <p:txBody>
          <a:bodyPr/>
          <a:lstStyle/>
          <a:p>
            <a:r>
              <a:rPr lang="en-US" dirty="0" smtClean="0">
                <a:solidFill>
                  <a:srgbClr val="000000"/>
                </a:solidFill>
                <a:ea typeface="ヒラギノ角ゴ Pro W3" charset="0"/>
                <a:sym typeface="Gill Sans" charset="0"/>
              </a:rPr>
              <a:t>Working With Imported Geometry </a:t>
            </a:r>
            <a:r>
              <a:rPr lang="en-US" dirty="0" smtClean="0"/>
              <a:t/>
            </a:r>
            <a:br>
              <a:rPr lang="en-US" dirty="0" smtClean="0"/>
            </a:br>
            <a:r>
              <a:rPr lang="en-US" sz="2400" dirty="0" smtClean="0">
                <a:solidFill>
                  <a:srgbClr val="000000"/>
                </a:solidFill>
                <a:ea typeface="ヒラギノ角ゴ Pro W3" charset="0"/>
                <a:sym typeface="Gill Sans" charset="0"/>
              </a:rPr>
              <a:t> Editing Non-Native Imported Geometry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
            </a:r>
            <a:br>
              <a:rPr lang="en-US" sz="2400" dirty="0" smtClean="0">
                <a:solidFill>
                  <a:srgbClr val="000000"/>
                </a:solidFill>
                <a:ea typeface="ヒラギノ角ゴ Pro W3" charset="0"/>
                <a:sym typeface="Gill Sans" charset="0"/>
              </a:rPr>
            </a:br>
            <a:r>
              <a:rPr lang="en-US" sz="2400" dirty="0" smtClean="0">
                <a:solidFill>
                  <a:srgbClr val="000000"/>
                </a:solidFill>
                <a:ea typeface="ヒラギノ角ゴ Pro W3" charset="0"/>
                <a:sym typeface="Gill Sans" charset="0"/>
              </a:rPr>
              <a:t>Summary</a:t>
            </a:r>
            <a:br>
              <a:rPr lang="en-US" sz="2400" dirty="0" smtClean="0">
                <a:solidFill>
                  <a:srgbClr val="000000"/>
                </a:solidFill>
                <a:ea typeface="ヒラギノ角ゴ Pro W3" charset="0"/>
                <a:sym typeface="Gill Sans" charset="0"/>
              </a:rPr>
            </a:br>
            <a:endParaRPr lang="en-US" sz="2400" b="0" dirty="0"/>
          </a:p>
        </p:txBody>
      </p:sp>
      <p:sp>
        <p:nvSpPr>
          <p:cNvPr id="5" name="Rectangle 4"/>
          <p:cNvSpPr/>
          <p:nvPr/>
        </p:nvSpPr>
        <p:spPr bwMode="auto">
          <a:xfrm>
            <a:off x="10620375" y="306387"/>
            <a:ext cx="1676400" cy="1398990"/>
          </a:xfrm>
          <a:prstGeom prst="rect">
            <a:avLst/>
          </a:prstGeom>
          <a:solidFill>
            <a:srgbClr val="FFFFFF">
              <a:lumMod val="85000"/>
            </a:srgbClr>
          </a:solidFill>
          <a:ln w="12700">
            <a:solidFill>
              <a:srgbClr val="000000">
                <a:lumMod val="50000"/>
                <a:lumOff val="50000"/>
              </a:srgbClr>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Section 1</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Module 2</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pitchFamily="34" charset="0"/>
                <a:ea typeface="+mj-ea"/>
                <a:cs typeface="Calibri" pitchFamily="34" charset="0"/>
                <a:sym typeface="Gill Sans" charset="0"/>
              </a:rPr>
              <a:t>Page </a:t>
            </a:r>
            <a:r>
              <a:rPr lang="en-US" sz="1800" kern="0" dirty="0">
                <a:solidFill>
                  <a:srgbClr val="000000"/>
                </a:solidFill>
                <a:latin typeface="Calibri" pitchFamily="34" charset="0"/>
                <a:ea typeface="+mj-ea"/>
                <a:cs typeface="Calibri" pitchFamily="34" charset="0"/>
                <a:sym typeface="Gill Sans" charset="0"/>
              </a:rPr>
              <a:t>8</a:t>
            </a:r>
            <a:endParaRPr kumimoji="0" lang="en-US" sz="1800" b="0" i="0" u="none" strike="noStrike" kern="0" cap="none" spc="0" normalizeH="0" baseline="0" noProof="0" dirty="0">
              <a:ln>
                <a:noFill/>
              </a:ln>
              <a:solidFill>
                <a:srgbClr val="000000"/>
              </a:solidFill>
              <a:effectLst/>
              <a:uLnTx/>
              <a:uFillTx/>
              <a:latin typeface="Calibri" pitchFamily="34" charset="0"/>
              <a:ea typeface="+mj-ea"/>
              <a:cs typeface="Calibri" pitchFamily="34" charset="0"/>
              <a:sym typeface="Gill Sans" charset="0"/>
            </a:endParaRPr>
          </a:p>
        </p:txBody>
      </p:sp>
      <p:sp>
        <p:nvSpPr>
          <p:cNvPr id="10" name="Content Placeholder 9"/>
          <p:cNvSpPr>
            <a:spLocks noGrp="1"/>
          </p:cNvSpPr>
          <p:nvPr>
            <p:ph idx="1"/>
          </p:nvPr>
        </p:nvSpPr>
        <p:spPr/>
        <p:txBody>
          <a:bodyPr/>
          <a:lstStyle/>
          <a:p>
            <a:r>
              <a:rPr lang="en-US" dirty="0" smtClean="0"/>
              <a:t>How to edit CAD models using Autodesk® Inventor® Fusion </a:t>
            </a:r>
          </a:p>
          <a:p>
            <a:r>
              <a:rPr lang="en-US" dirty="0" smtClean="0"/>
              <a:t>How to split a surface to apply loads and boundary conditions</a:t>
            </a:r>
          </a:p>
          <a:p>
            <a:r>
              <a:rPr lang="en-US" dirty="0" smtClean="0"/>
              <a:t>Eliminating chamfers, fillets, and small features</a:t>
            </a:r>
          </a:p>
          <a:p>
            <a:endParaRPr lang="en-US" dirty="0" smtClean="0"/>
          </a:p>
          <a:p>
            <a:pPr>
              <a:buNone/>
            </a:pPr>
            <a:endParaRPr lang="en-US" dirty="0" smtClean="0"/>
          </a:p>
          <a:p>
            <a:r>
              <a:rPr lang="en-US" dirty="0" smtClean="0"/>
              <a:t>The video will demonstrate how to edit a CAD model using Autodesk® Inventor® Fusion and then importing it into Autodesk® Simulation Multiphysics.</a:t>
            </a:r>
          </a:p>
          <a:p>
            <a:r>
              <a:rPr lang="en-US" dirty="0" smtClean="0"/>
              <a:t>The Autodesk® Inventor® CAD file will be used to show how to create a surface split.</a:t>
            </a:r>
            <a:endParaRPr lang="en-US" dirty="0"/>
          </a:p>
        </p:txBody>
      </p:sp>
    </p:spTree>
    <p:extLst>
      <p:ext uri="{BB962C8B-B14F-4D97-AF65-F5344CB8AC3E}">
        <p14:creationId xmlns:p14="http://schemas.microsoft.com/office/powerpoint/2010/main" val="421523493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ADSK_White">
  <a:themeElements>
    <a:clrScheme name="ADSK_COLORS">
      <a:dk1>
        <a:srgbClr val="000000"/>
      </a:dk1>
      <a:lt1>
        <a:srgbClr val="FFFFFF"/>
      </a:lt1>
      <a:dk2>
        <a:srgbClr val="000000"/>
      </a:dk2>
      <a:lt2>
        <a:srgbClr val="FFFFFF"/>
      </a:lt2>
      <a:accent1>
        <a:srgbClr val="DD0000"/>
      </a:accent1>
      <a:accent2>
        <a:srgbClr val="EE5500"/>
      </a:accent2>
      <a:accent3>
        <a:srgbClr val="FFAA00"/>
      </a:accent3>
      <a:accent4>
        <a:srgbClr val="004282"/>
      </a:accent4>
      <a:accent5>
        <a:srgbClr val="993388"/>
      </a:accent5>
      <a:accent6>
        <a:srgbClr val="118888"/>
      </a:accent6>
      <a:hlink>
        <a:srgbClr val="00B0F0"/>
      </a:hlink>
      <a:folHlink>
        <a:srgbClr val="993388"/>
      </a:folHlink>
    </a:clrScheme>
    <a:fontScheme name="ADSK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 W3" charset="0"/>
            <a:cs typeface="ヒラギノ角ゴ Pro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 W3" charset="0"/>
            <a:cs typeface="ヒラギノ角ゴ Pro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DCB929A95AEB46A959698FDAAB4FD6" ma:contentTypeVersion="11" ma:contentTypeDescription="Create a new document." ma:contentTypeScope="" ma:versionID="cad40527ccbcac0a765c1f34cea4e7c1">
  <xsd:schema xmlns:xsd="http://www.w3.org/2001/XMLSchema" xmlns:xs="http://www.w3.org/2001/XMLSchema" xmlns:p="http://schemas.microsoft.com/office/2006/metadata/properties" xmlns:ns2="8fccf947-bbfe-4cc3-94f4-3151a5648d48" targetNamespace="http://schemas.microsoft.com/office/2006/metadata/properties" ma:root="true" ma:fieldsID="4d8e42a1a333fb3448fc13c09d559821" ns2:_="">
    <xsd:import namespace="8fccf947-bbfe-4cc3-94f4-3151a5648d48"/>
    <xsd:element name="properties">
      <xsd:complexType>
        <xsd:sequence>
          <xsd:element name="documentManagement">
            <xsd:complexType>
              <xsd:all>
                <xsd:element ref="ns2:Image" minOccurs="0"/>
                <xsd:element ref="ns2:Author0" minOccurs="0"/>
                <xsd:element ref="ns2:Date_x0020_Published" minOccurs="0"/>
                <xsd:element ref="ns2:Media_x0020_Description" minOccurs="0"/>
                <xsd:element ref="ns2:Doc_x0020_Title" minOccurs="0"/>
                <xsd:element ref="ns2:Order_x0020_Docs_x0020_Appear"/>
                <xsd:element ref="ns2:Number_x0020_Ordering"/>
                <xsd:element ref="ns2:Experiment" minOccurs="0"/>
                <xsd:element ref="ns2:Experiment3"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ccf947-bbfe-4cc3-94f4-3151a5648d48" elementFormDefault="qualified">
    <xsd:import namespace="http://schemas.microsoft.com/office/2006/documentManagement/types"/>
    <xsd:import namespace="http://schemas.microsoft.com/office/infopath/2007/PartnerControls"/>
    <xsd:element name="Image" ma:index="8"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Author0" ma:index="9" nillable="true" ma:displayName="Author" ma:list="UserInfo" ma:SharePointGroup="0" ma:internalName="Author0"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ate_x0020_Published" ma:index="10" nillable="true" ma:displayName="Date Published" ma:format="DateOnly" ma:internalName="Date_x0020_Published">
      <xsd:simpleType>
        <xsd:restriction base="dms:DateTime"/>
      </xsd:simpleType>
    </xsd:element>
    <xsd:element name="Media_x0020_Description" ma:index="11" nillable="true" ma:displayName="Media Description" ma:internalName="Media_x0020_Description">
      <xsd:simpleType>
        <xsd:restriction base="dms:Note">
          <xsd:maxLength value="255"/>
        </xsd:restriction>
      </xsd:simpleType>
    </xsd:element>
    <xsd:element name="Doc_x0020_Title" ma:index="12" nillable="true" ma:displayName="Doc Title" ma:internalName="Doc_x0020_Title">
      <xsd:simpleType>
        <xsd:restriction base="dms:Text">
          <xsd:maxLength value="255"/>
        </xsd:restriction>
      </xsd:simpleType>
    </xsd:element>
    <xsd:element name="Order_x0020_Docs_x0020_Appear" ma:index="13" ma:displayName="Doc Type" ma:default="Autodesk Corporate Overview" ma:format="Dropdown" ma:internalName="Order_x0020_Docs_x0020_Appear">
      <xsd:simpleType>
        <xsd:restriction base="dms:Choice">
          <xsd:enumeration value="Autodesk Corporate Overview"/>
          <xsd:enumeration value="Autodesk Corporate Template"/>
          <xsd:enumeration value="Autodesk Corporate Title Slide"/>
          <xsd:enumeration value="Autodesk Video or Showreel"/>
        </xsd:restriction>
      </xsd:simpleType>
    </xsd:element>
    <xsd:element name="Number_x0020_Ordering" ma:index="14" ma:displayName="Number Ordering" ma:description="Order in which documents should appear." ma:internalName="Number_x0020_Ordering">
      <xsd:simpleType>
        <xsd:restriction base="dms:Number">
          <xsd:maxInclusive value="99"/>
          <xsd:minInclusive value="1"/>
        </xsd:restriction>
      </xsd:simpleType>
    </xsd:element>
    <xsd:element name="Experiment" ma:index="15" nillable="true" ma:displayName="File Type" ma:format="Image" ma:internalName="Experiment">
      <xsd:complexType>
        <xsd:complexContent>
          <xsd:extension base="dms:URL">
            <xsd:sequence>
              <xsd:element name="Url" type="dms:ValidUrl" minOccurs="0" nillable="true"/>
              <xsd:element name="Description" type="xsd:string" nillable="true"/>
            </xsd:sequence>
          </xsd:extension>
        </xsd:complexContent>
      </xsd:complexType>
    </xsd:element>
    <xsd:element name="Experiment3" ma:index="16" nillable="true" ma:displayName="Doc URL" ma:format="Hyperlink" ma:internalName="Experiment3">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Date_x0020_Published xmlns="8fccf947-bbfe-4cc3-94f4-3151a5648d48">2010-10-05T07:00:00+00:00</Date_x0020_Published>
    <Media_x0020_Description xmlns="8fccf947-bbfe-4cc3-94f4-3151a5648d48">Autodesk top-level messaging, industry and product overviews, customer references, and corporate financial information. This can be augmented with other content.This 4x3 aspect ratio used for most projectors and monitors</Media_x0020_Description>
    <Image xmlns="8fccf947-bbfe-4cc3-94f4-3151a5648d48">
      <Url>https://share.autodesk.com/Marketing/templates/Corporate%20Overview%20Images/08_09_10_Corporate_Overview_thumb.jpg</Url>
      <Description xsi:nil="true"/>
    </Image>
    <Number_x0020_Ordering xmlns="8fccf947-bbfe-4cc3-94f4-3151a5648d48">5</Number_x0020_Ordering>
    <Doc_x0020_Title xmlns="8fccf947-bbfe-4cc3-94f4-3151a5648d48">Autodesk Corporate Overview—4x3 PPT version</Doc_x0020_Title>
    <Author0 xmlns="8fccf947-bbfe-4cc3-94f4-3151a5648d48">
      <UserInfo>
        <DisplayName>Jana Hildebrand</DisplayName>
        <AccountId>4232</AccountId>
        <AccountType/>
      </UserInfo>
    </Author0>
    <Order_x0020_Docs_x0020_Appear xmlns="8fccf947-bbfe-4cc3-94f4-3151a5648d48">Autodesk Corporate Overview</Order_x0020_Docs_x0020_Appear>
    <Experiment xmlns="8fccf947-bbfe-4cc3-94f4-3151a5648d48">
      <Url>https://share.autodesk.com/Marketing/templates/Corporate%20Overview%20Images/01_10_11_ppt_icon20.png</Url>
      <Description xsi:nil="true"/>
    </Experiment>
    <Experiment3 xmlns="8fccf947-bbfe-4cc3-94f4-3151a5648d48">
      <Url>https://share.autodesk.com/Marketing/templates/Corporate%20Overview/10_05_10_Corporate_Overview.pptx</Url>
      <Description>Corporate Overview—4x3 PPT Version</Description>
    </Experiment3>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624464-EE67-499E-8B5E-00BAE4C324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ccf947-bbfe-4cc3-94f4-3151a5648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38C631-2E87-4D85-8548-5D452E157EE2}">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8fccf947-bbfe-4cc3-94f4-3151a5648d48"/>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05DE7D26-623C-4E20-905C-E4AA82C27D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1352</Words>
  <Application>Microsoft Office PowerPoint</Application>
  <PresentationFormat>Custom</PresentationFormat>
  <Paragraphs>121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ADSK_White</vt:lpstr>
      <vt:lpstr>PowerPoint Presentation</vt:lpstr>
      <vt:lpstr>Working With Imported Geometry  Editing Non-Native Imported Geometry  Overview </vt:lpstr>
      <vt:lpstr>Working With Imported Geometry   Editing Non-Native Imported Geometry   Fillets and chamfers </vt:lpstr>
      <vt:lpstr>Working With Imported Geometry   Editing Non-Native Imported Geometry   Fillets and chamfers </vt:lpstr>
      <vt:lpstr>Working With Imported Geometry   Editing Non-Native Imported Geometry   Small features and stress concentrations </vt:lpstr>
      <vt:lpstr>Working With Imported Geometry   Editing Non-Native Imported Geometry   Types of elements </vt:lpstr>
      <vt:lpstr>Working With Imported Geometry   Editing Non-Native Imported Geometry   Boundary conditions and degrees of freedom </vt:lpstr>
      <vt:lpstr>Working With Imported Geometry   Editing Non-Native Imported Geometry   Surfaces: Applying surface splits, loads, and boundary conditions </vt:lpstr>
      <vt:lpstr>Working With Imported Geometry   Editing Non-Native Imported Geometry   Summary </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Overview—4x3 PPT Version</dc:title>
  <dc:subject>corporate overview, company positioning, brand</dc:subject>
  <dc:creator/>
  <cp:keywords>corporate overview, company positioning, brand</cp:keywords>
  <cp:lastModifiedBy/>
  <cp:revision>1</cp:revision>
  <dcterms:created xsi:type="dcterms:W3CDTF">2010-07-28T16:19:43Z</dcterms:created>
  <dcterms:modified xsi:type="dcterms:W3CDTF">2011-11-11T03:48:59Z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0x01010045DCB929A95AEB46A959698FDAAB4FD6</vt:lpwstr>
  </property>
  <property fmtid="{D5CDD505-2E9C-101B-9397-08002B2CF9AE}" pid="3" name="Order">
    <vt:r8>5300</vt:r8>
  </property>
  <property fmtid="{D5CDD505-2E9C-101B-9397-08002B2CF9AE}" pid="4" name="Business &amp; Corporate Type">
    <vt:lpwstr>3</vt:lpwstr>
  </property>
  <property fmtid="{D5CDD505-2E9C-101B-9397-08002B2CF9AE}" pid="5" name="Business and Industry">
    <vt:lpwstr>Corporate Overview</vt:lpwstr>
  </property>
</Properties>
</file>